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795" r:id="rId2"/>
    <p:sldId id="801" r:id="rId3"/>
    <p:sldId id="942" r:id="rId4"/>
    <p:sldId id="943" r:id="rId5"/>
    <p:sldId id="802" r:id="rId6"/>
    <p:sldId id="809" r:id="rId7"/>
    <p:sldId id="797" r:id="rId8"/>
    <p:sldId id="993" r:id="rId9"/>
    <p:sldId id="810" r:id="rId10"/>
    <p:sldId id="880" r:id="rId11"/>
    <p:sldId id="1006" r:id="rId12"/>
    <p:sldId id="1007" r:id="rId13"/>
    <p:sldId id="881" r:id="rId14"/>
    <p:sldId id="1008" r:id="rId15"/>
    <p:sldId id="1011" r:id="rId16"/>
    <p:sldId id="1012" r:id="rId17"/>
    <p:sldId id="1009" r:id="rId18"/>
    <p:sldId id="1013" r:id="rId19"/>
    <p:sldId id="1014" r:id="rId20"/>
    <p:sldId id="1015" r:id="rId21"/>
    <p:sldId id="1016" r:id="rId22"/>
    <p:sldId id="1017" r:id="rId23"/>
    <p:sldId id="1018" r:id="rId24"/>
    <p:sldId id="1020" r:id="rId25"/>
  </p:sldIdLst>
  <p:sldSz cx="9906000" cy="6858000" type="A4"/>
  <p:notesSz cx="7099300" cy="10234613"/>
  <p:defaultTextStyle>
    <a:defPPr>
      <a:defRPr lang="en-GB"/>
    </a:defPPr>
    <a:lvl1pPr algn="l" rtl="0" fontAlgn="base">
      <a:spcBef>
        <a:spcPct val="0"/>
      </a:spcBef>
      <a:spcAft>
        <a:spcPct val="0"/>
      </a:spcAft>
      <a:defRPr sz="2400" b="1" kern="1200">
        <a:solidFill>
          <a:schemeClr val="tx1"/>
        </a:solidFill>
        <a:latin typeface="Times New Roman" pitchFamily="18" charset="0"/>
        <a:ea typeface="+mn-ea"/>
        <a:cs typeface="+mn-cs"/>
      </a:defRPr>
    </a:lvl1pPr>
    <a:lvl2pPr marL="457200" algn="l" rtl="0" fontAlgn="base">
      <a:spcBef>
        <a:spcPct val="0"/>
      </a:spcBef>
      <a:spcAft>
        <a:spcPct val="0"/>
      </a:spcAft>
      <a:defRPr sz="2400" b="1" kern="1200">
        <a:solidFill>
          <a:schemeClr val="tx1"/>
        </a:solidFill>
        <a:latin typeface="Times New Roman" pitchFamily="18" charset="0"/>
        <a:ea typeface="+mn-ea"/>
        <a:cs typeface="+mn-cs"/>
      </a:defRPr>
    </a:lvl2pPr>
    <a:lvl3pPr marL="914400" algn="l" rtl="0" fontAlgn="base">
      <a:spcBef>
        <a:spcPct val="0"/>
      </a:spcBef>
      <a:spcAft>
        <a:spcPct val="0"/>
      </a:spcAft>
      <a:defRPr sz="2400" b="1" kern="1200">
        <a:solidFill>
          <a:schemeClr val="tx1"/>
        </a:solidFill>
        <a:latin typeface="Times New Roman" pitchFamily="18" charset="0"/>
        <a:ea typeface="+mn-ea"/>
        <a:cs typeface="+mn-cs"/>
      </a:defRPr>
    </a:lvl3pPr>
    <a:lvl4pPr marL="1371600" algn="l" rtl="0" fontAlgn="base">
      <a:spcBef>
        <a:spcPct val="0"/>
      </a:spcBef>
      <a:spcAft>
        <a:spcPct val="0"/>
      </a:spcAft>
      <a:defRPr sz="2400" b="1" kern="1200">
        <a:solidFill>
          <a:schemeClr val="tx1"/>
        </a:solidFill>
        <a:latin typeface="Times New Roman" pitchFamily="18" charset="0"/>
        <a:ea typeface="+mn-ea"/>
        <a:cs typeface="+mn-cs"/>
      </a:defRPr>
    </a:lvl4pPr>
    <a:lvl5pPr marL="1828800" algn="l" rtl="0" fontAlgn="base">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66"/>
    <a:srgbClr val="0066CC"/>
    <a:srgbClr val="3333FF"/>
    <a:srgbClr val="0000CC"/>
    <a:srgbClr val="0000FF"/>
    <a:srgbClr val="FF0000"/>
    <a:srgbClr val="99A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07" autoAdjust="0"/>
    <p:restoredTop sz="90231" autoAdjust="0"/>
  </p:normalViewPr>
  <p:slideViewPr>
    <p:cSldViewPr>
      <p:cViewPr varScale="1">
        <p:scale>
          <a:sx n="78" d="100"/>
          <a:sy n="78" d="100"/>
        </p:scale>
        <p:origin x="1195" y="5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3" d="100"/>
          <a:sy n="93" d="100"/>
        </p:scale>
        <p:origin x="-2658"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1"/>
            <a:ext cx="3077618" cy="511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8125" tIns="49064" rIns="98125" bIns="49064" numCol="1" anchor="t" anchorCtr="0" compatLnSpc="1">
            <a:prstTxWarp prst="textNoShape">
              <a:avLst/>
            </a:prstTxWarp>
          </a:bodyPr>
          <a:lstStyle>
            <a:lvl1pPr defTabSz="981982">
              <a:defRPr sz="1200" b="0" smtClean="0"/>
            </a:lvl1pPr>
          </a:lstStyle>
          <a:p>
            <a:pPr>
              <a:defRPr/>
            </a:pPr>
            <a:endParaRPr lang="en-GB" altLang="el-GR"/>
          </a:p>
        </p:txBody>
      </p:sp>
      <p:sp>
        <p:nvSpPr>
          <p:cNvPr id="4099" name="Rectangle 3"/>
          <p:cNvSpPr>
            <a:spLocks noGrp="1" noChangeArrowheads="1"/>
          </p:cNvSpPr>
          <p:nvPr>
            <p:ph type="dt" sz="quarter" idx="1"/>
          </p:nvPr>
        </p:nvSpPr>
        <p:spPr bwMode="auto">
          <a:xfrm>
            <a:off x="4021682" y="1"/>
            <a:ext cx="3077618" cy="511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8125" tIns="49064" rIns="98125" bIns="49064" numCol="1" anchor="t" anchorCtr="0" compatLnSpc="1">
            <a:prstTxWarp prst="textNoShape">
              <a:avLst/>
            </a:prstTxWarp>
          </a:bodyPr>
          <a:lstStyle>
            <a:lvl1pPr algn="r" defTabSz="981982">
              <a:defRPr sz="1200" b="0" smtClean="0"/>
            </a:lvl1pPr>
          </a:lstStyle>
          <a:p>
            <a:pPr>
              <a:defRPr/>
            </a:pPr>
            <a:endParaRPr lang="en-GB" altLang="el-GR"/>
          </a:p>
        </p:txBody>
      </p:sp>
      <p:sp>
        <p:nvSpPr>
          <p:cNvPr id="4100" name="Rectangle 4"/>
          <p:cNvSpPr>
            <a:spLocks noGrp="1" noChangeArrowheads="1"/>
          </p:cNvSpPr>
          <p:nvPr>
            <p:ph type="ftr" sz="quarter" idx="2"/>
          </p:nvPr>
        </p:nvSpPr>
        <p:spPr bwMode="auto">
          <a:xfrm>
            <a:off x="2" y="9723053"/>
            <a:ext cx="3077618" cy="511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8125" tIns="49064" rIns="98125" bIns="49064" numCol="1" anchor="b" anchorCtr="0" compatLnSpc="1">
            <a:prstTxWarp prst="textNoShape">
              <a:avLst/>
            </a:prstTxWarp>
          </a:bodyPr>
          <a:lstStyle>
            <a:lvl1pPr defTabSz="981982">
              <a:defRPr sz="1200" b="0" smtClean="0"/>
            </a:lvl1pPr>
          </a:lstStyle>
          <a:p>
            <a:pPr>
              <a:defRPr/>
            </a:pPr>
            <a:endParaRPr lang="en-GB" altLang="el-GR"/>
          </a:p>
        </p:txBody>
      </p:sp>
      <p:sp>
        <p:nvSpPr>
          <p:cNvPr id="4101" name="Rectangle 5"/>
          <p:cNvSpPr>
            <a:spLocks noGrp="1" noChangeArrowheads="1"/>
          </p:cNvSpPr>
          <p:nvPr>
            <p:ph type="sldNum" sz="quarter" idx="3"/>
          </p:nvPr>
        </p:nvSpPr>
        <p:spPr bwMode="auto">
          <a:xfrm>
            <a:off x="4021682" y="9723053"/>
            <a:ext cx="3077618" cy="511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8125" tIns="49064" rIns="98125" bIns="49064" numCol="1" anchor="b" anchorCtr="0" compatLnSpc="1">
            <a:prstTxWarp prst="textNoShape">
              <a:avLst/>
            </a:prstTxWarp>
          </a:bodyPr>
          <a:lstStyle>
            <a:lvl1pPr algn="r" defTabSz="981982">
              <a:defRPr sz="1200" b="0" smtClean="0"/>
            </a:lvl1pPr>
          </a:lstStyle>
          <a:p>
            <a:pPr>
              <a:defRPr/>
            </a:pPr>
            <a:fld id="{5ED6E512-14BD-4110-AD66-38C06FDFBFE8}" type="slidenum">
              <a:rPr lang="en-GB" altLang="el-GR"/>
              <a:pPr>
                <a:defRPr/>
              </a:pPr>
              <a:t>‹#›</a:t>
            </a:fld>
            <a:endParaRPr lang="en-GB" altLang="el-GR"/>
          </a:p>
        </p:txBody>
      </p:sp>
    </p:spTree>
    <p:extLst>
      <p:ext uri="{BB962C8B-B14F-4D97-AF65-F5344CB8AC3E}">
        <p14:creationId xmlns:p14="http://schemas.microsoft.com/office/powerpoint/2010/main" val="3864112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54712" cy="486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7686" tIns="48843" rIns="97686" bIns="48843" numCol="1" anchor="t" anchorCtr="0" compatLnSpc="1">
            <a:prstTxWarp prst="textNoShape">
              <a:avLst/>
            </a:prstTxWarp>
          </a:bodyPr>
          <a:lstStyle>
            <a:lvl1pPr defTabSz="977031">
              <a:defRPr sz="1200" b="0" smtClean="0"/>
            </a:lvl1pPr>
          </a:lstStyle>
          <a:p>
            <a:pPr>
              <a:defRPr/>
            </a:pPr>
            <a:endParaRPr lang="en-US" altLang="el-GR"/>
          </a:p>
        </p:txBody>
      </p:sp>
      <p:sp>
        <p:nvSpPr>
          <p:cNvPr id="8195" name="Rectangle 3"/>
          <p:cNvSpPr>
            <a:spLocks noGrp="1" noChangeArrowheads="1"/>
          </p:cNvSpPr>
          <p:nvPr>
            <p:ph type="dt" idx="1"/>
          </p:nvPr>
        </p:nvSpPr>
        <p:spPr bwMode="auto">
          <a:xfrm>
            <a:off x="4018409" y="0"/>
            <a:ext cx="3056348" cy="486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7686" tIns="48843" rIns="97686" bIns="48843" numCol="1" anchor="t" anchorCtr="0" compatLnSpc="1">
            <a:prstTxWarp prst="textNoShape">
              <a:avLst/>
            </a:prstTxWarp>
          </a:bodyPr>
          <a:lstStyle>
            <a:lvl1pPr algn="r" defTabSz="977031">
              <a:defRPr sz="1200" b="0" smtClean="0"/>
            </a:lvl1pPr>
          </a:lstStyle>
          <a:p>
            <a:pPr>
              <a:defRPr/>
            </a:pPr>
            <a:endParaRPr lang="en-US" altLang="el-GR"/>
          </a:p>
        </p:txBody>
      </p:sp>
      <p:sp>
        <p:nvSpPr>
          <p:cNvPr id="37892" name="Rectangle 4"/>
          <p:cNvSpPr>
            <a:spLocks noGrp="1" noRot="1" noChangeAspect="1" noChangeArrowheads="1" noTextEdit="1"/>
          </p:cNvSpPr>
          <p:nvPr>
            <p:ph type="sldImg" idx="2"/>
          </p:nvPr>
        </p:nvSpPr>
        <p:spPr bwMode="auto">
          <a:xfrm>
            <a:off x="769938" y="728663"/>
            <a:ext cx="5619750" cy="3890962"/>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8197" name="Rectangle 5"/>
          <p:cNvSpPr>
            <a:spLocks noGrp="1" noChangeArrowheads="1"/>
          </p:cNvSpPr>
          <p:nvPr>
            <p:ph type="body" sz="quarter" idx="3"/>
          </p:nvPr>
        </p:nvSpPr>
        <p:spPr bwMode="auto">
          <a:xfrm>
            <a:off x="965338" y="4864060"/>
            <a:ext cx="5225895" cy="46192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7686" tIns="48843" rIns="97686" bIns="48843" numCol="1" anchor="t" anchorCtr="0" compatLnSpc="1">
            <a:prstTxWarp prst="textNoShape">
              <a:avLst/>
            </a:prstTxWarp>
          </a:bodyPr>
          <a:lstStyle/>
          <a:p>
            <a:pPr lvl="0"/>
            <a:r>
              <a:rPr lang="en-US" altLang="el-GR" noProof="0"/>
              <a:t>Click to edit Master text styles</a:t>
            </a:r>
          </a:p>
          <a:p>
            <a:pPr lvl="1"/>
            <a:r>
              <a:rPr lang="en-US" altLang="el-GR" noProof="0"/>
              <a:t>Second level</a:t>
            </a:r>
          </a:p>
          <a:p>
            <a:pPr lvl="2"/>
            <a:r>
              <a:rPr lang="en-US" altLang="el-GR" noProof="0"/>
              <a:t>Third level</a:t>
            </a:r>
          </a:p>
          <a:p>
            <a:pPr lvl="3"/>
            <a:r>
              <a:rPr lang="en-US" altLang="el-GR" noProof="0"/>
              <a:t>Fourth level</a:t>
            </a:r>
          </a:p>
          <a:p>
            <a:pPr lvl="4"/>
            <a:r>
              <a:rPr lang="en-US" altLang="el-GR" noProof="0"/>
              <a:t>Fifth level</a:t>
            </a:r>
          </a:p>
        </p:txBody>
      </p:sp>
      <p:sp>
        <p:nvSpPr>
          <p:cNvPr id="8198" name="Rectangle 6"/>
          <p:cNvSpPr>
            <a:spLocks noGrp="1" noChangeArrowheads="1"/>
          </p:cNvSpPr>
          <p:nvPr>
            <p:ph type="ftr" sz="quarter" idx="4"/>
          </p:nvPr>
        </p:nvSpPr>
        <p:spPr bwMode="auto">
          <a:xfrm>
            <a:off x="0" y="9724739"/>
            <a:ext cx="3054712" cy="487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7686" tIns="48843" rIns="97686" bIns="48843" numCol="1" anchor="b" anchorCtr="0" compatLnSpc="1">
            <a:prstTxWarp prst="textNoShape">
              <a:avLst/>
            </a:prstTxWarp>
          </a:bodyPr>
          <a:lstStyle>
            <a:lvl1pPr defTabSz="977031">
              <a:defRPr sz="1200" b="0" smtClean="0"/>
            </a:lvl1pPr>
          </a:lstStyle>
          <a:p>
            <a:pPr>
              <a:defRPr/>
            </a:pPr>
            <a:endParaRPr lang="en-US" altLang="el-GR"/>
          </a:p>
        </p:txBody>
      </p:sp>
      <p:sp>
        <p:nvSpPr>
          <p:cNvPr id="8199" name="Rectangle 7"/>
          <p:cNvSpPr>
            <a:spLocks noGrp="1" noChangeArrowheads="1"/>
          </p:cNvSpPr>
          <p:nvPr>
            <p:ph type="sldNum" sz="quarter" idx="5"/>
          </p:nvPr>
        </p:nvSpPr>
        <p:spPr bwMode="auto">
          <a:xfrm>
            <a:off x="4018409" y="9724739"/>
            <a:ext cx="3056348" cy="487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7686" tIns="48843" rIns="97686" bIns="48843" numCol="1" anchor="b" anchorCtr="0" compatLnSpc="1">
            <a:prstTxWarp prst="textNoShape">
              <a:avLst/>
            </a:prstTxWarp>
          </a:bodyPr>
          <a:lstStyle>
            <a:lvl1pPr algn="r" defTabSz="977031">
              <a:defRPr sz="1200" b="0" smtClean="0"/>
            </a:lvl1pPr>
          </a:lstStyle>
          <a:p>
            <a:pPr>
              <a:defRPr/>
            </a:pPr>
            <a:fld id="{5D8A24BC-6AA7-4702-8990-7F2783BA7D57}" type="slidenum">
              <a:rPr lang="en-US" altLang="el-GR"/>
              <a:pPr>
                <a:defRPr/>
              </a:pPr>
              <a:t>‹#›</a:t>
            </a:fld>
            <a:endParaRPr lang="en-US" altLang="el-GR"/>
          </a:p>
        </p:txBody>
      </p:sp>
    </p:spTree>
    <p:extLst>
      <p:ext uri="{BB962C8B-B14F-4D97-AF65-F5344CB8AC3E}">
        <p14:creationId xmlns:p14="http://schemas.microsoft.com/office/powerpoint/2010/main" val="14100355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74009" eaLnBrk="0" hangingPunct="0">
              <a:defRPr sz="2500" b="1">
                <a:solidFill>
                  <a:schemeClr val="tx1"/>
                </a:solidFill>
                <a:latin typeface="Times New Roman" pitchFamily="18" charset="0"/>
              </a:defRPr>
            </a:lvl1pPr>
            <a:lvl2pPr marL="769993" indent="-296151" defTabSz="974009" eaLnBrk="0" hangingPunct="0">
              <a:defRPr sz="2500" b="1">
                <a:solidFill>
                  <a:schemeClr val="tx1"/>
                </a:solidFill>
                <a:latin typeface="Times New Roman" pitchFamily="18" charset="0"/>
              </a:defRPr>
            </a:lvl2pPr>
            <a:lvl3pPr marL="1184605" indent="-236921" defTabSz="974009" eaLnBrk="0" hangingPunct="0">
              <a:defRPr sz="2500" b="1">
                <a:solidFill>
                  <a:schemeClr val="tx1"/>
                </a:solidFill>
                <a:latin typeface="Times New Roman" pitchFamily="18" charset="0"/>
              </a:defRPr>
            </a:lvl3pPr>
            <a:lvl4pPr marL="1658447" indent="-236921" defTabSz="974009" eaLnBrk="0" hangingPunct="0">
              <a:defRPr sz="2500" b="1">
                <a:solidFill>
                  <a:schemeClr val="tx1"/>
                </a:solidFill>
                <a:latin typeface="Times New Roman" pitchFamily="18" charset="0"/>
              </a:defRPr>
            </a:lvl4pPr>
            <a:lvl5pPr marL="2132289" indent="-236921" defTabSz="974009" eaLnBrk="0" hangingPunct="0">
              <a:defRPr sz="2500" b="1">
                <a:solidFill>
                  <a:schemeClr val="tx1"/>
                </a:solidFill>
                <a:latin typeface="Times New Roman" pitchFamily="18" charset="0"/>
              </a:defRPr>
            </a:lvl5pPr>
            <a:lvl6pPr marL="2606131" indent="-236921" defTabSz="974009" eaLnBrk="0" fontAlgn="base" hangingPunct="0">
              <a:spcBef>
                <a:spcPct val="0"/>
              </a:spcBef>
              <a:spcAft>
                <a:spcPct val="0"/>
              </a:spcAft>
              <a:defRPr sz="2500" b="1">
                <a:solidFill>
                  <a:schemeClr val="tx1"/>
                </a:solidFill>
                <a:latin typeface="Times New Roman" pitchFamily="18" charset="0"/>
              </a:defRPr>
            </a:lvl6pPr>
            <a:lvl7pPr marL="3079974" indent="-236921" defTabSz="974009" eaLnBrk="0" fontAlgn="base" hangingPunct="0">
              <a:spcBef>
                <a:spcPct val="0"/>
              </a:spcBef>
              <a:spcAft>
                <a:spcPct val="0"/>
              </a:spcAft>
              <a:defRPr sz="2500" b="1">
                <a:solidFill>
                  <a:schemeClr val="tx1"/>
                </a:solidFill>
                <a:latin typeface="Times New Roman" pitchFamily="18" charset="0"/>
              </a:defRPr>
            </a:lvl7pPr>
            <a:lvl8pPr marL="3553816" indent="-236921" defTabSz="974009" eaLnBrk="0" fontAlgn="base" hangingPunct="0">
              <a:spcBef>
                <a:spcPct val="0"/>
              </a:spcBef>
              <a:spcAft>
                <a:spcPct val="0"/>
              </a:spcAft>
              <a:defRPr sz="2500" b="1">
                <a:solidFill>
                  <a:schemeClr val="tx1"/>
                </a:solidFill>
                <a:latin typeface="Times New Roman" pitchFamily="18" charset="0"/>
              </a:defRPr>
            </a:lvl8pPr>
            <a:lvl9pPr marL="4027658" indent="-236921" defTabSz="974009" eaLnBrk="0" fontAlgn="base" hangingPunct="0">
              <a:spcBef>
                <a:spcPct val="0"/>
              </a:spcBef>
              <a:spcAft>
                <a:spcPct val="0"/>
              </a:spcAft>
              <a:defRPr sz="2500" b="1">
                <a:solidFill>
                  <a:schemeClr val="tx1"/>
                </a:solidFill>
                <a:latin typeface="Times New Roman" pitchFamily="18" charset="0"/>
              </a:defRPr>
            </a:lvl9pPr>
          </a:lstStyle>
          <a:p>
            <a:pPr eaLnBrk="1" hangingPunct="1"/>
            <a:fld id="{7C843C04-B2CA-49BB-AA13-24F45406B51F}" type="slidenum">
              <a:rPr lang="en-US" altLang="el-GR" sz="1200" b="0"/>
              <a:pPr eaLnBrk="1" hangingPunct="1"/>
              <a:t>4</a:t>
            </a:fld>
            <a:endParaRPr lang="en-US" altLang="el-GR" sz="1200" b="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GB" altLang="el-GR" dirty="0"/>
              <a:t>When borrowing a culture from another bacterial strain from a colleague the researcher discovered that these bacteria were immune to the virus he was trying to infect them with. Based on this phenomenon Arber, a young scientist from the University of Geneva, was able to identify an enzyme which specifically cuts viral DNA in pieces. </a:t>
            </a:r>
            <a:endParaRPr lang="el-GR" altLang="el-G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a:defRPr/>
            </a:pPr>
            <a:fld id="{5D8A24BC-6AA7-4702-8990-7F2783BA7D57}" type="slidenum">
              <a:rPr lang="en-US" altLang="el-GR" smtClean="0"/>
              <a:pPr>
                <a:defRPr/>
              </a:pPr>
              <a:t>10</a:t>
            </a:fld>
            <a:endParaRPr lang="en-US" altLang="el-GR"/>
          </a:p>
        </p:txBody>
      </p:sp>
    </p:spTree>
    <p:extLst>
      <p:ext uri="{BB962C8B-B14F-4D97-AF65-F5344CB8AC3E}">
        <p14:creationId xmlns:p14="http://schemas.microsoft.com/office/powerpoint/2010/main" val="1387746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Tree>
    <p:extLst>
      <p:ext uri="{BB962C8B-B14F-4D97-AF65-F5344CB8AC3E}">
        <p14:creationId xmlns:p14="http://schemas.microsoft.com/office/powerpoint/2010/main" val="4271967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3356425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8025" y="609600"/>
            <a:ext cx="2105025" cy="5486400"/>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742950" y="609600"/>
            <a:ext cx="6162675"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1207391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742950" y="609600"/>
            <a:ext cx="8420100" cy="1143000"/>
          </a:xfrm>
        </p:spPr>
        <p:txBody>
          <a:bodyPr/>
          <a:lstStyle/>
          <a:p>
            <a:r>
              <a:rPr lang="en-US"/>
              <a:t>Click to edit Master title style</a:t>
            </a:r>
            <a:endParaRPr lang="el-GR"/>
          </a:p>
        </p:txBody>
      </p:sp>
      <p:sp>
        <p:nvSpPr>
          <p:cNvPr id="3" name="ClipArt Placeholder 2"/>
          <p:cNvSpPr>
            <a:spLocks noGrp="1"/>
          </p:cNvSpPr>
          <p:nvPr>
            <p:ph type="clipArt" sz="half" idx="1"/>
          </p:nvPr>
        </p:nvSpPr>
        <p:spPr>
          <a:xfrm>
            <a:off x="742950" y="1981200"/>
            <a:ext cx="4133850" cy="4114800"/>
          </a:xfrm>
        </p:spPr>
        <p:txBody>
          <a:bodyPr/>
          <a:lstStyle/>
          <a:p>
            <a:pPr lvl="0"/>
            <a:endParaRPr lang="el-GR" noProof="0"/>
          </a:p>
        </p:txBody>
      </p:sp>
      <p:sp>
        <p:nvSpPr>
          <p:cNvPr id="4" name="Text Placeholder 3"/>
          <p:cNvSpPr>
            <a:spLocks noGrp="1"/>
          </p:cNvSpPr>
          <p:nvPr>
            <p:ph type="body" sz="half" idx="2"/>
          </p:nvPr>
        </p:nvSpPr>
        <p:spPr>
          <a:xfrm>
            <a:off x="5029200" y="1981200"/>
            <a:ext cx="41338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3565951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42950" y="609600"/>
            <a:ext cx="8420100" cy="1143000"/>
          </a:xfrm>
        </p:spPr>
        <p:txBody>
          <a:bodyPr/>
          <a:lstStyle/>
          <a:p>
            <a:r>
              <a:rPr lang="en-US"/>
              <a:t>Click to edit Master title style</a:t>
            </a:r>
            <a:endParaRPr lang="el-GR"/>
          </a:p>
        </p:txBody>
      </p:sp>
      <p:sp>
        <p:nvSpPr>
          <p:cNvPr id="3" name="Content Placeholder 2"/>
          <p:cNvSpPr>
            <a:spLocks noGrp="1"/>
          </p:cNvSpPr>
          <p:nvPr>
            <p:ph sz="half" idx="1"/>
          </p:nvPr>
        </p:nvSpPr>
        <p:spPr>
          <a:xfrm>
            <a:off x="742950" y="1981200"/>
            <a:ext cx="41338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quarter" idx="2"/>
          </p:nvPr>
        </p:nvSpPr>
        <p:spPr>
          <a:xfrm>
            <a:off x="5029200" y="1981200"/>
            <a:ext cx="41338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Content Placeholder 4"/>
          <p:cNvSpPr>
            <a:spLocks noGrp="1"/>
          </p:cNvSpPr>
          <p:nvPr>
            <p:ph sz="quarter" idx="3"/>
          </p:nvPr>
        </p:nvSpPr>
        <p:spPr>
          <a:xfrm>
            <a:off x="5029200" y="4114800"/>
            <a:ext cx="41338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159113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4190840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298216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3767418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val="2080283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p14="http://schemas.microsoft.com/office/powerpoint/2010/main" val="1912533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04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70855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175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609600"/>
            <a:ext cx="8420100" cy="1143000"/>
          </a:xfrm>
          <a:prstGeom prst="rect">
            <a:avLst/>
          </a:prstGeom>
          <a:gradFill rotWithShape="1">
            <a:gsLst>
              <a:gs pos="0">
                <a:srgbClr val="99AEFF"/>
              </a:gs>
              <a:gs pos="100000">
                <a:srgbClr val="6B7AB3"/>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l-GR"/>
              <a:t>Click to edit Master title style</a:t>
            </a:r>
          </a:p>
        </p:txBody>
      </p:sp>
      <p:sp>
        <p:nvSpPr>
          <p:cNvPr id="1027" name="Rectangle 3"/>
          <p:cNvSpPr>
            <a:spLocks noGrp="1" noChangeArrowheads="1"/>
          </p:cNvSpPr>
          <p:nvPr>
            <p:ph type="body" idx="1"/>
          </p:nvPr>
        </p:nvSpPr>
        <p:spPr bwMode="auto">
          <a:xfrm>
            <a:off x="742950" y="1981200"/>
            <a:ext cx="84201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l-GR"/>
              <a:t>Click to edit Master text styles</a:t>
            </a:r>
          </a:p>
          <a:p>
            <a:pPr lvl="1"/>
            <a:r>
              <a:rPr lang="en-GB" altLang="el-GR"/>
              <a:t>Second level</a:t>
            </a:r>
          </a:p>
          <a:p>
            <a:pPr lvl="2"/>
            <a:r>
              <a:rPr lang="en-GB" altLang="el-GR"/>
              <a:t>Third level</a:t>
            </a:r>
          </a:p>
          <a:p>
            <a:pPr lvl="3"/>
            <a:r>
              <a:rPr lang="en-GB" altLang="el-GR"/>
              <a:t>Fourth level</a:t>
            </a:r>
          </a:p>
          <a:p>
            <a:pPr lvl="4"/>
            <a:r>
              <a:rPr lang="en-GB" altLang="el-GR"/>
              <a:t>Fifth level</a:t>
            </a:r>
          </a:p>
        </p:txBody>
      </p:sp>
      <p:sp>
        <p:nvSpPr>
          <p:cNvPr id="1028" name="Rectangle 9"/>
          <p:cNvSpPr>
            <a:spLocks noChangeArrowheads="1"/>
          </p:cNvSpPr>
          <p:nvPr userDrawn="1"/>
        </p:nvSpPr>
        <p:spPr bwMode="auto">
          <a:xfrm>
            <a:off x="4319588" y="2833688"/>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endParaRPr lang="el-GR" altLang="el-GR"/>
          </a:p>
        </p:txBody>
      </p:sp>
      <p:sp>
        <p:nvSpPr>
          <p:cNvPr id="1029" name="Rectangle 11"/>
          <p:cNvSpPr>
            <a:spLocks noChangeArrowheads="1"/>
          </p:cNvSpPr>
          <p:nvPr userDrawn="1"/>
        </p:nvSpPr>
        <p:spPr bwMode="auto">
          <a:xfrm>
            <a:off x="4400550" y="2833688"/>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endParaRPr lang="el-GR"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000" b="1">
          <a:solidFill>
            <a:schemeClr val="tx1"/>
          </a:solidFill>
          <a:latin typeface="+mj-lt"/>
          <a:ea typeface="+mj-ea"/>
          <a:cs typeface="+mj-cs"/>
        </a:defRPr>
      </a:lvl1pPr>
      <a:lvl2pPr algn="ctr" rtl="0" eaLnBrk="0" fontAlgn="base" hangingPunct="0">
        <a:spcBef>
          <a:spcPct val="0"/>
        </a:spcBef>
        <a:spcAft>
          <a:spcPct val="0"/>
        </a:spcAft>
        <a:defRPr sz="4000" b="1">
          <a:solidFill>
            <a:schemeClr val="tx1"/>
          </a:solidFill>
          <a:latin typeface="Times New Roman" pitchFamily="18" charset="0"/>
        </a:defRPr>
      </a:lvl2pPr>
      <a:lvl3pPr algn="ctr" rtl="0" eaLnBrk="0" fontAlgn="base" hangingPunct="0">
        <a:spcBef>
          <a:spcPct val="0"/>
        </a:spcBef>
        <a:spcAft>
          <a:spcPct val="0"/>
        </a:spcAft>
        <a:defRPr sz="4000" b="1">
          <a:solidFill>
            <a:schemeClr val="tx1"/>
          </a:solidFill>
          <a:latin typeface="Times New Roman" pitchFamily="18" charset="0"/>
        </a:defRPr>
      </a:lvl3pPr>
      <a:lvl4pPr algn="ctr" rtl="0" eaLnBrk="0" fontAlgn="base" hangingPunct="0">
        <a:spcBef>
          <a:spcPct val="0"/>
        </a:spcBef>
        <a:spcAft>
          <a:spcPct val="0"/>
        </a:spcAft>
        <a:defRPr sz="4000" b="1">
          <a:solidFill>
            <a:schemeClr val="tx1"/>
          </a:solidFill>
          <a:latin typeface="Times New Roman" pitchFamily="18" charset="0"/>
        </a:defRPr>
      </a:lvl4pPr>
      <a:lvl5pPr algn="ctr" rtl="0" eaLnBrk="0" fontAlgn="base" hangingPunct="0">
        <a:spcBef>
          <a:spcPct val="0"/>
        </a:spcBef>
        <a:spcAft>
          <a:spcPct val="0"/>
        </a:spcAft>
        <a:defRPr sz="4000" b="1">
          <a:solidFill>
            <a:schemeClr val="tx1"/>
          </a:solidFill>
          <a:latin typeface="Times New Roman" pitchFamily="18" charset="0"/>
        </a:defRPr>
      </a:lvl5pPr>
      <a:lvl6pPr marL="457200" algn="ctr" rtl="0" fontAlgn="base">
        <a:spcBef>
          <a:spcPct val="0"/>
        </a:spcBef>
        <a:spcAft>
          <a:spcPct val="0"/>
        </a:spcAft>
        <a:defRPr sz="4000" b="1">
          <a:solidFill>
            <a:schemeClr val="tx1"/>
          </a:solidFill>
          <a:latin typeface="Times New Roman" pitchFamily="18" charset="0"/>
        </a:defRPr>
      </a:lvl6pPr>
      <a:lvl7pPr marL="914400" algn="ctr" rtl="0" fontAlgn="base">
        <a:spcBef>
          <a:spcPct val="0"/>
        </a:spcBef>
        <a:spcAft>
          <a:spcPct val="0"/>
        </a:spcAft>
        <a:defRPr sz="4000" b="1">
          <a:solidFill>
            <a:schemeClr val="tx1"/>
          </a:solidFill>
          <a:latin typeface="Times New Roman" pitchFamily="18" charset="0"/>
        </a:defRPr>
      </a:lvl7pPr>
      <a:lvl8pPr marL="1371600" algn="ctr" rtl="0" fontAlgn="base">
        <a:spcBef>
          <a:spcPct val="0"/>
        </a:spcBef>
        <a:spcAft>
          <a:spcPct val="0"/>
        </a:spcAft>
        <a:defRPr sz="4000" b="1">
          <a:solidFill>
            <a:schemeClr val="tx1"/>
          </a:solidFill>
          <a:latin typeface="Times New Roman" pitchFamily="18" charset="0"/>
        </a:defRPr>
      </a:lvl8pPr>
      <a:lvl9pPr marL="1828800" algn="ctr" rtl="0" fontAlgn="base">
        <a:spcBef>
          <a:spcPct val="0"/>
        </a:spcBef>
        <a:spcAft>
          <a:spcPct val="0"/>
        </a:spcAft>
        <a:defRPr sz="4000" b="1">
          <a:solidFill>
            <a:schemeClr val="tx1"/>
          </a:solidFill>
          <a:latin typeface="Times New Roman" pitchFamily="18" charset="0"/>
        </a:defRPr>
      </a:lvl9pPr>
    </p:titleStyle>
    <p:bodyStyle>
      <a:lvl1pPr marL="454025" indent="-454025" algn="l" rtl="0" eaLnBrk="0" fontAlgn="base" hangingPunct="0">
        <a:spcBef>
          <a:spcPct val="20000"/>
        </a:spcBef>
        <a:spcAft>
          <a:spcPct val="0"/>
        </a:spcAft>
        <a:buClr>
          <a:srgbClr val="FF0000"/>
        </a:buClr>
        <a:buFont typeface="ITC Zapf Dingbats SWA" pitchFamily="18" charset="2"/>
        <a:buChar char="+"/>
        <a:defRPr sz="2800">
          <a:solidFill>
            <a:srgbClr val="000099"/>
          </a:solidFill>
          <a:latin typeface="+mn-lt"/>
          <a:ea typeface="+mn-ea"/>
          <a:cs typeface="+mn-cs"/>
        </a:defRPr>
      </a:lvl1pPr>
      <a:lvl2pPr marL="908050" indent="-339725" algn="l" rtl="0" eaLnBrk="0" fontAlgn="base" hangingPunct="0">
        <a:spcBef>
          <a:spcPct val="20000"/>
        </a:spcBef>
        <a:spcAft>
          <a:spcPct val="0"/>
        </a:spcAft>
        <a:buClr>
          <a:srgbClr val="FF0000"/>
        </a:buClr>
        <a:buFont typeface="ITC Zapf Dingbats SWA" pitchFamily="18" charset="2"/>
        <a:buChar char="."/>
        <a:defRPr sz="2400">
          <a:solidFill>
            <a:srgbClr val="000099"/>
          </a:solidFill>
          <a:latin typeface="+mn-lt"/>
        </a:defRPr>
      </a:lvl2pPr>
      <a:lvl3pPr marL="1436688" indent="-355600" algn="l" rtl="0" eaLnBrk="0" fontAlgn="base" hangingPunct="0">
        <a:spcBef>
          <a:spcPct val="20000"/>
        </a:spcBef>
        <a:spcAft>
          <a:spcPct val="0"/>
        </a:spcAft>
        <a:buClr>
          <a:srgbClr val="FF0000"/>
        </a:buClr>
        <a:buFont typeface="ITC Zapf Dingbats SWA" pitchFamily="18" charset="2"/>
        <a:buChar char="-"/>
        <a:defRPr sz="2000">
          <a:solidFill>
            <a:srgbClr val="000099"/>
          </a:solidFill>
          <a:latin typeface="+mn-lt"/>
        </a:defRPr>
      </a:lvl3pPr>
      <a:lvl4pPr marL="1897063" indent="-228600" algn="l" rtl="0" eaLnBrk="0" fontAlgn="base" hangingPunct="0">
        <a:spcBef>
          <a:spcPct val="20000"/>
        </a:spcBef>
        <a:spcAft>
          <a:spcPct val="0"/>
        </a:spcAft>
        <a:buClr>
          <a:srgbClr val="FF0000"/>
        </a:buClr>
        <a:buFont typeface="Wingdings" pitchFamily="2" charset="2"/>
        <a:buChar char="ü"/>
        <a:defRPr>
          <a:solidFill>
            <a:srgbClr val="000099"/>
          </a:solidFill>
          <a:latin typeface="+mn-lt"/>
        </a:defRPr>
      </a:lvl4pPr>
      <a:lvl5pPr marL="2403475" indent="-293688" algn="l" rtl="0" eaLnBrk="0" fontAlgn="base" hangingPunct="0">
        <a:spcBef>
          <a:spcPct val="20000"/>
        </a:spcBef>
        <a:spcAft>
          <a:spcPct val="0"/>
        </a:spcAft>
        <a:buClr>
          <a:srgbClr val="FF0000"/>
        </a:buClr>
        <a:buFont typeface="ITC Zapf Dingbats SWA" pitchFamily="18" charset="2"/>
        <a:buChar char="1"/>
        <a:defRPr sz="1600">
          <a:solidFill>
            <a:srgbClr val="000099"/>
          </a:solidFill>
          <a:latin typeface="+mn-lt"/>
        </a:defRPr>
      </a:lvl5pPr>
      <a:lvl6pPr marL="2860675" indent="-293688" algn="l" rtl="0" fontAlgn="base">
        <a:spcBef>
          <a:spcPct val="20000"/>
        </a:spcBef>
        <a:spcAft>
          <a:spcPct val="0"/>
        </a:spcAft>
        <a:buClr>
          <a:srgbClr val="FF0000"/>
        </a:buClr>
        <a:buFont typeface="ITC Zapf Dingbats SWA" pitchFamily="18" charset="2"/>
        <a:buChar char="1"/>
        <a:defRPr sz="1600">
          <a:solidFill>
            <a:srgbClr val="000099"/>
          </a:solidFill>
          <a:latin typeface="+mn-lt"/>
        </a:defRPr>
      </a:lvl6pPr>
      <a:lvl7pPr marL="3317875" indent="-293688" algn="l" rtl="0" fontAlgn="base">
        <a:spcBef>
          <a:spcPct val="20000"/>
        </a:spcBef>
        <a:spcAft>
          <a:spcPct val="0"/>
        </a:spcAft>
        <a:buClr>
          <a:srgbClr val="FF0000"/>
        </a:buClr>
        <a:buFont typeface="ITC Zapf Dingbats SWA" pitchFamily="18" charset="2"/>
        <a:buChar char="1"/>
        <a:defRPr sz="1600">
          <a:solidFill>
            <a:srgbClr val="000099"/>
          </a:solidFill>
          <a:latin typeface="+mn-lt"/>
        </a:defRPr>
      </a:lvl7pPr>
      <a:lvl8pPr marL="3775075" indent="-293688" algn="l" rtl="0" fontAlgn="base">
        <a:spcBef>
          <a:spcPct val="20000"/>
        </a:spcBef>
        <a:spcAft>
          <a:spcPct val="0"/>
        </a:spcAft>
        <a:buClr>
          <a:srgbClr val="FF0000"/>
        </a:buClr>
        <a:buFont typeface="ITC Zapf Dingbats SWA" pitchFamily="18" charset="2"/>
        <a:buChar char="1"/>
        <a:defRPr sz="1600">
          <a:solidFill>
            <a:srgbClr val="000099"/>
          </a:solidFill>
          <a:latin typeface="+mn-lt"/>
        </a:defRPr>
      </a:lvl8pPr>
      <a:lvl9pPr marL="4232275" indent="-293688" algn="l" rtl="0" fontAlgn="base">
        <a:spcBef>
          <a:spcPct val="20000"/>
        </a:spcBef>
        <a:spcAft>
          <a:spcPct val="0"/>
        </a:spcAft>
        <a:buClr>
          <a:srgbClr val="FF0000"/>
        </a:buClr>
        <a:buFont typeface="ITC Zapf Dingbats SWA" pitchFamily="18" charset="2"/>
        <a:buChar char="1"/>
        <a:defRPr sz="1600">
          <a:solidFill>
            <a:srgbClr val="000099"/>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5925" y="333375"/>
            <a:ext cx="9001125" cy="1007393"/>
          </a:xfrm>
        </p:spPr>
        <p:txBody>
          <a:bodyPr/>
          <a:lstStyle/>
          <a:p>
            <a:pPr eaLnBrk="1" hangingPunct="1"/>
            <a:r>
              <a:rPr lang="el-GR" altLang="el-GR" sz="3600" dirty="0"/>
              <a:t>Αιχμή Καινοτομίας της Κοινωνίας: Έρευνα</a:t>
            </a:r>
          </a:p>
        </p:txBody>
      </p:sp>
      <p:sp>
        <p:nvSpPr>
          <p:cNvPr id="882691" name="Rectangle 3"/>
          <p:cNvSpPr>
            <a:spLocks noGrp="1" noChangeArrowheads="1"/>
          </p:cNvSpPr>
          <p:nvPr>
            <p:ph type="body" idx="1"/>
          </p:nvPr>
        </p:nvSpPr>
        <p:spPr>
          <a:xfrm>
            <a:off x="925388" y="1412776"/>
            <a:ext cx="8132068" cy="5300662"/>
          </a:xfrm>
        </p:spPr>
        <p:txBody>
          <a:bodyPr/>
          <a:lstStyle/>
          <a:p>
            <a:pPr eaLnBrk="1" hangingPunct="1"/>
            <a:r>
              <a:rPr lang="el-GR" altLang="el-GR" sz="2400" dirty="0"/>
              <a:t>Η Κοινωνία αντιμέτωπη με αυξανόμενες προκλήσεις</a:t>
            </a:r>
            <a:endParaRPr lang="en-US" altLang="el-GR" sz="2400" dirty="0"/>
          </a:p>
          <a:p>
            <a:pPr eaLnBrk="1" hangingPunct="1"/>
            <a:r>
              <a:rPr lang="el-GR" altLang="el-GR" sz="2400" dirty="0"/>
              <a:t>Η </a:t>
            </a:r>
            <a:r>
              <a:rPr lang="el-GR" altLang="el-GR" sz="2400" dirty="0">
                <a:solidFill>
                  <a:srgbClr val="C00000"/>
                </a:solidFill>
              </a:rPr>
              <a:t>Έρευνα</a:t>
            </a:r>
            <a:r>
              <a:rPr lang="el-GR" altLang="el-GR" sz="2400" dirty="0"/>
              <a:t> υψηλής ποιότητας διαδραματίζει και θα συνεχίσει να διαδραματίζει ακόμη σημαντικότερο ρόλο παγκοσμίως</a:t>
            </a:r>
          </a:p>
          <a:p>
            <a:pPr eaLnBrk="1" hangingPunct="1"/>
            <a:r>
              <a:rPr lang="el-GR" altLang="el-GR" sz="2400" dirty="0"/>
              <a:t>Η Έρευνα αποτελεί την </a:t>
            </a:r>
            <a:r>
              <a:rPr lang="en-US" altLang="el-GR" sz="2400" dirty="0"/>
              <a:t>“</a:t>
            </a:r>
            <a:r>
              <a:rPr lang="el-GR" altLang="el-GR" sz="2400" dirty="0"/>
              <a:t>Μητέρα</a:t>
            </a:r>
            <a:r>
              <a:rPr lang="en-US" altLang="el-GR" sz="2400" dirty="0"/>
              <a:t>”</a:t>
            </a:r>
            <a:r>
              <a:rPr lang="el-GR" altLang="el-GR" sz="2400" dirty="0"/>
              <a:t> της Καινοτομίας</a:t>
            </a:r>
          </a:p>
          <a:p>
            <a:pPr eaLnBrk="1" hangingPunct="1"/>
            <a:r>
              <a:rPr lang="el-GR" altLang="el-GR" sz="2400" dirty="0"/>
              <a:t>Απαραίτητη: </a:t>
            </a:r>
            <a:r>
              <a:rPr lang="el-GR" altLang="el-GR" sz="2400" dirty="0">
                <a:solidFill>
                  <a:srgbClr val="C00000"/>
                </a:solidFill>
              </a:rPr>
              <a:t>Υψηλή ποιότητα και αριστεία</a:t>
            </a:r>
            <a:r>
              <a:rPr lang="el-GR" altLang="el-GR" sz="2400" dirty="0">
                <a:solidFill>
                  <a:srgbClr val="FF0000"/>
                </a:solidFill>
              </a:rPr>
              <a:t> </a:t>
            </a:r>
            <a:r>
              <a:rPr lang="el-GR" altLang="el-GR" sz="2400" dirty="0"/>
              <a:t>σε όλα τα βήματα</a:t>
            </a:r>
          </a:p>
          <a:p>
            <a:pPr eaLnBrk="1" hangingPunct="1"/>
            <a:r>
              <a:rPr lang="el-GR" altLang="el-GR" sz="2400" dirty="0"/>
              <a:t>Ιδιαίτερης Σημασίας: Η </a:t>
            </a:r>
            <a:r>
              <a:rPr lang="el-GR" altLang="el-GR" sz="2400" dirty="0">
                <a:solidFill>
                  <a:srgbClr val="C00000"/>
                </a:solidFill>
              </a:rPr>
              <a:t>διεπιστημονικότητα</a:t>
            </a:r>
            <a:r>
              <a:rPr lang="el-GR" altLang="el-GR" sz="2400" dirty="0"/>
              <a:t> (</a:t>
            </a:r>
            <a:r>
              <a:rPr lang="en-US" altLang="el-GR" sz="2400" dirty="0"/>
              <a:t>inter-</a:t>
            </a:r>
            <a:r>
              <a:rPr lang="en-US" altLang="el-GR" sz="2400" dirty="0" err="1"/>
              <a:t>disciplinarity</a:t>
            </a:r>
            <a:r>
              <a:rPr lang="el-GR" altLang="el-GR" sz="2400" dirty="0"/>
              <a:t>) που επιτρέπει την </a:t>
            </a:r>
            <a:r>
              <a:rPr lang="el-GR" altLang="el-GR" sz="2400" dirty="0">
                <a:solidFill>
                  <a:srgbClr val="C00000"/>
                </a:solidFill>
              </a:rPr>
              <a:t>δημιουργική αλληλεπίδραση</a:t>
            </a:r>
            <a:r>
              <a:rPr lang="el-GR" altLang="el-GR" sz="2400" dirty="0"/>
              <a:t> (</a:t>
            </a:r>
            <a:r>
              <a:rPr lang="en-US" altLang="el-GR" sz="2400" dirty="0"/>
              <a:t>cross fertilization)</a:t>
            </a:r>
            <a:r>
              <a:rPr lang="el-GR" altLang="el-GR" sz="2400" dirty="0"/>
              <a:t> μεταξύ διαφορετικών πεδίων</a:t>
            </a:r>
          </a:p>
          <a:p>
            <a:pPr eaLnBrk="1" hangingPunct="1"/>
            <a:r>
              <a:rPr lang="el-GR" altLang="el-GR" sz="2400" dirty="0"/>
              <a:t>Τα Ερευνητικά Ιδρύματα πρέπει να αναλάβουν μεγαλύτερο ρόλο στην συζήτηση για την κοινωνική αξία της Έρευνας</a:t>
            </a:r>
            <a:endParaRPr lang="en-US" altLang="el-GR" sz="2400" dirty="0"/>
          </a:p>
          <a:p>
            <a:pPr eaLnBrk="1" hangingPunct="1"/>
            <a:endParaRPr lang="el-GR" altLang="el-GR" sz="2400" dirty="0"/>
          </a:p>
          <a:p>
            <a:pPr eaLnBrk="1" hangingPunct="1"/>
            <a:endParaRPr lang="el-GR" altLang="el-G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130856"/>
            <a:ext cx="8655496" cy="705856"/>
          </a:xfrm>
        </p:spPr>
        <p:txBody>
          <a:bodyPr/>
          <a:lstStyle/>
          <a:p>
            <a:pPr eaLnBrk="1" hangingPunct="1"/>
            <a:r>
              <a:rPr lang="el-GR" dirty="0"/>
              <a:t>Έρευνα στην Ευρώπη</a:t>
            </a:r>
            <a:endParaRPr lang="en-US" dirty="0"/>
          </a:p>
        </p:txBody>
      </p:sp>
      <p:sp>
        <p:nvSpPr>
          <p:cNvPr id="791555" name="Rectangle 3"/>
          <p:cNvSpPr>
            <a:spLocks noGrp="1" noChangeArrowheads="1"/>
          </p:cNvSpPr>
          <p:nvPr>
            <p:ph type="body" sz="half" idx="2"/>
          </p:nvPr>
        </p:nvSpPr>
        <p:spPr>
          <a:xfrm>
            <a:off x="560513" y="1008112"/>
            <a:ext cx="8784976" cy="5661248"/>
          </a:xfrm>
          <a:noFill/>
        </p:spPr>
        <p:txBody>
          <a:bodyPr/>
          <a:lstStyle/>
          <a:p>
            <a:r>
              <a:rPr lang="el-GR" sz="2000" dirty="0"/>
              <a:t>Σημαντικές διαφορές στην ποιότητα εντός της ηπείρου</a:t>
            </a:r>
            <a:endParaRPr lang="en-US" sz="2000" dirty="0"/>
          </a:p>
          <a:p>
            <a:r>
              <a:rPr lang="el-GR" sz="2000" dirty="0"/>
              <a:t>Η έλλειψη επενδύσεων αποτελεί βασικό πρόβλημα </a:t>
            </a:r>
            <a:r>
              <a:rPr lang="en-US" sz="2000" dirty="0"/>
              <a:t>– </a:t>
            </a:r>
            <a:r>
              <a:rPr lang="el-GR" sz="2000" dirty="0"/>
              <a:t>λίγες χώρες πλησίον του στόχου της ΕΕ για εθνική δαπάνη </a:t>
            </a:r>
            <a:r>
              <a:rPr lang="en-US" sz="2000" dirty="0"/>
              <a:t>3% </a:t>
            </a:r>
            <a:r>
              <a:rPr lang="el-GR" sz="2000" dirty="0"/>
              <a:t>του</a:t>
            </a:r>
            <a:r>
              <a:rPr lang="en-US" sz="2000" dirty="0"/>
              <a:t> </a:t>
            </a:r>
            <a:r>
              <a:rPr lang="el-GR" sz="2000" dirty="0"/>
              <a:t>ΑΕΠ</a:t>
            </a:r>
            <a:endParaRPr lang="en-US" sz="2000" dirty="0"/>
          </a:p>
          <a:p>
            <a:r>
              <a:rPr lang="el-GR" sz="2000" dirty="0">
                <a:solidFill>
                  <a:srgbClr val="C00000"/>
                </a:solidFill>
              </a:rPr>
              <a:t>Ανάγκη </a:t>
            </a:r>
            <a:r>
              <a:rPr lang="el-GR" sz="2000" i="1" dirty="0">
                <a:solidFill>
                  <a:srgbClr val="C00000"/>
                </a:solidFill>
              </a:rPr>
              <a:t>ευφυούς επένδυσης</a:t>
            </a:r>
            <a:r>
              <a:rPr lang="en-US" sz="2000" dirty="0">
                <a:solidFill>
                  <a:srgbClr val="C00000"/>
                </a:solidFill>
              </a:rPr>
              <a:t>. </a:t>
            </a:r>
            <a:r>
              <a:rPr lang="el-GR" sz="2000" dirty="0"/>
              <a:t>Απαιτήσεις</a:t>
            </a:r>
            <a:r>
              <a:rPr lang="en-US" sz="2000" dirty="0"/>
              <a:t>:</a:t>
            </a:r>
          </a:p>
          <a:p>
            <a:pPr lvl="1"/>
            <a:r>
              <a:rPr lang="el-GR" sz="1800" i="1" dirty="0">
                <a:solidFill>
                  <a:srgbClr val="C00000"/>
                </a:solidFill>
              </a:rPr>
              <a:t>Πρέπει να είναι </a:t>
            </a:r>
            <a:r>
              <a:rPr lang="el-GR" sz="1800" i="1" dirty="0" err="1">
                <a:solidFill>
                  <a:srgbClr val="C00000"/>
                </a:solidFill>
              </a:rPr>
              <a:t>στοχευμένη</a:t>
            </a:r>
            <a:r>
              <a:rPr lang="en-US" sz="1800" dirty="0">
                <a:solidFill>
                  <a:srgbClr val="C00000"/>
                </a:solidFill>
              </a:rPr>
              <a:t>.  </a:t>
            </a:r>
            <a:r>
              <a:rPr lang="el-GR" sz="1800" dirty="0"/>
              <a:t>Η Αριστεία τείνει να αναδύεται σε συγκεκριμένες περιοχές και πεδία. Αφορά άκρως εστιασμένη προσπάθεια, κρίσιμη μάζα, έντονες αλληλεπιδράσεις και εξαρτάται από υψηλής ποιότητας προσωπικό, σύγχρονες εγκαταστάσεις και εξοπλισμό </a:t>
            </a:r>
          </a:p>
          <a:p>
            <a:pPr lvl="1"/>
            <a:r>
              <a:rPr lang="el-GR" sz="1800" i="1" dirty="0">
                <a:solidFill>
                  <a:srgbClr val="C00000"/>
                </a:solidFill>
              </a:rPr>
              <a:t>Πρέπει να έχει περιφερειακή/εθνική λογική.</a:t>
            </a:r>
            <a:r>
              <a:rPr lang="el-GR" sz="1800" dirty="0">
                <a:solidFill>
                  <a:srgbClr val="C00000"/>
                </a:solidFill>
              </a:rPr>
              <a:t>  </a:t>
            </a:r>
            <a:r>
              <a:rPr lang="el-GR" sz="1800" dirty="0"/>
              <a:t>Η Έρευνα είναι παγκόσμια, η  εκμετάλλευση μπορεί να είναι παγκόσμια.  Οι ερευνητικές δραστηριότητες αριστείας απαιτούν, ωστόσο, κατάλληλο </a:t>
            </a:r>
            <a:r>
              <a:rPr lang="en-US" sz="1800" dirty="0"/>
              <a:t>“</a:t>
            </a:r>
            <a:r>
              <a:rPr lang="el-GR" sz="1800" dirty="0"/>
              <a:t>τοπικό</a:t>
            </a:r>
            <a:r>
              <a:rPr lang="en-US" sz="1800" dirty="0"/>
              <a:t>”</a:t>
            </a:r>
            <a:r>
              <a:rPr lang="el-GR" sz="1800" dirty="0"/>
              <a:t> περιβάλλον και οικονομία</a:t>
            </a:r>
            <a:endParaRPr lang="en-US" sz="1800" dirty="0"/>
          </a:p>
          <a:p>
            <a:pPr lvl="1"/>
            <a:r>
              <a:rPr lang="el-GR" sz="1800" i="1" dirty="0">
                <a:solidFill>
                  <a:srgbClr val="C00000"/>
                </a:solidFill>
              </a:rPr>
              <a:t>Πρέπει να είναι βιώσιμη. </a:t>
            </a:r>
            <a:r>
              <a:rPr lang="el-GR" sz="1800" dirty="0"/>
              <a:t>Η έρευνα είναι μακροπρόθεσμη προσπάθεια - η ερευνητική ικανότητα και φήμη απαιτεί πολλά χρόνια για να κτιστεί. Νέες πρωτοβουλίες χρηματοδότησης απαιτούν κατάλληλη γαλούχηση για να περάσουν από την «παιδική ηλικία» στην ωρίμανση</a:t>
            </a:r>
            <a:endParaRPr lang="en-US" sz="1800" dirty="0"/>
          </a:p>
          <a:p>
            <a:pPr lvl="1"/>
            <a:r>
              <a:rPr lang="el-GR" sz="1800" i="1" dirty="0">
                <a:solidFill>
                  <a:srgbClr val="C00000"/>
                </a:solidFill>
              </a:rPr>
              <a:t>Πρέπει να συνοδεύεται από ευρεία προσπάθεια για τον εκσυγχρονισμό της ερευνητικής κουλτούρας. </a:t>
            </a:r>
            <a:r>
              <a:rPr lang="el-GR" sz="1800" dirty="0"/>
              <a:t>Έρευνα υψηλής ποιότητας ανθίζει μόνο όταν υπάρχει πραγματική </a:t>
            </a:r>
            <a:r>
              <a:rPr lang="en-US" sz="1800" dirty="0"/>
              <a:t>“</a:t>
            </a:r>
            <a:r>
              <a:rPr lang="el-GR" sz="1800" dirty="0"/>
              <a:t>κουλτούρα αριστείας</a:t>
            </a:r>
            <a:r>
              <a:rPr lang="en-US" sz="1800" dirty="0"/>
              <a:t>”</a:t>
            </a:r>
            <a:r>
              <a:rPr lang="el-GR" sz="1800" dirty="0"/>
              <a:t> και ευνοϊκές θεσμικές συνθήκες</a:t>
            </a:r>
          </a:p>
        </p:txBody>
      </p:sp>
    </p:spTree>
    <p:extLst>
      <p:ext uri="{BB962C8B-B14F-4D97-AF65-F5344CB8AC3E}">
        <p14:creationId xmlns:p14="http://schemas.microsoft.com/office/powerpoint/2010/main" val="146965647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92560" y="1124744"/>
            <a:ext cx="7875115" cy="529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4818" name="Rectangle 2"/>
          <p:cNvSpPr>
            <a:spLocks noGrp="1" noChangeArrowheads="1"/>
          </p:cNvSpPr>
          <p:nvPr>
            <p:ph type="title"/>
          </p:nvPr>
        </p:nvSpPr>
        <p:spPr>
          <a:xfrm>
            <a:off x="415925" y="188640"/>
            <a:ext cx="9001125" cy="935385"/>
          </a:xfrm>
        </p:spPr>
        <p:txBody>
          <a:bodyPr/>
          <a:lstStyle/>
          <a:p>
            <a:pPr eaLnBrk="1" hangingPunct="1"/>
            <a:r>
              <a:rPr lang="el-GR" altLang="el-GR" sz="3600" dirty="0"/>
              <a:t>Έρευνα στα Ελληνικά Ιδρύματα</a:t>
            </a:r>
          </a:p>
        </p:txBody>
      </p:sp>
      <p:sp>
        <p:nvSpPr>
          <p:cNvPr id="5" name="Rectangle 7"/>
          <p:cNvSpPr>
            <a:spLocks noChangeArrowheads="1"/>
          </p:cNvSpPr>
          <p:nvPr/>
        </p:nvSpPr>
        <p:spPr bwMode="auto">
          <a:xfrm>
            <a:off x="919857" y="6453336"/>
            <a:ext cx="8929687" cy="33337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54025" indent="-454025" eaLnBrk="0" hangingPunct="0">
              <a:spcBef>
                <a:spcPct val="20000"/>
              </a:spcBef>
              <a:buClr>
                <a:srgbClr val="FF0000"/>
              </a:buClr>
              <a:buFont typeface="ITC Zapf Dingbats SWA" pitchFamily="18" charset="2"/>
              <a:buChar char="+"/>
              <a:defRPr sz="2800">
                <a:solidFill>
                  <a:srgbClr val="000099"/>
                </a:solidFill>
                <a:latin typeface="Times New Roman" pitchFamily="18" charset="0"/>
              </a:defRPr>
            </a:lvl1pPr>
            <a:lvl2pPr marL="908050" indent="-339725" eaLnBrk="0" hangingPunct="0">
              <a:spcBef>
                <a:spcPct val="20000"/>
              </a:spcBef>
              <a:buClr>
                <a:srgbClr val="FF0000"/>
              </a:buClr>
              <a:buFont typeface="ITC Zapf Dingbats SWA" pitchFamily="18" charset="2"/>
              <a:buChar char="."/>
              <a:defRPr sz="2400">
                <a:solidFill>
                  <a:srgbClr val="000099"/>
                </a:solidFill>
                <a:latin typeface="Times New Roman" pitchFamily="18" charset="0"/>
              </a:defRPr>
            </a:lvl2pPr>
            <a:lvl3pPr marL="1436688" indent="-355600" eaLnBrk="0" hangingPunct="0">
              <a:spcBef>
                <a:spcPct val="20000"/>
              </a:spcBef>
              <a:buClr>
                <a:srgbClr val="FF0000"/>
              </a:buClr>
              <a:buFont typeface="ITC Zapf Dingbats SWA" pitchFamily="18" charset="2"/>
              <a:buChar char="-"/>
              <a:defRPr sz="2000">
                <a:solidFill>
                  <a:srgbClr val="000099"/>
                </a:solidFill>
                <a:latin typeface="Times New Roman" pitchFamily="18" charset="0"/>
              </a:defRPr>
            </a:lvl3pPr>
            <a:lvl4pPr marL="1897063" indent="-228600" eaLnBrk="0" hangingPunct="0">
              <a:spcBef>
                <a:spcPct val="20000"/>
              </a:spcBef>
              <a:buClr>
                <a:srgbClr val="FF0000"/>
              </a:buClr>
              <a:buFont typeface="Wingdings" pitchFamily="2" charset="2"/>
              <a:buChar char="ü"/>
              <a:defRPr>
                <a:solidFill>
                  <a:srgbClr val="000099"/>
                </a:solidFill>
                <a:latin typeface="Times New Roman" pitchFamily="18" charset="0"/>
              </a:defRPr>
            </a:lvl4pPr>
            <a:lvl5pPr marL="2403475" indent="-293688" eaLnBrk="0" hangingPunct="0">
              <a:spcBef>
                <a:spcPct val="20000"/>
              </a:spcBef>
              <a:buClr>
                <a:srgbClr val="FF0000"/>
              </a:buClr>
              <a:buFont typeface="ITC Zapf Dingbats SWA" pitchFamily="18" charset="2"/>
              <a:buChar char="1"/>
              <a:defRPr sz="1600">
                <a:solidFill>
                  <a:srgbClr val="000099"/>
                </a:solidFill>
                <a:latin typeface="Times New Roman" pitchFamily="18" charset="0"/>
              </a:defRPr>
            </a:lvl5pPr>
            <a:lvl6pPr marL="28606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6pPr>
            <a:lvl7pPr marL="33178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7pPr>
            <a:lvl8pPr marL="37750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8pPr>
            <a:lvl9pPr marL="42322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9pPr>
          </a:lstStyle>
          <a:p>
            <a:pPr eaLnBrk="1" hangingPunct="1"/>
            <a:r>
              <a:rPr lang="en-US" altLang="el-GR" sz="2000" b="0" dirty="0"/>
              <a:t>“2012 in review”, </a:t>
            </a:r>
            <a:r>
              <a:rPr lang="en-US" altLang="el-GR" sz="2000" b="0" i="1" dirty="0"/>
              <a:t>Nature</a:t>
            </a:r>
            <a:r>
              <a:rPr lang="en-US" altLang="el-GR" sz="2000" b="0" dirty="0"/>
              <a:t> </a:t>
            </a:r>
            <a:r>
              <a:rPr lang="el-GR" altLang="el-GR" sz="2000" dirty="0"/>
              <a:t>492</a:t>
            </a:r>
            <a:r>
              <a:rPr lang="en-US" altLang="el-GR" sz="2000" b="0" dirty="0"/>
              <a:t>, </a:t>
            </a:r>
            <a:r>
              <a:rPr lang="el-GR" altLang="el-GR" sz="2000" b="0" dirty="0"/>
              <a:t>324</a:t>
            </a:r>
            <a:r>
              <a:rPr lang="en-US" altLang="el-GR" sz="2000" b="0" dirty="0"/>
              <a:t> </a:t>
            </a:r>
            <a:r>
              <a:rPr lang="en-GB" altLang="el-GR" sz="2000" b="0" dirty="0">
                <a:solidFill>
                  <a:srgbClr val="003399"/>
                </a:solidFill>
              </a:rPr>
              <a:t>(20</a:t>
            </a:r>
            <a:r>
              <a:rPr lang="el-GR" altLang="el-GR" sz="2000" b="0" dirty="0">
                <a:solidFill>
                  <a:srgbClr val="003399"/>
                </a:solidFill>
              </a:rPr>
              <a:t>12</a:t>
            </a:r>
            <a:r>
              <a:rPr lang="en-GB" altLang="el-GR" sz="2000" b="0" dirty="0">
                <a:solidFill>
                  <a:srgbClr val="003399"/>
                </a:solidFill>
              </a:rPr>
              <a:t>)</a:t>
            </a:r>
            <a:endParaRPr lang="el-GR" altLang="el-GR" sz="2000" b="0" dirty="0">
              <a:solidFill>
                <a:srgbClr val="003399"/>
              </a:solidFill>
            </a:endParaRPr>
          </a:p>
        </p:txBody>
      </p:sp>
      <p:sp>
        <p:nvSpPr>
          <p:cNvPr id="3" name="Oval 2"/>
          <p:cNvSpPr>
            <a:spLocks noChangeAspect="1"/>
          </p:cNvSpPr>
          <p:nvPr/>
        </p:nvSpPr>
        <p:spPr bwMode="auto">
          <a:xfrm>
            <a:off x="4143000" y="5715344"/>
            <a:ext cx="810000" cy="810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l-GR" sz="2400" b="1"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281619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15925" y="188640"/>
            <a:ext cx="9001125" cy="935385"/>
          </a:xfrm>
        </p:spPr>
        <p:txBody>
          <a:bodyPr/>
          <a:lstStyle/>
          <a:p>
            <a:pPr eaLnBrk="1" hangingPunct="1"/>
            <a:r>
              <a:rPr lang="el-GR" altLang="el-GR" sz="3600" dirty="0"/>
              <a:t>Έρευνα στα Ελληνικά Ιδρύματα</a:t>
            </a:r>
          </a:p>
        </p:txBody>
      </p:sp>
      <p:sp>
        <p:nvSpPr>
          <p:cNvPr id="5" name="Rectangle 7"/>
          <p:cNvSpPr>
            <a:spLocks noChangeArrowheads="1"/>
          </p:cNvSpPr>
          <p:nvPr/>
        </p:nvSpPr>
        <p:spPr bwMode="auto">
          <a:xfrm>
            <a:off x="919857" y="6453336"/>
            <a:ext cx="8929687" cy="33337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54025" indent="-454025" eaLnBrk="0" hangingPunct="0">
              <a:spcBef>
                <a:spcPct val="20000"/>
              </a:spcBef>
              <a:buClr>
                <a:srgbClr val="FF0000"/>
              </a:buClr>
              <a:buFont typeface="ITC Zapf Dingbats SWA" pitchFamily="18" charset="2"/>
              <a:buChar char="+"/>
              <a:defRPr sz="2800">
                <a:solidFill>
                  <a:srgbClr val="000099"/>
                </a:solidFill>
                <a:latin typeface="Times New Roman" pitchFamily="18" charset="0"/>
              </a:defRPr>
            </a:lvl1pPr>
            <a:lvl2pPr marL="908050" indent="-339725" eaLnBrk="0" hangingPunct="0">
              <a:spcBef>
                <a:spcPct val="20000"/>
              </a:spcBef>
              <a:buClr>
                <a:srgbClr val="FF0000"/>
              </a:buClr>
              <a:buFont typeface="ITC Zapf Dingbats SWA" pitchFamily="18" charset="2"/>
              <a:buChar char="."/>
              <a:defRPr sz="2400">
                <a:solidFill>
                  <a:srgbClr val="000099"/>
                </a:solidFill>
                <a:latin typeface="Times New Roman" pitchFamily="18" charset="0"/>
              </a:defRPr>
            </a:lvl2pPr>
            <a:lvl3pPr marL="1436688" indent="-355600" eaLnBrk="0" hangingPunct="0">
              <a:spcBef>
                <a:spcPct val="20000"/>
              </a:spcBef>
              <a:buClr>
                <a:srgbClr val="FF0000"/>
              </a:buClr>
              <a:buFont typeface="ITC Zapf Dingbats SWA" pitchFamily="18" charset="2"/>
              <a:buChar char="-"/>
              <a:defRPr sz="2000">
                <a:solidFill>
                  <a:srgbClr val="000099"/>
                </a:solidFill>
                <a:latin typeface="Times New Roman" pitchFamily="18" charset="0"/>
              </a:defRPr>
            </a:lvl3pPr>
            <a:lvl4pPr marL="1897063" indent="-228600" eaLnBrk="0" hangingPunct="0">
              <a:spcBef>
                <a:spcPct val="20000"/>
              </a:spcBef>
              <a:buClr>
                <a:srgbClr val="FF0000"/>
              </a:buClr>
              <a:buFont typeface="Wingdings" pitchFamily="2" charset="2"/>
              <a:buChar char="ü"/>
              <a:defRPr>
                <a:solidFill>
                  <a:srgbClr val="000099"/>
                </a:solidFill>
                <a:latin typeface="Times New Roman" pitchFamily="18" charset="0"/>
              </a:defRPr>
            </a:lvl4pPr>
            <a:lvl5pPr marL="2403475" indent="-293688" eaLnBrk="0" hangingPunct="0">
              <a:spcBef>
                <a:spcPct val="20000"/>
              </a:spcBef>
              <a:buClr>
                <a:srgbClr val="FF0000"/>
              </a:buClr>
              <a:buFont typeface="ITC Zapf Dingbats SWA" pitchFamily="18" charset="2"/>
              <a:buChar char="1"/>
              <a:defRPr sz="1600">
                <a:solidFill>
                  <a:srgbClr val="000099"/>
                </a:solidFill>
                <a:latin typeface="Times New Roman" pitchFamily="18" charset="0"/>
              </a:defRPr>
            </a:lvl5pPr>
            <a:lvl6pPr marL="28606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6pPr>
            <a:lvl7pPr marL="33178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7pPr>
            <a:lvl8pPr marL="37750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8pPr>
            <a:lvl9pPr marL="42322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9pPr>
          </a:lstStyle>
          <a:p>
            <a:pPr eaLnBrk="1" hangingPunct="1"/>
            <a:r>
              <a:rPr lang="en-US" altLang="el-GR" sz="2000" b="0" dirty="0"/>
              <a:t>“2012 in review”, </a:t>
            </a:r>
            <a:r>
              <a:rPr lang="en-US" altLang="el-GR" sz="2000" b="0" i="1" dirty="0"/>
              <a:t>Nature</a:t>
            </a:r>
            <a:r>
              <a:rPr lang="en-US" altLang="el-GR" sz="2000" b="0" dirty="0"/>
              <a:t> </a:t>
            </a:r>
            <a:r>
              <a:rPr lang="el-GR" altLang="el-GR" sz="2000" dirty="0"/>
              <a:t>492</a:t>
            </a:r>
            <a:r>
              <a:rPr lang="en-US" altLang="el-GR" sz="2000" b="0" dirty="0"/>
              <a:t>, </a:t>
            </a:r>
            <a:r>
              <a:rPr lang="el-GR" altLang="el-GR" sz="2000" b="0" dirty="0"/>
              <a:t>324</a:t>
            </a:r>
            <a:r>
              <a:rPr lang="en-US" altLang="el-GR" sz="2000" b="0" dirty="0"/>
              <a:t> </a:t>
            </a:r>
            <a:r>
              <a:rPr lang="en-GB" altLang="el-GR" sz="2000" b="0" dirty="0">
                <a:solidFill>
                  <a:srgbClr val="003399"/>
                </a:solidFill>
              </a:rPr>
              <a:t>(20</a:t>
            </a:r>
            <a:r>
              <a:rPr lang="el-GR" altLang="el-GR" sz="2000" b="0" dirty="0">
                <a:solidFill>
                  <a:srgbClr val="003399"/>
                </a:solidFill>
              </a:rPr>
              <a:t>12</a:t>
            </a:r>
            <a:r>
              <a:rPr lang="en-GB" altLang="el-GR" sz="2000" b="0" dirty="0">
                <a:solidFill>
                  <a:srgbClr val="003399"/>
                </a:solidFill>
              </a:rPr>
              <a:t>)</a:t>
            </a:r>
            <a:endParaRPr lang="el-GR" altLang="el-GR" sz="2000" b="0" dirty="0">
              <a:solidFill>
                <a:srgbClr val="003399"/>
              </a:solidFill>
            </a:endParaRPr>
          </a:p>
        </p:txBody>
      </p:sp>
      <p:pic>
        <p:nvPicPr>
          <p:cNvPr id="4403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6055" y="1161336"/>
            <a:ext cx="8321849" cy="529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805713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130856"/>
            <a:ext cx="8655496" cy="705856"/>
          </a:xfrm>
        </p:spPr>
        <p:txBody>
          <a:bodyPr/>
          <a:lstStyle/>
          <a:p>
            <a:pPr eaLnBrk="1" hangingPunct="1"/>
            <a:r>
              <a:rPr lang="el-GR" dirty="0"/>
              <a:t>Ο ρόλος των Νησίδων Αριστείας</a:t>
            </a:r>
            <a:endParaRPr lang="en-US" dirty="0"/>
          </a:p>
        </p:txBody>
      </p:sp>
      <p:sp>
        <p:nvSpPr>
          <p:cNvPr id="791555" name="Rectangle 3"/>
          <p:cNvSpPr>
            <a:spLocks noGrp="1" noChangeArrowheads="1"/>
          </p:cNvSpPr>
          <p:nvPr>
            <p:ph type="body" sz="half" idx="2"/>
          </p:nvPr>
        </p:nvSpPr>
        <p:spPr>
          <a:xfrm>
            <a:off x="560512" y="980728"/>
            <a:ext cx="8568952" cy="5877272"/>
          </a:xfrm>
          <a:noFill/>
        </p:spPr>
        <p:txBody>
          <a:bodyPr/>
          <a:lstStyle/>
          <a:p>
            <a:r>
              <a:rPr lang="el-GR" sz="2400" dirty="0">
                <a:solidFill>
                  <a:srgbClr val="C00000"/>
                </a:solidFill>
              </a:rPr>
              <a:t>Πρέπει να αναγνωρισθούν </a:t>
            </a:r>
            <a:r>
              <a:rPr lang="el-GR" sz="2400" dirty="0"/>
              <a:t>οι Νησίδες Αριστείας</a:t>
            </a:r>
            <a:endParaRPr lang="en-US" sz="2400" dirty="0"/>
          </a:p>
          <a:p>
            <a:r>
              <a:rPr lang="el-GR" sz="2400" dirty="0"/>
              <a:t>Οι Νησίδες Αριστείας έχουν την </a:t>
            </a:r>
            <a:r>
              <a:rPr lang="el-GR" sz="2400" dirty="0">
                <a:solidFill>
                  <a:srgbClr val="C00000"/>
                </a:solidFill>
              </a:rPr>
              <a:t>δυναμική </a:t>
            </a:r>
            <a:r>
              <a:rPr lang="el-GR" sz="2400" dirty="0"/>
              <a:t>να εξελιχθούν σε απτές και διαρκείς </a:t>
            </a:r>
            <a:r>
              <a:rPr lang="el-GR" sz="2400" dirty="0">
                <a:solidFill>
                  <a:srgbClr val="C00000"/>
                </a:solidFill>
              </a:rPr>
              <a:t>«Κλίμακες προς την Αριστεία»</a:t>
            </a:r>
            <a:r>
              <a:rPr lang="el-GR" sz="2400" dirty="0"/>
              <a:t> για την Περιφέρεια</a:t>
            </a:r>
            <a:endParaRPr lang="en-US" sz="2400" dirty="0"/>
          </a:p>
          <a:p>
            <a:r>
              <a:rPr lang="el-GR" sz="2400" dirty="0"/>
              <a:t>Βοηθούν την Περιφέρεια (και την Χώρα) να </a:t>
            </a:r>
            <a:r>
              <a:rPr lang="el-GR" sz="2400" dirty="0">
                <a:solidFill>
                  <a:srgbClr val="C00000"/>
                </a:solidFill>
              </a:rPr>
              <a:t>αναγνωρίσουν και να αναδείξουν τα ανταγωνιστικά πλεονεκτήματά</a:t>
            </a:r>
            <a:r>
              <a:rPr lang="el-GR" sz="2400" dirty="0"/>
              <a:t> τους κινητοποιώντας Περιφερειακούς (και Εθνικούς) φορείς και πόρους με όραμα για το μέλλον και γνώμονα την υψηλή ποιότητα </a:t>
            </a:r>
          </a:p>
          <a:p>
            <a:r>
              <a:rPr lang="el-GR" sz="2400" dirty="0"/>
              <a:t>Ενισχύουν περιφερειακά συστήματα καινοτομίας, </a:t>
            </a:r>
            <a:r>
              <a:rPr lang="el-GR" sz="2400" dirty="0">
                <a:solidFill>
                  <a:srgbClr val="C00000"/>
                </a:solidFill>
              </a:rPr>
              <a:t>μεγιστοποιούν την ροή της γνώσης και εξαπλώνουν τα οφέλη </a:t>
            </a:r>
            <a:r>
              <a:rPr lang="el-GR" sz="2400" dirty="0"/>
              <a:t>από την αξιοποίηση της καινοτομίας σε ολόκληρη την κοινωνία</a:t>
            </a:r>
          </a:p>
          <a:p>
            <a:r>
              <a:rPr lang="el-GR" sz="2400" dirty="0"/>
              <a:t>Είναι απαραίτητες οι </a:t>
            </a:r>
            <a:r>
              <a:rPr lang="el-GR" sz="2400" dirty="0">
                <a:solidFill>
                  <a:srgbClr val="C00000"/>
                </a:solidFill>
              </a:rPr>
              <a:t>εστιασμένες επενδύσεις </a:t>
            </a:r>
            <a:r>
              <a:rPr lang="el-GR" sz="2400" dirty="0"/>
              <a:t>με στόχο την περαιτέρω ενίσχυση αυτών των Νησίδων Αριστείας</a:t>
            </a:r>
            <a:endParaRPr lang="en-US" sz="2400" dirty="0"/>
          </a:p>
        </p:txBody>
      </p:sp>
    </p:spTree>
    <p:extLst>
      <p:ext uri="{BB962C8B-B14F-4D97-AF65-F5344CB8AC3E}">
        <p14:creationId xmlns:p14="http://schemas.microsoft.com/office/powerpoint/2010/main" val="137196120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20552" y="633413"/>
            <a:ext cx="7058025" cy="55911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9394" name="TextBox 2"/>
          <p:cNvSpPr txBox="1">
            <a:spLocks noChangeArrowheads="1"/>
          </p:cNvSpPr>
          <p:nvPr/>
        </p:nvSpPr>
        <p:spPr bwMode="auto">
          <a:xfrm>
            <a:off x="524508" y="6290156"/>
            <a:ext cx="370841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 extraction date: </a:t>
            </a:r>
            <a:r>
              <a:rPr lang="el-GR" sz="1400" dirty="0"/>
              <a:t>2014/10/06</a:t>
            </a:r>
            <a:endParaRPr lang="en-US" sz="1400" dirty="0"/>
          </a:p>
          <a:p>
            <a:pPr eaLnBrk="1" hangingPunct="1"/>
            <a:r>
              <a:rPr lang="en-US" altLang="el-GR" sz="1400" dirty="0"/>
              <a:t>Report was created for 487 calls</a:t>
            </a:r>
          </a:p>
        </p:txBody>
      </p:sp>
      <p:sp>
        <p:nvSpPr>
          <p:cNvPr id="7" name="Right Arrow 6"/>
          <p:cNvSpPr/>
          <p:nvPr/>
        </p:nvSpPr>
        <p:spPr>
          <a:xfrm>
            <a:off x="299339" y="3530988"/>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312" y="44624"/>
            <a:ext cx="9534525" cy="542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099024" y="4326060"/>
            <a:ext cx="1806976" cy="2556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ight Arrow 8"/>
          <p:cNvSpPr/>
          <p:nvPr/>
        </p:nvSpPr>
        <p:spPr>
          <a:xfrm>
            <a:off x="308484" y="3693658"/>
            <a:ext cx="468052" cy="144016"/>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000099"/>
              </a:solidFill>
            </a:endParaRPr>
          </a:p>
        </p:txBody>
      </p:sp>
      <p:sp>
        <p:nvSpPr>
          <p:cNvPr id="11" name="Right Arrow 10"/>
          <p:cNvSpPr/>
          <p:nvPr/>
        </p:nvSpPr>
        <p:spPr>
          <a:xfrm>
            <a:off x="344488" y="5920252"/>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13" name="Right Arrow 12"/>
          <p:cNvSpPr/>
          <p:nvPr/>
        </p:nvSpPr>
        <p:spPr>
          <a:xfrm>
            <a:off x="353633" y="6082922"/>
            <a:ext cx="468052" cy="144016"/>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000099"/>
              </a:solidFill>
            </a:endParaRPr>
          </a:p>
        </p:txBody>
      </p:sp>
    </p:spTree>
    <p:extLst>
      <p:ext uri="{BB962C8B-B14F-4D97-AF65-F5344CB8AC3E}">
        <p14:creationId xmlns:p14="http://schemas.microsoft.com/office/powerpoint/2010/main" val="1224806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TextBox 2"/>
          <p:cNvSpPr txBox="1">
            <a:spLocks noChangeArrowheads="1"/>
          </p:cNvSpPr>
          <p:nvPr/>
        </p:nvSpPr>
        <p:spPr bwMode="auto">
          <a:xfrm>
            <a:off x="524508" y="6290156"/>
            <a:ext cx="370841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 extraction date: </a:t>
            </a:r>
            <a:r>
              <a:rPr lang="el-GR" sz="1400" dirty="0"/>
              <a:t>2014/10/06</a:t>
            </a:r>
            <a:endParaRPr lang="en-US" sz="1400" dirty="0"/>
          </a:p>
          <a:p>
            <a:pPr eaLnBrk="1" hangingPunct="1"/>
            <a:r>
              <a:rPr lang="en-US" altLang="el-GR" sz="1400" dirty="0"/>
              <a:t>Report was created for 487 calls</a:t>
            </a:r>
          </a:p>
        </p:txBody>
      </p:sp>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99024" y="4326060"/>
            <a:ext cx="1806976" cy="2556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464" y="112369"/>
            <a:ext cx="9540000" cy="462719"/>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6496" y="633600"/>
            <a:ext cx="7687602" cy="5580000"/>
          </a:xfrm>
          <a:prstGeom prst="rect">
            <a:avLst/>
          </a:prstGeom>
        </p:spPr>
      </p:pic>
    </p:spTree>
    <p:extLst>
      <p:ext uri="{BB962C8B-B14F-4D97-AF65-F5344CB8AC3E}">
        <p14:creationId xmlns:p14="http://schemas.microsoft.com/office/powerpoint/2010/main" val="428484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TextBox 2"/>
          <p:cNvSpPr txBox="1">
            <a:spLocks noChangeArrowheads="1"/>
          </p:cNvSpPr>
          <p:nvPr/>
        </p:nvSpPr>
        <p:spPr bwMode="auto">
          <a:xfrm>
            <a:off x="524508" y="6290156"/>
            <a:ext cx="370841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 extraction date: </a:t>
            </a:r>
            <a:r>
              <a:rPr lang="el-GR" sz="1400" dirty="0"/>
              <a:t>2014/10/06</a:t>
            </a:r>
            <a:endParaRPr lang="en-US" sz="1400" dirty="0"/>
          </a:p>
          <a:p>
            <a:pPr eaLnBrk="1" hangingPunct="1"/>
            <a:r>
              <a:rPr lang="en-US" altLang="el-GR" sz="1400" dirty="0"/>
              <a:t>Report was created for 487 calls</a:t>
            </a:r>
          </a:p>
        </p:txBody>
      </p:sp>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99024" y="4326060"/>
            <a:ext cx="1806976" cy="2556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0512" y="116632"/>
            <a:ext cx="9000000" cy="759036"/>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00472" y="1166523"/>
            <a:ext cx="7920000" cy="2118461"/>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8464" y="3608177"/>
            <a:ext cx="7920000" cy="1909055"/>
          </a:xfrm>
          <a:prstGeom prst="rect">
            <a:avLst/>
          </a:prstGeom>
        </p:spPr>
      </p:pic>
      <p:sp>
        <p:nvSpPr>
          <p:cNvPr id="8" name="Oval 7"/>
          <p:cNvSpPr/>
          <p:nvPr/>
        </p:nvSpPr>
        <p:spPr bwMode="auto">
          <a:xfrm>
            <a:off x="128464" y="4562704"/>
            <a:ext cx="6192688" cy="1277721"/>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426550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7" name="TextBox 4"/>
          <p:cNvSpPr txBox="1">
            <a:spLocks noChangeArrowheads="1"/>
          </p:cNvSpPr>
          <p:nvPr/>
        </p:nvSpPr>
        <p:spPr bwMode="auto">
          <a:xfrm>
            <a:off x="5351722" y="3948046"/>
            <a:ext cx="11643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200" b="1" dirty="0">
                <a:solidFill>
                  <a:srgbClr val="FF0000"/>
                </a:solidFill>
              </a:rPr>
              <a:t>FORTH</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236" y="626477"/>
            <a:ext cx="7715486" cy="601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5721" y="4235384"/>
            <a:ext cx="1779802"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ight Arrow 6"/>
          <p:cNvSpPr/>
          <p:nvPr/>
        </p:nvSpPr>
        <p:spPr>
          <a:xfrm>
            <a:off x="30527" y="5649438"/>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pic>
        <p:nvPicPr>
          <p:cNvPr id="307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6496" y="109109"/>
            <a:ext cx="9000000" cy="5115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9394" name="TextBox 2"/>
          <p:cNvSpPr txBox="1">
            <a:spLocks noChangeArrowheads="1"/>
          </p:cNvSpPr>
          <p:nvPr/>
        </p:nvSpPr>
        <p:spPr bwMode="auto">
          <a:xfrm>
            <a:off x="7193362" y="593307"/>
            <a:ext cx="265618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101 calls</a:t>
            </a:r>
          </a:p>
        </p:txBody>
      </p:sp>
      <p:sp>
        <p:nvSpPr>
          <p:cNvPr id="8" name="TextBox 2"/>
          <p:cNvSpPr txBox="1">
            <a:spLocks noChangeArrowheads="1"/>
          </p:cNvSpPr>
          <p:nvPr/>
        </p:nvSpPr>
        <p:spPr bwMode="auto">
          <a:xfrm>
            <a:off x="-26824" y="5445224"/>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#10</a:t>
            </a:r>
          </a:p>
        </p:txBody>
      </p:sp>
      <p:sp>
        <p:nvSpPr>
          <p:cNvPr id="10" name="Right Arrow 9"/>
          <p:cNvSpPr/>
          <p:nvPr/>
        </p:nvSpPr>
        <p:spPr>
          <a:xfrm>
            <a:off x="-23580" y="6404616"/>
            <a:ext cx="468052" cy="144016"/>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000099"/>
              </a:solidFill>
            </a:endParaRPr>
          </a:p>
        </p:txBody>
      </p:sp>
      <p:sp>
        <p:nvSpPr>
          <p:cNvPr id="11" name="TextBox 2"/>
          <p:cNvSpPr txBox="1">
            <a:spLocks noChangeArrowheads="1"/>
          </p:cNvSpPr>
          <p:nvPr/>
        </p:nvSpPr>
        <p:spPr bwMode="auto">
          <a:xfrm>
            <a:off x="-87560" y="6145559"/>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#13</a:t>
            </a:r>
          </a:p>
        </p:txBody>
      </p:sp>
    </p:spTree>
    <p:extLst>
      <p:ext uri="{BB962C8B-B14F-4D97-AF65-F5344CB8AC3E}">
        <p14:creationId xmlns:p14="http://schemas.microsoft.com/office/powerpoint/2010/main" val="2708328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05721" y="4235384"/>
            <a:ext cx="1779802"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6496" y="109109"/>
            <a:ext cx="9000000" cy="5115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9394" name="TextBox 2"/>
          <p:cNvSpPr txBox="1">
            <a:spLocks noChangeArrowheads="1"/>
          </p:cNvSpPr>
          <p:nvPr/>
        </p:nvSpPr>
        <p:spPr bwMode="auto">
          <a:xfrm>
            <a:off x="7193362" y="593307"/>
            <a:ext cx="265618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101 calls</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4472" y="644659"/>
            <a:ext cx="2821168" cy="324000"/>
          </a:xfrm>
          <a:prstGeom prst="rect">
            <a:avLst/>
          </a:prstGeom>
        </p:spPr>
      </p:pic>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6497" y="1052128"/>
            <a:ext cx="7025455" cy="5796000"/>
          </a:xfrm>
          <a:prstGeom prst="rect">
            <a:avLst/>
          </a:prstGeom>
        </p:spPr>
      </p:pic>
    </p:spTree>
    <p:extLst>
      <p:ext uri="{BB962C8B-B14F-4D97-AF65-F5344CB8AC3E}">
        <p14:creationId xmlns:p14="http://schemas.microsoft.com/office/powerpoint/2010/main" val="102594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05721" y="4235384"/>
            <a:ext cx="1779802"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464" y="116632"/>
            <a:ext cx="7920000" cy="4424981"/>
          </a:xfrm>
          <a:prstGeom prst="rect">
            <a:avLst/>
          </a:prstGeom>
        </p:spPr>
      </p:pic>
      <p:sp>
        <p:nvSpPr>
          <p:cNvPr id="59394" name="TextBox 2"/>
          <p:cNvSpPr txBox="1">
            <a:spLocks noChangeArrowheads="1"/>
          </p:cNvSpPr>
          <p:nvPr/>
        </p:nvSpPr>
        <p:spPr bwMode="auto">
          <a:xfrm>
            <a:off x="7193362" y="593307"/>
            <a:ext cx="265618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101 calls</a:t>
            </a:r>
          </a:p>
        </p:txBody>
      </p:sp>
      <p:sp>
        <p:nvSpPr>
          <p:cNvPr id="8" name="Right Arrow 7"/>
          <p:cNvSpPr/>
          <p:nvPr/>
        </p:nvSpPr>
        <p:spPr>
          <a:xfrm rot="-5400000">
            <a:off x="3406603" y="4469605"/>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9" name="TextBox 2"/>
          <p:cNvSpPr txBox="1">
            <a:spLocks noChangeArrowheads="1"/>
          </p:cNvSpPr>
          <p:nvPr/>
        </p:nvSpPr>
        <p:spPr bwMode="auto">
          <a:xfrm>
            <a:off x="3368824" y="2636912"/>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#11</a:t>
            </a:r>
          </a:p>
        </p:txBody>
      </p:sp>
    </p:spTree>
    <p:extLst>
      <p:ext uri="{BB962C8B-B14F-4D97-AF65-F5344CB8AC3E}">
        <p14:creationId xmlns:p14="http://schemas.microsoft.com/office/powerpoint/2010/main" val="222267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17600" y="334800"/>
            <a:ext cx="8997950" cy="935037"/>
          </a:xfrm>
        </p:spPr>
        <p:txBody>
          <a:bodyPr/>
          <a:lstStyle/>
          <a:p>
            <a:pPr eaLnBrk="1" hangingPunct="1"/>
            <a:r>
              <a:rPr lang="el-GR" altLang="el-GR" sz="3600" dirty="0"/>
              <a:t>Βασική ή Εφαρμοσμένη Έρευνα;</a:t>
            </a:r>
          </a:p>
        </p:txBody>
      </p:sp>
      <p:sp>
        <p:nvSpPr>
          <p:cNvPr id="888835" name="Rectangle 3"/>
          <p:cNvSpPr>
            <a:spLocks noGrp="1" noChangeArrowheads="1"/>
          </p:cNvSpPr>
          <p:nvPr>
            <p:ph type="body" idx="1"/>
          </p:nvPr>
        </p:nvSpPr>
        <p:spPr>
          <a:xfrm>
            <a:off x="489608" y="1268413"/>
            <a:ext cx="9215920" cy="5211588"/>
          </a:xfrm>
        </p:spPr>
        <p:txBody>
          <a:bodyPr/>
          <a:lstStyle/>
          <a:p>
            <a:pPr eaLnBrk="1" hangingPunct="1"/>
            <a:r>
              <a:rPr lang="el-GR" altLang="el-GR" sz="2400" dirty="0">
                <a:solidFill>
                  <a:srgbClr val="C00000"/>
                </a:solidFill>
              </a:rPr>
              <a:t>Βασική έρευνα:</a:t>
            </a:r>
            <a:r>
              <a:rPr lang="el-GR" altLang="el-GR" sz="2400" dirty="0"/>
              <a:t> </a:t>
            </a:r>
            <a:r>
              <a:rPr lang="en-US" altLang="el-GR" sz="2400" dirty="0"/>
              <a:t>free curiosity-driven research</a:t>
            </a:r>
            <a:r>
              <a:rPr lang="el-GR" altLang="el-GR" sz="2400" dirty="0"/>
              <a:t> χωρίς προαποφασισμένους στόχους</a:t>
            </a:r>
            <a:r>
              <a:rPr lang="en-US" altLang="el-GR" sz="2400" dirty="0"/>
              <a:t> (John </a:t>
            </a:r>
            <a:r>
              <a:rPr lang="en-US" altLang="el-GR" sz="2400" dirty="0" err="1"/>
              <a:t>Ziman</a:t>
            </a:r>
            <a:r>
              <a:rPr lang="en-US" altLang="el-GR" sz="2400" baseline="30000" dirty="0"/>
              <a:t>*</a:t>
            </a:r>
            <a:r>
              <a:rPr lang="en-US" altLang="el-GR" sz="2400" dirty="0"/>
              <a:t>: </a:t>
            </a:r>
            <a:r>
              <a:rPr lang="en-US" sz="2400" i="1" dirty="0"/>
              <a:t>disinterested </a:t>
            </a:r>
            <a:r>
              <a:rPr lang="en-US" sz="2400" dirty="0"/>
              <a:t>research)</a:t>
            </a:r>
            <a:r>
              <a:rPr lang="en-US" altLang="el-GR" sz="2000" dirty="0"/>
              <a:t> </a:t>
            </a:r>
            <a:endParaRPr lang="el-GR" altLang="el-GR" sz="2000" dirty="0"/>
          </a:p>
          <a:p>
            <a:pPr eaLnBrk="1" hangingPunct="1"/>
            <a:r>
              <a:rPr lang="el-GR" altLang="el-GR" sz="2400" dirty="0">
                <a:solidFill>
                  <a:srgbClr val="C00000"/>
                </a:solidFill>
              </a:rPr>
              <a:t>Εφαρμοσμένη έρευνα:</a:t>
            </a:r>
            <a:r>
              <a:rPr lang="el-GR" altLang="el-GR" sz="2400" dirty="0"/>
              <a:t> προσανατολισμένη προς την επίτευξη συγκεκριμένων στόχων</a:t>
            </a:r>
          </a:p>
          <a:p>
            <a:pPr eaLnBrk="1" hangingPunct="1"/>
            <a:r>
              <a:rPr lang="el-GR" altLang="el-GR" sz="2400" dirty="0"/>
              <a:t>Και οι δύο ιδιαίτερης σημασίας: </a:t>
            </a:r>
            <a:r>
              <a:rPr lang="el-GR" altLang="el-GR" sz="2400" dirty="0">
                <a:solidFill>
                  <a:srgbClr val="C00000"/>
                </a:solidFill>
              </a:rPr>
              <a:t>η μία προαπαιτούμενο της άλλης</a:t>
            </a:r>
          </a:p>
          <a:p>
            <a:pPr lvl="1" eaLnBrk="1" hangingPunct="1"/>
            <a:r>
              <a:rPr lang="el-GR" altLang="el-GR" sz="2000" dirty="0"/>
              <a:t>Σημαντικά επιτεύγματα μέσω βασικής έρευνας</a:t>
            </a:r>
          </a:p>
          <a:p>
            <a:pPr lvl="1" eaLnBrk="1" hangingPunct="1"/>
            <a:r>
              <a:rPr lang="el-GR" altLang="el-GR" sz="2000" dirty="0"/>
              <a:t>Η εφαρμοσμένη έρευνα τα αξιοποιεί για την πρόοδο της ανθρωπότητας </a:t>
            </a:r>
            <a:endParaRPr lang="en-US" altLang="el-GR" sz="2000" dirty="0"/>
          </a:p>
          <a:p>
            <a:pPr lvl="1" eaLnBrk="1" hangingPunct="1"/>
            <a:r>
              <a:rPr lang="en-US" altLang="el-GR" sz="2000" dirty="0"/>
              <a:t>Hendrik Casimir</a:t>
            </a:r>
            <a:r>
              <a:rPr lang="el-GR" altLang="el-GR" sz="2000" dirty="0"/>
              <a:t> (1909-2000), </a:t>
            </a:r>
            <a:r>
              <a:rPr lang="en-US" altLang="el-GR" sz="2000" dirty="0"/>
              <a:t>Director, Philips</a:t>
            </a:r>
            <a:r>
              <a:rPr lang="el-GR" altLang="el-GR" sz="2000" dirty="0"/>
              <a:t> </a:t>
            </a:r>
            <a:r>
              <a:rPr lang="en-US" altLang="el-GR" sz="2000" dirty="0"/>
              <a:t>Research Laboratory:</a:t>
            </a:r>
          </a:p>
          <a:p>
            <a:pPr lvl="2" eaLnBrk="1" hangingPunct="1"/>
            <a:r>
              <a:rPr lang="el-GR" altLang="el-GR" sz="1800" dirty="0"/>
              <a:t>“</a:t>
            </a:r>
            <a:r>
              <a:rPr lang="en-US" altLang="el-GR" sz="1800" dirty="0"/>
              <a:t>I think there is hardly any example of twentieth century innovation, which is not indebted … to basic scientific thought”</a:t>
            </a:r>
          </a:p>
          <a:p>
            <a:pPr lvl="2" eaLnBrk="1" hangingPunct="1"/>
            <a:r>
              <a:rPr lang="en-US" sz="1800" i="1" dirty="0"/>
              <a:t>Science-Technology spiral:</a:t>
            </a:r>
            <a:r>
              <a:rPr lang="en-US" sz="1800" dirty="0"/>
              <a:t>  </a:t>
            </a:r>
            <a:r>
              <a:rPr lang="el-GR" sz="1800" dirty="0"/>
              <a:t>αλληλεξάρτηση βασικής γνώσης &amp; νέας τεχνολογίας</a:t>
            </a:r>
            <a:endParaRPr lang="en-US" sz="1800" dirty="0"/>
          </a:p>
          <a:p>
            <a:pPr lvl="1" eaLnBrk="1" hangingPunct="1"/>
            <a:r>
              <a:rPr lang="en-US" sz="2000" dirty="0"/>
              <a:t>Niels Bohr, </a:t>
            </a:r>
            <a:r>
              <a:rPr lang="el-GR" sz="2000" dirty="0"/>
              <a:t>Δανός φυσικός, Βραβείο</a:t>
            </a:r>
            <a:r>
              <a:rPr lang="en-US" sz="2000" dirty="0"/>
              <a:t> Nobel </a:t>
            </a:r>
            <a:r>
              <a:rPr lang="el-GR" sz="2000" dirty="0"/>
              <a:t>1922: </a:t>
            </a:r>
            <a:r>
              <a:rPr lang="en-US" sz="2000" dirty="0"/>
              <a:t>“How wonderful that we have met with a paradox. Now we have some hope of making progress”</a:t>
            </a:r>
            <a:endParaRPr lang="el-GR" altLang="el-GR" sz="2000" dirty="0"/>
          </a:p>
          <a:p>
            <a:pPr eaLnBrk="1" hangingPunct="1"/>
            <a:r>
              <a:rPr lang="el-GR" altLang="el-GR" sz="2400" dirty="0">
                <a:solidFill>
                  <a:srgbClr val="C00000"/>
                </a:solidFill>
              </a:rPr>
              <a:t>Αναγκαία η ισορροπία </a:t>
            </a:r>
            <a:r>
              <a:rPr lang="el-GR" altLang="el-GR" sz="2400" dirty="0"/>
              <a:t>μεταξύ βασικής και εφαρμοσμένης έρευνας</a:t>
            </a:r>
          </a:p>
        </p:txBody>
      </p:sp>
      <p:sp>
        <p:nvSpPr>
          <p:cNvPr id="5" name="Rectangle 7"/>
          <p:cNvSpPr>
            <a:spLocks noChangeArrowheads="1"/>
          </p:cNvSpPr>
          <p:nvPr/>
        </p:nvSpPr>
        <p:spPr bwMode="auto">
          <a:xfrm>
            <a:off x="559817" y="6583825"/>
            <a:ext cx="8929687" cy="33337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54025" indent="-454025" eaLnBrk="0" hangingPunct="0">
              <a:spcBef>
                <a:spcPct val="20000"/>
              </a:spcBef>
              <a:buClr>
                <a:srgbClr val="FF0000"/>
              </a:buClr>
              <a:buFont typeface="ITC Zapf Dingbats SWA" pitchFamily="18" charset="2"/>
              <a:buChar char="+"/>
              <a:defRPr sz="2800">
                <a:solidFill>
                  <a:srgbClr val="000099"/>
                </a:solidFill>
                <a:latin typeface="Times New Roman" pitchFamily="18" charset="0"/>
              </a:defRPr>
            </a:lvl1pPr>
            <a:lvl2pPr marL="908050" indent="-339725" eaLnBrk="0" hangingPunct="0">
              <a:spcBef>
                <a:spcPct val="20000"/>
              </a:spcBef>
              <a:buClr>
                <a:srgbClr val="FF0000"/>
              </a:buClr>
              <a:buFont typeface="ITC Zapf Dingbats SWA" pitchFamily="18" charset="2"/>
              <a:buChar char="."/>
              <a:defRPr sz="2400">
                <a:solidFill>
                  <a:srgbClr val="000099"/>
                </a:solidFill>
                <a:latin typeface="Times New Roman" pitchFamily="18" charset="0"/>
              </a:defRPr>
            </a:lvl2pPr>
            <a:lvl3pPr marL="1436688" indent="-355600" eaLnBrk="0" hangingPunct="0">
              <a:spcBef>
                <a:spcPct val="20000"/>
              </a:spcBef>
              <a:buClr>
                <a:srgbClr val="FF0000"/>
              </a:buClr>
              <a:buFont typeface="ITC Zapf Dingbats SWA" pitchFamily="18" charset="2"/>
              <a:buChar char="-"/>
              <a:defRPr sz="2000">
                <a:solidFill>
                  <a:srgbClr val="000099"/>
                </a:solidFill>
                <a:latin typeface="Times New Roman" pitchFamily="18" charset="0"/>
              </a:defRPr>
            </a:lvl3pPr>
            <a:lvl4pPr marL="1897063" indent="-228600" eaLnBrk="0" hangingPunct="0">
              <a:spcBef>
                <a:spcPct val="20000"/>
              </a:spcBef>
              <a:buClr>
                <a:srgbClr val="FF0000"/>
              </a:buClr>
              <a:buFont typeface="Wingdings" pitchFamily="2" charset="2"/>
              <a:buChar char="ü"/>
              <a:defRPr>
                <a:solidFill>
                  <a:srgbClr val="000099"/>
                </a:solidFill>
                <a:latin typeface="Times New Roman" pitchFamily="18" charset="0"/>
              </a:defRPr>
            </a:lvl4pPr>
            <a:lvl5pPr marL="2403475" indent="-293688" eaLnBrk="0" hangingPunct="0">
              <a:spcBef>
                <a:spcPct val="20000"/>
              </a:spcBef>
              <a:buClr>
                <a:srgbClr val="FF0000"/>
              </a:buClr>
              <a:buFont typeface="ITC Zapf Dingbats SWA" pitchFamily="18" charset="2"/>
              <a:buChar char="1"/>
              <a:defRPr sz="1600">
                <a:solidFill>
                  <a:srgbClr val="000099"/>
                </a:solidFill>
                <a:latin typeface="Times New Roman" pitchFamily="18" charset="0"/>
              </a:defRPr>
            </a:lvl5pPr>
            <a:lvl6pPr marL="28606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6pPr>
            <a:lvl7pPr marL="33178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7pPr>
            <a:lvl8pPr marL="37750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8pPr>
            <a:lvl9pPr marL="42322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9pPr>
          </a:lstStyle>
          <a:p>
            <a:pPr marL="568325" lvl="1" indent="0" eaLnBrk="1" hangingPunct="1">
              <a:buNone/>
            </a:pPr>
            <a:r>
              <a:rPr lang="en-US" altLang="el-GR" sz="1400" b="0" dirty="0"/>
              <a:t>*   “</a:t>
            </a:r>
            <a:r>
              <a:rPr lang="en-US" sz="1400" b="0" dirty="0"/>
              <a:t>The continuing need for </a:t>
            </a:r>
            <a:r>
              <a:rPr lang="en-US" altLang="el-GR" sz="1400" b="0" dirty="0"/>
              <a:t>disinterested research”, </a:t>
            </a:r>
            <a:r>
              <a:rPr lang="en-US" sz="1400" b="0" i="1" dirty="0"/>
              <a:t>Science and Engineering Ethics</a:t>
            </a:r>
            <a:r>
              <a:rPr lang="en-US" sz="1400" b="0" dirty="0"/>
              <a:t> </a:t>
            </a:r>
            <a:r>
              <a:rPr lang="en-US" sz="1400" dirty="0"/>
              <a:t>8</a:t>
            </a:r>
            <a:r>
              <a:rPr lang="en-US" sz="1400" b="0" dirty="0"/>
              <a:t>, 397 (2002</a:t>
            </a:r>
            <a:r>
              <a:rPr lang="en-US" altLang="el-GR" sz="1400" b="0" dirty="0"/>
              <a:t>)</a:t>
            </a:r>
            <a:endParaRPr lang="el-GR" altLang="el-GR" sz="14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2"/>
          <p:cNvSpPr txBox="1">
            <a:spLocks noChangeArrowheads="1"/>
          </p:cNvSpPr>
          <p:nvPr/>
        </p:nvSpPr>
        <p:spPr bwMode="auto">
          <a:xfrm>
            <a:off x="7193362" y="593307"/>
            <a:ext cx="265618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101 calls</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8504" y="44624"/>
            <a:ext cx="9000000" cy="486824"/>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6496" y="1150734"/>
            <a:ext cx="7920000" cy="5588358"/>
          </a:xfrm>
          <a:prstGeom prst="rect">
            <a:avLst/>
          </a:prstGeom>
        </p:spPr>
      </p:pic>
      <p:pic>
        <p:nvPicPr>
          <p:cNvPr id="307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5721" y="4235384"/>
            <a:ext cx="1779802"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Right Arrow 9"/>
          <p:cNvSpPr/>
          <p:nvPr/>
        </p:nvSpPr>
        <p:spPr>
          <a:xfrm>
            <a:off x="128464" y="2576628"/>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11" name="TextBox 2"/>
          <p:cNvSpPr txBox="1">
            <a:spLocks noChangeArrowheads="1"/>
          </p:cNvSpPr>
          <p:nvPr/>
        </p:nvSpPr>
        <p:spPr bwMode="auto">
          <a:xfrm>
            <a:off x="-1023664" y="5445224"/>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#10</a:t>
            </a:r>
          </a:p>
        </p:txBody>
      </p:sp>
      <p:sp>
        <p:nvSpPr>
          <p:cNvPr id="12" name="Right Arrow 11"/>
          <p:cNvSpPr/>
          <p:nvPr/>
        </p:nvSpPr>
        <p:spPr>
          <a:xfrm>
            <a:off x="2900772" y="3789040"/>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13" name="Right Arrow 12"/>
          <p:cNvSpPr/>
          <p:nvPr/>
        </p:nvSpPr>
        <p:spPr>
          <a:xfrm>
            <a:off x="5709084" y="5384940"/>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Tree>
    <p:extLst>
      <p:ext uri="{BB962C8B-B14F-4D97-AF65-F5344CB8AC3E}">
        <p14:creationId xmlns:p14="http://schemas.microsoft.com/office/powerpoint/2010/main" val="2567980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5129" y="450007"/>
            <a:ext cx="6177645" cy="6408000"/>
          </a:xfrm>
          <a:prstGeom prst="rect">
            <a:avLst/>
          </a:prstGeom>
        </p:spPr>
      </p:pic>
      <p:sp>
        <p:nvSpPr>
          <p:cNvPr id="7" name="Right Arrow 6"/>
          <p:cNvSpPr/>
          <p:nvPr/>
        </p:nvSpPr>
        <p:spPr>
          <a:xfrm>
            <a:off x="516787" y="6534522"/>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59394" name="TextBox 2"/>
          <p:cNvSpPr txBox="1">
            <a:spLocks noChangeArrowheads="1"/>
          </p:cNvSpPr>
          <p:nvPr/>
        </p:nvSpPr>
        <p:spPr bwMode="auto">
          <a:xfrm>
            <a:off x="7193362" y="593307"/>
            <a:ext cx="2656182"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99 calls with </a:t>
            </a:r>
            <a:r>
              <a:rPr lang="en-US" sz="1400" dirty="0"/>
              <a:t>deadlines for proposals having closure dates on or preceding 31-12-2015</a:t>
            </a:r>
            <a:endParaRPr lang="en-US" altLang="el-GR" sz="1400" dirty="0"/>
          </a:p>
        </p:txBody>
      </p:sp>
      <p:pic>
        <p:nvPicPr>
          <p:cNvPr id="3" name="Picture 2"/>
          <p:cNvPicPr>
            <a:picLocks noChangeAspect="1"/>
          </p:cNvPicPr>
          <p:nvPr/>
        </p:nvPicPr>
        <p:blipFill>
          <a:blip r:embed="rId3"/>
          <a:stretch>
            <a:fillRect/>
          </a:stretch>
        </p:blipFill>
        <p:spPr>
          <a:xfrm>
            <a:off x="416496" y="99046"/>
            <a:ext cx="4124325" cy="381000"/>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57257" y="3861048"/>
            <a:ext cx="2631375" cy="1944000"/>
          </a:xfrm>
          <a:prstGeom prst="rect">
            <a:avLst/>
          </a:prstGeom>
        </p:spPr>
      </p:pic>
      <p:sp>
        <p:nvSpPr>
          <p:cNvPr id="15" name="TextBox 2"/>
          <p:cNvSpPr txBox="1">
            <a:spLocks noChangeArrowheads="1"/>
          </p:cNvSpPr>
          <p:nvPr/>
        </p:nvSpPr>
        <p:spPr bwMode="auto">
          <a:xfrm>
            <a:off x="-26824" y="6452641"/>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#13</a:t>
            </a:r>
          </a:p>
        </p:txBody>
      </p:sp>
      <p:sp>
        <p:nvSpPr>
          <p:cNvPr id="8" name="Right Arrow 7"/>
          <p:cNvSpPr/>
          <p:nvPr/>
        </p:nvSpPr>
        <p:spPr>
          <a:xfrm>
            <a:off x="524508" y="3838744"/>
            <a:ext cx="468052" cy="144016"/>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000099"/>
              </a:solidFill>
            </a:endParaRPr>
          </a:p>
        </p:txBody>
      </p:sp>
      <p:sp>
        <p:nvSpPr>
          <p:cNvPr id="10" name="TextBox 2"/>
          <p:cNvSpPr txBox="1">
            <a:spLocks noChangeArrowheads="1"/>
          </p:cNvSpPr>
          <p:nvPr/>
        </p:nvSpPr>
        <p:spPr bwMode="auto">
          <a:xfrm>
            <a:off x="-15552" y="3742174"/>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#8</a:t>
            </a:r>
          </a:p>
        </p:txBody>
      </p:sp>
    </p:spTree>
    <p:extLst>
      <p:ext uri="{BB962C8B-B14F-4D97-AF65-F5344CB8AC3E}">
        <p14:creationId xmlns:p14="http://schemas.microsoft.com/office/powerpoint/2010/main" val="1808171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TextBox 2"/>
          <p:cNvSpPr txBox="1">
            <a:spLocks noChangeArrowheads="1"/>
          </p:cNvSpPr>
          <p:nvPr/>
        </p:nvSpPr>
        <p:spPr bwMode="auto">
          <a:xfrm>
            <a:off x="7193362" y="593307"/>
            <a:ext cx="2656182"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99 calls with </a:t>
            </a:r>
            <a:r>
              <a:rPr lang="en-US" sz="1400" dirty="0"/>
              <a:t>deadlines for proposals having closure dates on or preceding 31-12-2015</a:t>
            </a:r>
            <a:endParaRPr lang="en-US" altLang="el-GR" sz="1400" dirty="0"/>
          </a:p>
        </p:txBody>
      </p:sp>
      <p:pic>
        <p:nvPicPr>
          <p:cNvPr id="3" name="Picture 2"/>
          <p:cNvPicPr>
            <a:picLocks noChangeAspect="1"/>
          </p:cNvPicPr>
          <p:nvPr/>
        </p:nvPicPr>
        <p:blipFill>
          <a:blip r:embed="rId2"/>
          <a:stretch>
            <a:fillRect/>
          </a:stretch>
        </p:blipFill>
        <p:spPr>
          <a:xfrm>
            <a:off x="416496" y="99046"/>
            <a:ext cx="4124325" cy="381000"/>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57257" y="3861048"/>
            <a:ext cx="2631375" cy="1944000"/>
          </a:xfrm>
          <a:prstGeom prst="rect">
            <a:avLst/>
          </a:prstGeom>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04528" y="439938"/>
            <a:ext cx="6300000" cy="6370398"/>
          </a:xfrm>
          <a:prstGeom prst="rect">
            <a:avLst/>
          </a:prstGeom>
        </p:spPr>
      </p:pic>
    </p:spTree>
    <p:extLst>
      <p:ext uri="{BB962C8B-B14F-4D97-AF65-F5344CB8AC3E}">
        <p14:creationId xmlns:p14="http://schemas.microsoft.com/office/powerpoint/2010/main" val="2892147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57257" y="3861048"/>
            <a:ext cx="2631375" cy="1944000"/>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456" y="260648"/>
            <a:ext cx="7920000" cy="3180153"/>
          </a:xfrm>
          <a:prstGeom prst="rect">
            <a:avLst/>
          </a:prstGeom>
        </p:spPr>
      </p:pic>
      <p:sp>
        <p:nvSpPr>
          <p:cNvPr id="59394" name="TextBox 2"/>
          <p:cNvSpPr txBox="1">
            <a:spLocks noChangeArrowheads="1"/>
          </p:cNvSpPr>
          <p:nvPr/>
        </p:nvSpPr>
        <p:spPr bwMode="auto">
          <a:xfrm>
            <a:off x="7193362" y="593307"/>
            <a:ext cx="2656182"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E-CORDA</a:t>
            </a:r>
          </a:p>
          <a:p>
            <a:pPr eaLnBrk="1" hangingPunct="1"/>
            <a:r>
              <a:rPr lang="en-US" altLang="el-GR" sz="1400" dirty="0"/>
              <a:t>Report created for 99 calls with </a:t>
            </a:r>
            <a:r>
              <a:rPr lang="en-US" sz="1400" dirty="0"/>
              <a:t>deadlines for proposals having closure dates on or preceding 31-12-2015</a:t>
            </a:r>
            <a:endParaRPr lang="en-US" altLang="el-GR" sz="1400" dirty="0"/>
          </a:p>
        </p:txBody>
      </p:sp>
      <p:sp>
        <p:nvSpPr>
          <p:cNvPr id="7" name="Right Arrow 6"/>
          <p:cNvSpPr/>
          <p:nvPr/>
        </p:nvSpPr>
        <p:spPr>
          <a:xfrm rot="-5400000">
            <a:off x="3262587" y="3389485"/>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8" name="TextBox 2"/>
          <p:cNvSpPr txBox="1">
            <a:spLocks noChangeArrowheads="1"/>
          </p:cNvSpPr>
          <p:nvPr/>
        </p:nvSpPr>
        <p:spPr bwMode="auto">
          <a:xfrm>
            <a:off x="3224808" y="1556792"/>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#12</a:t>
            </a:r>
          </a:p>
        </p:txBody>
      </p:sp>
    </p:spTree>
    <p:extLst>
      <p:ext uri="{BB962C8B-B14F-4D97-AF65-F5344CB8AC3E}">
        <p14:creationId xmlns:p14="http://schemas.microsoft.com/office/powerpoint/2010/main" val="3228441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15925" y="188641"/>
            <a:ext cx="9001125" cy="576064"/>
          </a:xfrm>
        </p:spPr>
        <p:txBody>
          <a:bodyPr/>
          <a:lstStyle/>
          <a:p>
            <a:pPr eaLnBrk="1" hangingPunct="1"/>
            <a:r>
              <a:rPr lang="el-GR" altLang="el-GR" sz="3600" dirty="0"/>
              <a:t>Ελλάδα και </a:t>
            </a:r>
            <a:r>
              <a:rPr lang="en-US" altLang="el-GR" sz="3600" dirty="0"/>
              <a:t>Horizon 2020</a:t>
            </a:r>
            <a:endParaRPr lang="el-GR" altLang="el-GR" sz="3600" dirty="0"/>
          </a:p>
        </p:txBody>
      </p:sp>
      <p:sp>
        <p:nvSpPr>
          <p:cNvPr id="5" name="Rectangle 7"/>
          <p:cNvSpPr>
            <a:spLocks noChangeArrowheads="1"/>
          </p:cNvSpPr>
          <p:nvPr/>
        </p:nvSpPr>
        <p:spPr bwMode="auto">
          <a:xfrm>
            <a:off x="704528" y="6165304"/>
            <a:ext cx="8929687" cy="692696"/>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54025" indent="-454025" eaLnBrk="0" hangingPunct="0">
              <a:spcBef>
                <a:spcPct val="20000"/>
              </a:spcBef>
              <a:buClr>
                <a:srgbClr val="FF0000"/>
              </a:buClr>
              <a:buFont typeface="ITC Zapf Dingbats SWA" pitchFamily="18" charset="2"/>
              <a:buChar char="+"/>
              <a:defRPr sz="2800">
                <a:solidFill>
                  <a:srgbClr val="000099"/>
                </a:solidFill>
                <a:latin typeface="Times New Roman" pitchFamily="18" charset="0"/>
              </a:defRPr>
            </a:lvl1pPr>
            <a:lvl2pPr marL="908050" indent="-339725" eaLnBrk="0" hangingPunct="0">
              <a:spcBef>
                <a:spcPct val="20000"/>
              </a:spcBef>
              <a:buClr>
                <a:srgbClr val="FF0000"/>
              </a:buClr>
              <a:buFont typeface="ITC Zapf Dingbats SWA" pitchFamily="18" charset="2"/>
              <a:buChar char="."/>
              <a:defRPr sz="2400">
                <a:solidFill>
                  <a:srgbClr val="000099"/>
                </a:solidFill>
                <a:latin typeface="Times New Roman" pitchFamily="18" charset="0"/>
              </a:defRPr>
            </a:lvl2pPr>
            <a:lvl3pPr marL="1436688" indent="-355600" eaLnBrk="0" hangingPunct="0">
              <a:spcBef>
                <a:spcPct val="20000"/>
              </a:spcBef>
              <a:buClr>
                <a:srgbClr val="FF0000"/>
              </a:buClr>
              <a:buFont typeface="ITC Zapf Dingbats SWA" pitchFamily="18" charset="2"/>
              <a:buChar char="-"/>
              <a:defRPr sz="2000">
                <a:solidFill>
                  <a:srgbClr val="000099"/>
                </a:solidFill>
                <a:latin typeface="Times New Roman" pitchFamily="18" charset="0"/>
              </a:defRPr>
            </a:lvl3pPr>
            <a:lvl4pPr marL="1897063" indent="-228600" eaLnBrk="0" hangingPunct="0">
              <a:spcBef>
                <a:spcPct val="20000"/>
              </a:spcBef>
              <a:buClr>
                <a:srgbClr val="FF0000"/>
              </a:buClr>
              <a:buFont typeface="Wingdings" pitchFamily="2" charset="2"/>
              <a:buChar char="ü"/>
              <a:defRPr>
                <a:solidFill>
                  <a:srgbClr val="000099"/>
                </a:solidFill>
                <a:latin typeface="Times New Roman" pitchFamily="18" charset="0"/>
              </a:defRPr>
            </a:lvl4pPr>
            <a:lvl5pPr marL="2403475" indent="-293688" eaLnBrk="0" hangingPunct="0">
              <a:spcBef>
                <a:spcPct val="20000"/>
              </a:spcBef>
              <a:buClr>
                <a:srgbClr val="FF0000"/>
              </a:buClr>
              <a:buFont typeface="ITC Zapf Dingbats SWA" pitchFamily="18" charset="2"/>
              <a:buChar char="1"/>
              <a:defRPr sz="1600">
                <a:solidFill>
                  <a:srgbClr val="000099"/>
                </a:solidFill>
                <a:latin typeface="Times New Roman" pitchFamily="18" charset="0"/>
              </a:defRPr>
            </a:lvl5pPr>
            <a:lvl6pPr marL="28606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6pPr>
            <a:lvl7pPr marL="33178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7pPr>
            <a:lvl8pPr marL="37750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8pPr>
            <a:lvl9pPr marL="42322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9pPr>
          </a:lstStyle>
          <a:p>
            <a:pPr eaLnBrk="1" hangingPunct="1"/>
            <a:r>
              <a:rPr lang="en-US" sz="2000" b="0" dirty="0"/>
              <a:t>Horizon 2020 by the numbers: how €60 billion was divided up among Europe’s scientists (www.nature.com/articles/d41586-020-03598-2, 22-12-2020)</a:t>
            </a:r>
          </a:p>
          <a:p>
            <a:pPr eaLnBrk="1" hangingPunct="1"/>
            <a:endParaRPr lang="el-GR" altLang="el-GR" sz="2000" b="0" dirty="0">
              <a:solidFill>
                <a:srgbClr val="003399"/>
              </a:solidFill>
            </a:endParaRPr>
          </a:p>
        </p:txBody>
      </p:sp>
      <p:pic>
        <p:nvPicPr>
          <p:cNvPr id="6" name="Picture 2" descr="Research cash: Bar chart showing the European Union's 2014-20 research program funding was distributed between countries."/>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52004" y="796278"/>
            <a:ext cx="2960836" cy="54360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ight Arrow 6"/>
          <p:cNvSpPr/>
          <p:nvPr/>
        </p:nvSpPr>
        <p:spPr>
          <a:xfrm>
            <a:off x="516787" y="3222849"/>
            <a:ext cx="468052" cy="144016"/>
          </a:xfrm>
          <a:prstGeom prst="right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rgbClr val="FF0000"/>
              </a:solidFill>
            </a:endParaRPr>
          </a:p>
        </p:txBody>
      </p:sp>
      <p:sp>
        <p:nvSpPr>
          <p:cNvPr id="8" name="TextBox 2"/>
          <p:cNvSpPr txBox="1">
            <a:spLocks noChangeArrowheads="1"/>
          </p:cNvSpPr>
          <p:nvPr/>
        </p:nvSpPr>
        <p:spPr bwMode="auto">
          <a:xfrm>
            <a:off x="-26824" y="3140968"/>
            <a:ext cx="54361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l-GR" sz="1400" dirty="0"/>
              <a:t>#11</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19980" y="863144"/>
            <a:ext cx="4307095" cy="5400000"/>
          </a:xfrm>
          <a:prstGeom prst="rect">
            <a:avLst/>
          </a:prstGeom>
        </p:spPr>
      </p:pic>
    </p:spTree>
    <p:extLst>
      <p:ext uri="{BB962C8B-B14F-4D97-AF65-F5344CB8AC3E}">
        <p14:creationId xmlns:p14="http://schemas.microsoft.com/office/powerpoint/2010/main" val="146628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92125" y="114300"/>
            <a:ext cx="8997950" cy="935038"/>
          </a:xfrm>
        </p:spPr>
        <p:txBody>
          <a:bodyPr/>
          <a:lstStyle/>
          <a:p>
            <a:pPr eaLnBrk="1" hangingPunct="1"/>
            <a:r>
              <a:rPr lang="el-GR" altLang="el-GR" sz="3600"/>
              <a:t>Σχέση Βασικής και Εφαρμοσμένης Έρευνας</a:t>
            </a:r>
          </a:p>
        </p:txBody>
      </p:sp>
      <p:sp>
        <p:nvSpPr>
          <p:cNvPr id="890883" name="Rectangle 3"/>
          <p:cNvSpPr>
            <a:spLocks noGrp="1" noChangeArrowheads="1"/>
          </p:cNvSpPr>
          <p:nvPr>
            <p:ph type="body" idx="1"/>
          </p:nvPr>
        </p:nvSpPr>
        <p:spPr>
          <a:xfrm>
            <a:off x="560389" y="1225823"/>
            <a:ext cx="8785100" cy="5443537"/>
          </a:xfrm>
        </p:spPr>
        <p:txBody>
          <a:bodyPr/>
          <a:lstStyle/>
          <a:p>
            <a:pPr eaLnBrk="1" hangingPunct="1">
              <a:lnSpc>
                <a:spcPct val="90000"/>
              </a:lnSpc>
            </a:pPr>
            <a:r>
              <a:rPr lang="el-GR" altLang="el-GR" sz="2400" dirty="0"/>
              <a:t>F.H.C. </a:t>
            </a:r>
            <a:r>
              <a:rPr lang="el-GR" altLang="el-GR" sz="2400" dirty="0" err="1"/>
              <a:t>Crick</a:t>
            </a:r>
            <a:r>
              <a:rPr lang="el-GR" altLang="el-GR" sz="2400" dirty="0"/>
              <a:t>, J.D. </a:t>
            </a:r>
            <a:r>
              <a:rPr lang="el-GR" altLang="el-GR" sz="2400" dirty="0" err="1"/>
              <a:t>Watson</a:t>
            </a:r>
            <a:r>
              <a:rPr lang="el-GR" altLang="el-GR" sz="2400" dirty="0"/>
              <a:t> &amp; M.H.F. </a:t>
            </a:r>
            <a:r>
              <a:rPr lang="el-GR" altLang="el-GR" sz="2400" dirty="0" err="1"/>
              <a:t>Wilkins</a:t>
            </a:r>
            <a:r>
              <a:rPr lang="el-GR" altLang="el-GR" sz="2400" dirty="0"/>
              <a:t>, </a:t>
            </a:r>
            <a:r>
              <a:rPr lang="el-GR" altLang="el-GR" sz="2400" dirty="0" err="1"/>
              <a:t>Nobel</a:t>
            </a:r>
            <a:r>
              <a:rPr lang="el-GR" altLang="el-GR" sz="2400" dirty="0"/>
              <a:t> </a:t>
            </a:r>
            <a:r>
              <a:rPr lang="el-GR" altLang="el-GR" sz="2400" dirty="0" err="1"/>
              <a:t>Prize</a:t>
            </a:r>
            <a:r>
              <a:rPr lang="el-GR" altLang="el-GR" sz="2400" dirty="0"/>
              <a:t> in </a:t>
            </a:r>
            <a:r>
              <a:rPr lang="el-GR" altLang="el-GR" sz="2400" dirty="0" err="1"/>
              <a:t>Physiology</a:t>
            </a:r>
            <a:r>
              <a:rPr lang="el-GR" altLang="el-GR" sz="2400" dirty="0"/>
              <a:t> </a:t>
            </a:r>
            <a:r>
              <a:rPr lang="el-GR" altLang="el-GR" sz="2400" dirty="0" err="1"/>
              <a:t>or</a:t>
            </a:r>
            <a:r>
              <a:rPr lang="el-GR" altLang="el-GR" sz="2400" dirty="0"/>
              <a:t> </a:t>
            </a:r>
            <a:r>
              <a:rPr lang="el-GR" altLang="el-GR" sz="2400" dirty="0" err="1"/>
              <a:t>Medicine</a:t>
            </a:r>
            <a:r>
              <a:rPr lang="el-GR" altLang="el-GR" sz="2400" dirty="0"/>
              <a:t> 1962 </a:t>
            </a:r>
            <a:r>
              <a:rPr lang="en-US" altLang="el-GR" sz="2400" dirty="0"/>
              <a:t>“</a:t>
            </a:r>
            <a:r>
              <a:rPr lang="en-US" altLang="el-GR" sz="2400" i="1" dirty="0"/>
              <a:t>for t</a:t>
            </a:r>
            <a:r>
              <a:rPr lang="el-GR" altLang="el-GR" sz="2400" i="1" dirty="0" err="1"/>
              <a:t>heir</a:t>
            </a:r>
            <a:r>
              <a:rPr lang="el-GR" altLang="el-GR" sz="2400" i="1" dirty="0"/>
              <a:t> </a:t>
            </a:r>
            <a:r>
              <a:rPr lang="el-GR" altLang="el-GR" sz="2400" i="1" dirty="0" err="1"/>
              <a:t>discoveries</a:t>
            </a:r>
            <a:r>
              <a:rPr lang="el-GR" altLang="el-GR" sz="2400" i="1" dirty="0"/>
              <a:t> </a:t>
            </a:r>
            <a:r>
              <a:rPr lang="el-GR" altLang="el-GR" sz="2400" i="1" dirty="0" err="1"/>
              <a:t>concerning</a:t>
            </a:r>
            <a:r>
              <a:rPr lang="el-GR" altLang="el-GR" sz="2400" i="1" dirty="0"/>
              <a:t> the </a:t>
            </a:r>
            <a:r>
              <a:rPr lang="el-GR" altLang="el-GR" sz="2400" i="1" dirty="0" err="1"/>
              <a:t>molecular</a:t>
            </a:r>
            <a:r>
              <a:rPr lang="el-GR" altLang="el-GR" sz="2400" i="1" dirty="0"/>
              <a:t> </a:t>
            </a:r>
            <a:r>
              <a:rPr lang="el-GR" altLang="el-GR" sz="2400" i="1" dirty="0" err="1"/>
              <a:t>structure</a:t>
            </a:r>
            <a:r>
              <a:rPr lang="el-GR" altLang="el-GR" sz="2400" i="1" dirty="0"/>
              <a:t> of </a:t>
            </a:r>
            <a:r>
              <a:rPr lang="el-GR" altLang="el-GR" sz="2400" i="1" dirty="0" err="1"/>
              <a:t>nucleic</a:t>
            </a:r>
            <a:r>
              <a:rPr lang="el-GR" altLang="el-GR" sz="2400" i="1" dirty="0"/>
              <a:t> </a:t>
            </a:r>
            <a:r>
              <a:rPr lang="el-GR" altLang="el-GR" sz="2400" i="1" dirty="0" err="1"/>
              <a:t>acids</a:t>
            </a:r>
            <a:r>
              <a:rPr lang="el-GR" altLang="el-GR" sz="2400" i="1" dirty="0"/>
              <a:t> and </a:t>
            </a:r>
            <a:r>
              <a:rPr lang="el-GR" altLang="el-GR" sz="2400" i="1" dirty="0" err="1"/>
              <a:t>its</a:t>
            </a:r>
            <a:r>
              <a:rPr lang="el-GR" altLang="el-GR" sz="2400" i="1" dirty="0"/>
              <a:t> </a:t>
            </a:r>
            <a:r>
              <a:rPr lang="el-GR" altLang="el-GR" sz="2400" i="1" dirty="0" err="1"/>
              <a:t>significance</a:t>
            </a:r>
            <a:r>
              <a:rPr lang="el-GR" altLang="el-GR" sz="2400" i="1" dirty="0"/>
              <a:t> for </a:t>
            </a:r>
            <a:r>
              <a:rPr lang="el-GR" altLang="el-GR" sz="2400" i="1" dirty="0" err="1"/>
              <a:t>information</a:t>
            </a:r>
            <a:r>
              <a:rPr lang="el-GR" altLang="el-GR" sz="2400" i="1" dirty="0"/>
              <a:t> </a:t>
            </a:r>
            <a:r>
              <a:rPr lang="el-GR" altLang="el-GR" sz="2400" i="1" dirty="0" err="1"/>
              <a:t>transfer</a:t>
            </a:r>
            <a:r>
              <a:rPr lang="el-GR" altLang="el-GR" sz="2400" i="1" dirty="0"/>
              <a:t> in </a:t>
            </a:r>
            <a:r>
              <a:rPr lang="el-GR" altLang="el-GR" sz="2400" i="1" dirty="0" err="1"/>
              <a:t>living</a:t>
            </a:r>
            <a:r>
              <a:rPr lang="el-GR" altLang="el-GR" sz="2400" i="1" dirty="0"/>
              <a:t> </a:t>
            </a:r>
            <a:r>
              <a:rPr lang="el-GR" altLang="el-GR" sz="2400" i="1" dirty="0" err="1"/>
              <a:t>material</a:t>
            </a:r>
            <a:r>
              <a:rPr lang="en-US" altLang="el-GR" sz="2400" dirty="0"/>
              <a:t>”</a:t>
            </a:r>
            <a:endParaRPr lang="el-GR" altLang="el-GR" sz="2400" dirty="0"/>
          </a:p>
          <a:p>
            <a:pPr lvl="1" eaLnBrk="1" hangingPunct="1">
              <a:lnSpc>
                <a:spcPct val="90000"/>
              </a:lnSpc>
            </a:pPr>
            <a:r>
              <a:rPr lang="el-GR" altLang="el-GR" sz="2000" dirty="0"/>
              <a:t>Η δομή του </a:t>
            </a:r>
            <a:r>
              <a:rPr lang="en-US" altLang="el-GR" sz="2000" dirty="0"/>
              <a:t>DNA </a:t>
            </a:r>
            <a:r>
              <a:rPr lang="el-GR" altLang="el-GR" sz="2000" dirty="0"/>
              <a:t>έθεσε τα θεμέλια για την επιστημονική επανάσταση που οδήγησε σε νέα φάρμακα, πρόοδο στον γεωργικό τομέα, νέες προοπτικές στην εξέλιξη του ανθρωπίνου γένους, ισχυρά εργαλεία για την απόδοση της δικαιοσύνης, κ.α. </a:t>
            </a:r>
          </a:p>
          <a:p>
            <a:pPr lvl="1" eaLnBrk="1" hangingPunct="1">
              <a:lnSpc>
                <a:spcPct val="90000"/>
              </a:lnSpc>
            </a:pPr>
            <a:endParaRPr lang="el-GR" altLang="el-GR" sz="2000" dirty="0"/>
          </a:p>
          <a:p>
            <a:pPr eaLnBrk="1" hangingPunct="1">
              <a:lnSpc>
                <a:spcPct val="90000"/>
              </a:lnSpc>
            </a:pPr>
            <a:r>
              <a:rPr lang="en-US" altLang="el-GR" sz="2400" dirty="0"/>
              <a:t>Robert</a:t>
            </a:r>
            <a:r>
              <a:rPr lang="el-GR" altLang="el-GR" sz="2400" dirty="0"/>
              <a:t> </a:t>
            </a:r>
            <a:r>
              <a:rPr lang="en-US" altLang="el-GR" sz="2400" dirty="0"/>
              <a:t>G. Edwards, Nobel Prize in</a:t>
            </a:r>
            <a:r>
              <a:rPr lang="el-GR" altLang="el-GR" sz="2400" dirty="0"/>
              <a:t> </a:t>
            </a:r>
            <a:r>
              <a:rPr lang="en-US" altLang="el-GR" sz="2400" dirty="0"/>
              <a:t>Physiology or Medicine</a:t>
            </a:r>
            <a:r>
              <a:rPr lang="el-GR" altLang="el-GR" sz="2400" dirty="0"/>
              <a:t> 2010</a:t>
            </a:r>
            <a:r>
              <a:rPr lang="en-US" altLang="el-GR" sz="2400" dirty="0"/>
              <a:t> “</a:t>
            </a:r>
            <a:r>
              <a:rPr lang="en-US" altLang="el-GR" sz="2400" i="1" dirty="0"/>
              <a:t>for the development of</a:t>
            </a:r>
            <a:r>
              <a:rPr lang="el-GR" altLang="el-GR" sz="2400" i="1" dirty="0"/>
              <a:t> </a:t>
            </a:r>
            <a:r>
              <a:rPr lang="en-US" altLang="el-GR" sz="2400" i="1" dirty="0"/>
              <a:t>in vitro fertilization</a:t>
            </a:r>
            <a:r>
              <a:rPr lang="en-US" altLang="el-GR" sz="2400" dirty="0"/>
              <a:t>” (IVF)</a:t>
            </a:r>
          </a:p>
          <a:p>
            <a:pPr lvl="1" eaLnBrk="1" hangingPunct="1">
              <a:lnSpc>
                <a:spcPct val="90000"/>
              </a:lnSpc>
            </a:pPr>
            <a:r>
              <a:rPr lang="el-GR" altLang="el-GR" sz="2000" dirty="0"/>
              <a:t>Η βασική έρευνα του </a:t>
            </a:r>
            <a:r>
              <a:rPr lang="en-US" altLang="el-GR" sz="2000" dirty="0"/>
              <a:t>Edwards</a:t>
            </a:r>
            <a:r>
              <a:rPr lang="el-GR" altLang="el-GR" sz="2000" dirty="0"/>
              <a:t> στην διαδικασία ωρίμανσης του ανθρωπίνου ωαρίου τον οδήγησε στην ανάπτυξη της </a:t>
            </a:r>
            <a:r>
              <a:rPr lang="en-US" altLang="el-GR" sz="2000" dirty="0"/>
              <a:t>IVF</a:t>
            </a:r>
            <a:r>
              <a:rPr lang="el-GR" altLang="el-GR" sz="2000" dirty="0"/>
              <a:t> </a:t>
            </a:r>
            <a:endParaRPr lang="en-US" altLang="el-GR" sz="2000" dirty="0"/>
          </a:p>
          <a:p>
            <a:pPr eaLnBrk="1" hangingPunct="1">
              <a:lnSpc>
                <a:spcPct val="90000"/>
              </a:lnSpc>
            </a:pPr>
            <a:endParaRPr lang="el-GR" altLang="el-GR" sz="2400" dirty="0"/>
          </a:p>
        </p:txBody>
      </p:sp>
    </p:spTree>
    <p:extLst>
      <p:ext uri="{BB962C8B-B14F-4D97-AF65-F5344CB8AC3E}">
        <p14:creationId xmlns:p14="http://schemas.microsoft.com/office/powerpoint/2010/main" val="2469838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92125" y="114300"/>
            <a:ext cx="8997950" cy="935038"/>
          </a:xfrm>
        </p:spPr>
        <p:txBody>
          <a:bodyPr/>
          <a:lstStyle/>
          <a:p>
            <a:pPr eaLnBrk="1" hangingPunct="1"/>
            <a:r>
              <a:rPr lang="el-GR" altLang="el-GR" sz="3600" dirty="0"/>
              <a:t>Σχέση Βασικής και Εφαρμοσμένης Έρευνας</a:t>
            </a:r>
          </a:p>
        </p:txBody>
      </p:sp>
      <p:sp>
        <p:nvSpPr>
          <p:cNvPr id="891907" name="Rectangle 3"/>
          <p:cNvSpPr>
            <a:spLocks noGrp="1" noChangeArrowheads="1"/>
          </p:cNvSpPr>
          <p:nvPr>
            <p:ph type="body" idx="1"/>
          </p:nvPr>
        </p:nvSpPr>
        <p:spPr>
          <a:xfrm>
            <a:off x="561600" y="1227600"/>
            <a:ext cx="8784000" cy="5443200"/>
          </a:xfrm>
        </p:spPr>
        <p:txBody>
          <a:bodyPr/>
          <a:lstStyle/>
          <a:p>
            <a:pPr eaLnBrk="1" hangingPunct="1">
              <a:defRPr/>
            </a:pPr>
            <a:r>
              <a:rPr lang="el-GR" altLang="el-GR" sz="2400" dirty="0"/>
              <a:t>N.K. </a:t>
            </a:r>
            <a:r>
              <a:rPr lang="el-GR" altLang="el-GR" sz="2400" dirty="0" err="1"/>
              <a:t>Jerne</a:t>
            </a:r>
            <a:r>
              <a:rPr lang="el-GR" altLang="el-GR" sz="2400" dirty="0"/>
              <a:t>, G.J.F. </a:t>
            </a:r>
            <a:r>
              <a:rPr lang="el-GR" altLang="el-GR" sz="2400" dirty="0" err="1"/>
              <a:t>Köhler</a:t>
            </a:r>
            <a:r>
              <a:rPr lang="el-GR" altLang="el-GR" sz="2400" dirty="0"/>
              <a:t> </a:t>
            </a:r>
            <a:r>
              <a:rPr lang="el-GR" altLang="el-GR" sz="2400" dirty="0" err="1"/>
              <a:t>and</a:t>
            </a:r>
            <a:r>
              <a:rPr lang="el-GR" altLang="el-GR" sz="2400" dirty="0"/>
              <a:t> C. </a:t>
            </a:r>
            <a:r>
              <a:rPr lang="el-GR" altLang="el-GR" sz="2400" dirty="0" err="1"/>
              <a:t>Milstein</a:t>
            </a:r>
            <a:r>
              <a:rPr lang="el-GR" altLang="el-GR" sz="2400" dirty="0"/>
              <a:t>, </a:t>
            </a:r>
            <a:r>
              <a:rPr lang="el-GR" altLang="el-GR" sz="2400" dirty="0" err="1"/>
              <a:t>Nobel</a:t>
            </a:r>
            <a:r>
              <a:rPr lang="el-GR" altLang="el-GR" sz="2400" dirty="0"/>
              <a:t> </a:t>
            </a:r>
            <a:r>
              <a:rPr lang="el-GR" altLang="el-GR" sz="2400" dirty="0" err="1"/>
              <a:t>Prize</a:t>
            </a:r>
            <a:r>
              <a:rPr lang="el-GR" altLang="el-GR" sz="2400" dirty="0"/>
              <a:t> in </a:t>
            </a:r>
            <a:r>
              <a:rPr lang="el-GR" altLang="el-GR" sz="2400" dirty="0" err="1"/>
              <a:t>Physiology</a:t>
            </a:r>
            <a:r>
              <a:rPr lang="el-GR" altLang="el-GR" sz="2400" dirty="0"/>
              <a:t> </a:t>
            </a:r>
            <a:r>
              <a:rPr lang="el-GR" altLang="el-GR" sz="2400" dirty="0" err="1"/>
              <a:t>or</a:t>
            </a:r>
            <a:r>
              <a:rPr lang="el-GR" altLang="el-GR" sz="2400" dirty="0"/>
              <a:t> </a:t>
            </a:r>
            <a:r>
              <a:rPr lang="el-GR" altLang="el-GR" sz="2400" dirty="0" err="1"/>
              <a:t>Medicine</a:t>
            </a:r>
            <a:r>
              <a:rPr lang="el-GR" altLang="el-GR" sz="2400" dirty="0"/>
              <a:t> 1984 </a:t>
            </a:r>
            <a:r>
              <a:rPr lang="en-US" altLang="el-GR" sz="2400" dirty="0"/>
              <a:t>“</a:t>
            </a:r>
            <a:r>
              <a:rPr lang="el-GR" altLang="el-GR" sz="2400" i="1" dirty="0"/>
              <a:t>for </a:t>
            </a:r>
            <a:r>
              <a:rPr lang="el-GR" altLang="el-GR" sz="2400" i="1" dirty="0" err="1"/>
              <a:t>theories</a:t>
            </a:r>
            <a:r>
              <a:rPr lang="el-GR" altLang="el-GR" sz="2400" i="1" dirty="0"/>
              <a:t> </a:t>
            </a:r>
            <a:r>
              <a:rPr lang="el-GR" altLang="el-GR" sz="2400" i="1" dirty="0" err="1"/>
              <a:t>concerning</a:t>
            </a:r>
            <a:r>
              <a:rPr lang="el-GR" altLang="el-GR" sz="2400" i="1" dirty="0"/>
              <a:t> </a:t>
            </a:r>
            <a:r>
              <a:rPr lang="el-GR" altLang="el-GR" sz="2400" i="1" dirty="0" err="1"/>
              <a:t>the</a:t>
            </a:r>
            <a:r>
              <a:rPr lang="el-GR" altLang="el-GR" sz="2400" i="1" dirty="0"/>
              <a:t> </a:t>
            </a:r>
            <a:r>
              <a:rPr lang="el-GR" altLang="el-GR" sz="2400" i="1" dirty="0" err="1"/>
              <a:t>specificity</a:t>
            </a:r>
            <a:r>
              <a:rPr lang="el-GR" altLang="el-GR" sz="2400" i="1" dirty="0"/>
              <a:t> in </a:t>
            </a:r>
            <a:r>
              <a:rPr lang="el-GR" altLang="el-GR" sz="2400" i="1" dirty="0" err="1"/>
              <a:t>development</a:t>
            </a:r>
            <a:r>
              <a:rPr lang="el-GR" altLang="el-GR" sz="2400" i="1" dirty="0"/>
              <a:t> </a:t>
            </a:r>
            <a:r>
              <a:rPr lang="el-GR" altLang="el-GR" sz="2400" i="1" dirty="0" err="1"/>
              <a:t>and</a:t>
            </a:r>
            <a:r>
              <a:rPr lang="el-GR" altLang="el-GR" sz="2400" i="1" dirty="0"/>
              <a:t> </a:t>
            </a:r>
            <a:r>
              <a:rPr lang="el-GR" altLang="el-GR" sz="2400" i="1" dirty="0" err="1"/>
              <a:t>control</a:t>
            </a:r>
            <a:r>
              <a:rPr lang="el-GR" altLang="el-GR" sz="2400" i="1" dirty="0"/>
              <a:t> of </a:t>
            </a:r>
            <a:r>
              <a:rPr lang="el-GR" altLang="el-GR" sz="2400" i="1" dirty="0" err="1"/>
              <a:t>the</a:t>
            </a:r>
            <a:r>
              <a:rPr lang="el-GR" altLang="el-GR" sz="2400" i="1" dirty="0"/>
              <a:t> </a:t>
            </a:r>
            <a:r>
              <a:rPr lang="el-GR" altLang="el-GR" sz="2400" i="1" dirty="0" err="1"/>
              <a:t>immune</a:t>
            </a:r>
            <a:r>
              <a:rPr lang="el-GR" altLang="el-GR" sz="2400" i="1" dirty="0"/>
              <a:t> </a:t>
            </a:r>
            <a:r>
              <a:rPr lang="el-GR" altLang="el-GR" sz="2400" i="1" dirty="0" err="1"/>
              <a:t>system</a:t>
            </a:r>
            <a:r>
              <a:rPr lang="el-GR" altLang="el-GR" sz="2400" i="1" dirty="0"/>
              <a:t> </a:t>
            </a:r>
            <a:r>
              <a:rPr lang="el-GR" altLang="el-GR" sz="2400" i="1" dirty="0" err="1"/>
              <a:t>and</a:t>
            </a:r>
            <a:r>
              <a:rPr lang="el-GR" altLang="el-GR" sz="2400" i="1" dirty="0"/>
              <a:t> </a:t>
            </a:r>
            <a:r>
              <a:rPr lang="el-GR" altLang="el-GR" sz="2400" i="1" dirty="0" err="1"/>
              <a:t>the</a:t>
            </a:r>
            <a:r>
              <a:rPr lang="el-GR" altLang="el-GR" sz="2400" i="1" dirty="0"/>
              <a:t> </a:t>
            </a:r>
            <a:r>
              <a:rPr lang="el-GR" altLang="el-GR" sz="2400" i="1" dirty="0" err="1"/>
              <a:t>discovery</a:t>
            </a:r>
            <a:r>
              <a:rPr lang="el-GR" altLang="el-GR" sz="2400" i="1" dirty="0"/>
              <a:t> of </a:t>
            </a:r>
            <a:r>
              <a:rPr lang="el-GR" altLang="el-GR" sz="2400" i="1" dirty="0" err="1"/>
              <a:t>the</a:t>
            </a:r>
            <a:r>
              <a:rPr lang="el-GR" altLang="el-GR" sz="2400" i="1" dirty="0"/>
              <a:t> </a:t>
            </a:r>
            <a:r>
              <a:rPr lang="el-GR" altLang="el-GR" sz="2400" i="1" dirty="0" err="1"/>
              <a:t>principle</a:t>
            </a:r>
            <a:r>
              <a:rPr lang="el-GR" altLang="el-GR" sz="2400" i="1" dirty="0"/>
              <a:t> for </a:t>
            </a:r>
            <a:r>
              <a:rPr lang="el-GR" altLang="el-GR" sz="2400" i="1" dirty="0" err="1"/>
              <a:t>production</a:t>
            </a:r>
            <a:r>
              <a:rPr lang="el-GR" altLang="el-GR" sz="2400" i="1" dirty="0"/>
              <a:t> of </a:t>
            </a:r>
            <a:r>
              <a:rPr lang="el-GR" altLang="el-GR" sz="2400" i="1" dirty="0" err="1"/>
              <a:t>monoclonal</a:t>
            </a:r>
            <a:r>
              <a:rPr lang="el-GR" altLang="el-GR" sz="2400" i="1" dirty="0"/>
              <a:t> </a:t>
            </a:r>
            <a:r>
              <a:rPr lang="el-GR" altLang="el-GR" sz="2400" i="1" dirty="0" err="1"/>
              <a:t>antibodies</a:t>
            </a:r>
            <a:r>
              <a:rPr lang="en-US" altLang="el-GR" sz="2400" dirty="0"/>
              <a:t>”</a:t>
            </a:r>
            <a:endParaRPr lang="el-GR" altLang="el-GR" sz="2400" dirty="0"/>
          </a:p>
          <a:p>
            <a:pPr lvl="1" eaLnBrk="1" hangingPunct="1">
              <a:defRPr/>
            </a:pPr>
            <a:r>
              <a:rPr lang="el-GR" altLang="el-GR" sz="2000" dirty="0"/>
              <a:t>Τα </a:t>
            </a:r>
            <a:r>
              <a:rPr lang="el-GR" altLang="el-GR" sz="2000" dirty="0" err="1"/>
              <a:t>μονοκλωνικά</a:t>
            </a:r>
            <a:r>
              <a:rPr lang="el-GR" altLang="el-GR" sz="2000" dirty="0"/>
              <a:t> αντισώματα αποτελούν σήμερα το 1/3 των θεραπευτικών αγωγών με κύκλο εργασιών $</a:t>
            </a:r>
            <a:r>
              <a:rPr lang="en-US" altLang="el-GR" sz="2000" dirty="0"/>
              <a:t>40</a:t>
            </a:r>
            <a:r>
              <a:rPr lang="el-GR" altLang="el-GR" sz="2000" dirty="0"/>
              <a:t> δισεκατομμυρίων</a:t>
            </a:r>
            <a:r>
              <a:rPr lang="en-US" altLang="el-GR" sz="2000" dirty="0"/>
              <a:t> (2010)</a:t>
            </a:r>
            <a:r>
              <a:rPr lang="el-GR" altLang="el-GR" sz="2000" dirty="0"/>
              <a:t> </a:t>
            </a:r>
          </a:p>
          <a:p>
            <a:pPr lvl="1" eaLnBrk="1" hangingPunct="1">
              <a:defRPr/>
            </a:pPr>
            <a:endParaRPr lang="el-GR" altLang="el-GR" sz="2000" dirty="0"/>
          </a:p>
          <a:p>
            <a:pPr eaLnBrk="1" hangingPunct="1">
              <a:defRPr/>
            </a:pPr>
            <a:r>
              <a:rPr lang="el-GR" altLang="el-GR" sz="2400" dirty="0"/>
              <a:t>W. </a:t>
            </a:r>
            <a:r>
              <a:rPr lang="el-GR" altLang="el-GR" sz="2400" dirty="0" err="1"/>
              <a:t>Arber</a:t>
            </a:r>
            <a:r>
              <a:rPr lang="el-GR" altLang="el-GR" sz="2400" dirty="0"/>
              <a:t>, D. </a:t>
            </a:r>
            <a:r>
              <a:rPr lang="el-GR" altLang="el-GR" sz="2400" dirty="0" err="1"/>
              <a:t>Nathans</a:t>
            </a:r>
            <a:r>
              <a:rPr lang="el-GR" altLang="el-GR" sz="2400" dirty="0"/>
              <a:t>, H.O. </a:t>
            </a:r>
            <a:r>
              <a:rPr lang="el-GR" altLang="el-GR" sz="2400" dirty="0" err="1"/>
              <a:t>Smith</a:t>
            </a:r>
            <a:r>
              <a:rPr lang="el-GR" altLang="el-GR" sz="2400" dirty="0"/>
              <a:t>, </a:t>
            </a:r>
            <a:r>
              <a:rPr lang="el-GR" altLang="el-GR" sz="2400" dirty="0" err="1"/>
              <a:t>Nobel</a:t>
            </a:r>
            <a:r>
              <a:rPr lang="el-GR" altLang="el-GR" sz="2400" dirty="0"/>
              <a:t> </a:t>
            </a:r>
            <a:r>
              <a:rPr lang="el-GR" altLang="el-GR" sz="2400" dirty="0" err="1"/>
              <a:t>Prize</a:t>
            </a:r>
            <a:r>
              <a:rPr lang="el-GR" altLang="el-GR" sz="2400" dirty="0"/>
              <a:t> in </a:t>
            </a:r>
            <a:r>
              <a:rPr lang="el-GR" altLang="el-GR" sz="2400" dirty="0" err="1"/>
              <a:t>Physiology</a:t>
            </a:r>
            <a:r>
              <a:rPr lang="el-GR" altLang="el-GR" sz="2400" dirty="0"/>
              <a:t> </a:t>
            </a:r>
            <a:r>
              <a:rPr lang="el-GR" altLang="el-GR" sz="2400" dirty="0" err="1"/>
              <a:t>or</a:t>
            </a:r>
            <a:r>
              <a:rPr lang="el-GR" altLang="el-GR" sz="2400" dirty="0"/>
              <a:t> </a:t>
            </a:r>
            <a:r>
              <a:rPr lang="el-GR" altLang="el-GR" sz="2400" dirty="0" err="1"/>
              <a:t>Medicine</a:t>
            </a:r>
            <a:r>
              <a:rPr lang="el-GR" altLang="el-GR" sz="2400" dirty="0"/>
              <a:t> 1978 </a:t>
            </a:r>
            <a:r>
              <a:rPr lang="en-US" altLang="el-GR" sz="2400" dirty="0"/>
              <a:t>“</a:t>
            </a:r>
            <a:r>
              <a:rPr lang="el-GR" altLang="el-GR" sz="2400" i="1" dirty="0"/>
              <a:t>for the </a:t>
            </a:r>
            <a:r>
              <a:rPr lang="el-GR" altLang="el-GR" sz="2400" i="1" dirty="0" err="1"/>
              <a:t>discovery</a:t>
            </a:r>
            <a:r>
              <a:rPr lang="el-GR" altLang="el-GR" sz="2400" i="1" dirty="0"/>
              <a:t> of </a:t>
            </a:r>
            <a:r>
              <a:rPr lang="el-GR" altLang="el-GR" sz="2400" i="1" dirty="0" err="1"/>
              <a:t>restriction</a:t>
            </a:r>
            <a:r>
              <a:rPr lang="el-GR" altLang="el-GR" sz="2400" i="1" dirty="0"/>
              <a:t> </a:t>
            </a:r>
            <a:r>
              <a:rPr lang="el-GR" altLang="el-GR" sz="2400" i="1" dirty="0" err="1"/>
              <a:t>enzymes</a:t>
            </a:r>
            <a:r>
              <a:rPr lang="el-GR" altLang="el-GR" sz="2400" i="1" dirty="0"/>
              <a:t> and </a:t>
            </a:r>
            <a:r>
              <a:rPr lang="el-GR" altLang="el-GR" sz="2400" i="1" dirty="0" err="1"/>
              <a:t>their</a:t>
            </a:r>
            <a:r>
              <a:rPr lang="el-GR" altLang="el-GR" sz="2400" i="1" dirty="0"/>
              <a:t> </a:t>
            </a:r>
            <a:r>
              <a:rPr lang="el-GR" altLang="el-GR" sz="2400" i="1" dirty="0" err="1"/>
              <a:t>application</a:t>
            </a:r>
            <a:r>
              <a:rPr lang="el-GR" altLang="el-GR" sz="2400" i="1" dirty="0"/>
              <a:t> </a:t>
            </a:r>
            <a:r>
              <a:rPr lang="el-GR" altLang="el-GR" sz="2400" i="1" dirty="0" err="1"/>
              <a:t>to</a:t>
            </a:r>
            <a:r>
              <a:rPr lang="el-GR" altLang="el-GR" sz="2400" i="1" dirty="0"/>
              <a:t> </a:t>
            </a:r>
            <a:r>
              <a:rPr lang="el-GR" altLang="el-GR" sz="2400" i="1" dirty="0" err="1"/>
              <a:t>problems</a:t>
            </a:r>
            <a:r>
              <a:rPr lang="el-GR" altLang="el-GR" sz="2400" i="1" dirty="0"/>
              <a:t> of </a:t>
            </a:r>
            <a:r>
              <a:rPr lang="el-GR" altLang="el-GR" sz="2400" i="1" dirty="0" err="1"/>
              <a:t>molecular</a:t>
            </a:r>
            <a:r>
              <a:rPr lang="el-GR" altLang="el-GR" sz="2400" i="1" dirty="0"/>
              <a:t> </a:t>
            </a:r>
            <a:r>
              <a:rPr lang="el-GR" altLang="el-GR" sz="2400" i="1" dirty="0" err="1"/>
              <a:t>genetics</a:t>
            </a:r>
            <a:r>
              <a:rPr lang="en-US" altLang="el-GR" sz="2400" dirty="0"/>
              <a:t>”</a:t>
            </a:r>
            <a:endParaRPr lang="el-GR" altLang="el-GR" sz="2400" dirty="0"/>
          </a:p>
          <a:p>
            <a:pPr lvl="1" eaLnBrk="1" hangingPunct="1">
              <a:defRPr/>
            </a:pPr>
            <a:r>
              <a:rPr lang="el-GR" altLang="el-GR" sz="2000" dirty="0"/>
              <a:t>Η </a:t>
            </a:r>
            <a:r>
              <a:rPr lang="en-US" altLang="el-GR" sz="2000" dirty="0"/>
              <a:t>“</a:t>
            </a:r>
            <a:r>
              <a:rPr lang="el-GR" altLang="el-GR" sz="2000" dirty="0"/>
              <a:t>ανακάλυψη</a:t>
            </a:r>
            <a:r>
              <a:rPr lang="en-US" altLang="el-GR" sz="2000" dirty="0"/>
              <a:t>”</a:t>
            </a:r>
            <a:r>
              <a:rPr lang="el-GR" altLang="el-GR" sz="2000" dirty="0"/>
              <a:t> του </a:t>
            </a:r>
            <a:r>
              <a:rPr lang="el-GR" altLang="el-GR" sz="2000" dirty="0" err="1"/>
              <a:t>ανασυνδυασμένου</a:t>
            </a:r>
            <a:r>
              <a:rPr lang="el-GR" altLang="el-GR" sz="2000" dirty="0"/>
              <a:t> </a:t>
            </a:r>
            <a:r>
              <a:rPr lang="en-US" altLang="el-GR" sz="2000" dirty="0"/>
              <a:t>DNA</a:t>
            </a:r>
            <a:r>
              <a:rPr lang="el-GR" altLang="el-GR" sz="2000" dirty="0"/>
              <a:t> έφερε επανάσταση στην </a:t>
            </a:r>
            <a:r>
              <a:rPr lang="en-US" altLang="el-GR" sz="2000" dirty="0"/>
              <a:t>“</a:t>
            </a:r>
            <a:r>
              <a:rPr lang="el-GR" altLang="el-GR" sz="2000" dirty="0"/>
              <a:t>μοριακή βιολογία</a:t>
            </a:r>
            <a:r>
              <a:rPr lang="en-US" altLang="el-GR" sz="2000" dirty="0"/>
              <a:t>”</a:t>
            </a:r>
            <a:r>
              <a:rPr lang="el-GR" altLang="el-GR" sz="2000" dirty="0"/>
              <a:t>  και οδήγησε σε τεχνολογία της οποίας το οικονομικό αποτέλεσμα είναι σημαντικότατο </a:t>
            </a:r>
          </a:p>
        </p:txBody>
      </p:sp>
    </p:spTree>
    <p:extLst>
      <p:ext uri="{BB962C8B-B14F-4D97-AF65-F5344CB8AC3E}">
        <p14:creationId xmlns:p14="http://schemas.microsoft.com/office/powerpoint/2010/main" val="2213768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15925" y="333375"/>
            <a:ext cx="9001125" cy="935385"/>
          </a:xfrm>
        </p:spPr>
        <p:txBody>
          <a:bodyPr/>
          <a:lstStyle/>
          <a:p>
            <a:pPr eaLnBrk="1" hangingPunct="1"/>
            <a:r>
              <a:rPr lang="el-GR" altLang="el-GR" sz="3600" dirty="0"/>
              <a:t>Στρατηγικοί Τομείς Έρευνας</a:t>
            </a:r>
          </a:p>
        </p:txBody>
      </p:sp>
      <p:sp>
        <p:nvSpPr>
          <p:cNvPr id="889859" name="Rectangle 3"/>
          <p:cNvSpPr>
            <a:spLocks noGrp="1" noChangeArrowheads="1"/>
          </p:cNvSpPr>
          <p:nvPr>
            <p:ph type="body" idx="1"/>
          </p:nvPr>
        </p:nvSpPr>
        <p:spPr>
          <a:xfrm>
            <a:off x="560388" y="1412776"/>
            <a:ext cx="9001125" cy="5300662"/>
          </a:xfrm>
        </p:spPr>
        <p:txBody>
          <a:bodyPr/>
          <a:lstStyle/>
          <a:p>
            <a:pPr eaLnBrk="1" hangingPunct="1">
              <a:lnSpc>
                <a:spcPct val="80000"/>
              </a:lnSpc>
            </a:pPr>
            <a:r>
              <a:rPr lang="el-GR" altLang="el-GR" sz="2400" dirty="0"/>
              <a:t>Ποιος ορίζει τους Στρατηγικούς Τομείς Έρευνας;</a:t>
            </a:r>
          </a:p>
          <a:p>
            <a:pPr lvl="1" eaLnBrk="1" hangingPunct="1">
              <a:lnSpc>
                <a:spcPct val="80000"/>
              </a:lnSpc>
            </a:pPr>
            <a:r>
              <a:rPr lang="el-GR" altLang="el-GR" sz="2000" dirty="0"/>
              <a:t>Η Ηγεσία του αρμόδιου Υπουργείου;</a:t>
            </a:r>
          </a:p>
          <a:p>
            <a:pPr lvl="1" eaLnBrk="1" hangingPunct="1">
              <a:lnSpc>
                <a:spcPct val="80000"/>
              </a:lnSpc>
            </a:pPr>
            <a:r>
              <a:rPr lang="el-GR" altLang="el-GR" sz="2000" dirty="0"/>
              <a:t>Οι Επα</a:t>
            </a:r>
            <a:r>
              <a:rPr lang="el-GR" altLang="el-GR" sz="2000" dirty="0">
                <a:cs typeface="Times New Roman" pitchFamily="18" charset="0"/>
              </a:rPr>
              <a:t>ΐ</a:t>
            </a:r>
            <a:r>
              <a:rPr lang="el-GR" altLang="el-GR" sz="2000" dirty="0"/>
              <a:t>οντες;</a:t>
            </a:r>
          </a:p>
          <a:p>
            <a:pPr eaLnBrk="1" hangingPunct="1">
              <a:lnSpc>
                <a:spcPct val="80000"/>
              </a:lnSpc>
            </a:pPr>
            <a:r>
              <a:rPr lang="el-GR" altLang="el-GR" sz="2400" dirty="0"/>
              <a:t>Μόνη της η πολιτική ηγεσία;</a:t>
            </a:r>
          </a:p>
          <a:p>
            <a:pPr lvl="1" eaLnBrk="1" hangingPunct="1">
              <a:lnSpc>
                <a:spcPct val="80000"/>
              </a:lnSpc>
            </a:pPr>
            <a:r>
              <a:rPr lang="en-US" altLang="el-GR" sz="2000" dirty="0"/>
              <a:t>“</a:t>
            </a:r>
            <a:r>
              <a:rPr lang="el-GR" altLang="el-GR" sz="2000" dirty="0"/>
              <a:t>Οι πολιτικοί γνωρίζουν καλύτερα να επιλέγουν τους τομείς ανάπτυξης</a:t>
            </a:r>
            <a:r>
              <a:rPr lang="en-US" altLang="el-GR" sz="2000" dirty="0"/>
              <a:t>”</a:t>
            </a:r>
            <a:endParaRPr lang="el-GR" altLang="el-GR" sz="2000" dirty="0"/>
          </a:p>
          <a:p>
            <a:pPr lvl="1" eaLnBrk="1" hangingPunct="1">
              <a:lnSpc>
                <a:spcPct val="80000"/>
              </a:lnSpc>
            </a:pPr>
            <a:r>
              <a:rPr lang="en-US" altLang="el-GR" sz="2000" dirty="0"/>
              <a:t>“</a:t>
            </a:r>
            <a:r>
              <a:rPr lang="el-GR" altLang="el-GR" sz="2000" dirty="0"/>
              <a:t>Οι επιστήμονες δεν ενδιαφέρονται να δουν την Έρευνά τους να οδηγεί σε χρήσιμα αποτελέσματα</a:t>
            </a:r>
            <a:r>
              <a:rPr lang="en-US" altLang="el-GR" sz="2000" dirty="0"/>
              <a:t>” </a:t>
            </a:r>
            <a:endParaRPr lang="el-GR" altLang="el-GR" sz="2000" dirty="0"/>
          </a:p>
          <a:p>
            <a:pPr eaLnBrk="1" hangingPunct="1">
              <a:lnSpc>
                <a:spcPct val="80000"/>
              </a:lnSpc>
            </a:pPr>
            <a:r>
              <a:rPr lang="el-GR" altLang="el-GR" sz="2400" dirty="0"/>
              <a:t>Είναι αποτελεσματική αυτή η προσέγγιση;</a:t>
            </a:r>
          </a:p>
          <a:p>
            <a:pPr lvl="1" eaLnBrk="1" hangingPunct="1">
              <a:lnSpc>
                <a:spcPct val="80000"/>
              </a:lnSpc>
            </a:pPr>
            <a:r>
              <a:rPr lang="el-GR" altLang="el-GR" sz="2000" dirty="0"/>
              <a:t>Η εμπειρία </a:t>
            </a:r>
            <a:r>
              <a:rPr lang="el-GR" altLang="el-GR" sz="2000" u="sng" dirty="0"/>
              <a:t>δεν</a:t>
            </a:r>
            <a:r>
              <a:rPr lang="el-GR" altLang="el-GR" sz="2000" dirty="0"/>
              <a:t> δείχνει πως οι Αξιωματούχοι του Δημοσίου μπορούν να αποφασίσουν σωστότερα για τις περιοχές επιστημονικής προόδου</a:t>
            </a:r>
          </a:p>
          <a:p>
            <a:pPr lvl="1" eaLnBrk="1" hangingPunct="1">
              <a:lnSpc>
                <a:spcPct val="80000"/>
              </a:lnSpc>
            </a:pPr>
            <a:r>
              <a:rPr lang="el-GR" altLang="el-GR" sz="2000" dirty="0"/>
              <a:t>Ο δρόμος μέχρι την επίτευξη πρακτικών αποτελεσμάτων είναι συνήθως μακρύς και αβέβαιος και απαιτεί περισσότερο χρόνο</a:t>
            </a:r>
            <a:endParaRPr lang="en-US" altLang="el-GR" sz="2000" dirty="0"/>
          </a:p>
          <a:p>
            <a:pPr eaLnBrk="1" hangingPunct="1">
              <a:lnSpc>
                <a:spcPct val="80000"/>
              </a:lnSpc>
            </a:pPr>
            <a:r>
              <a:rPr lang="en-US" altLang="el-GR" sz="2400" i="1" dirty="0"/>
              <a:t>Vi</a:t>
            </a:r>
            <a:r>
              <a:rPr lang="el-GR" altLang="el-GR" sz="2400" i="1" dirty="0" err="1"/>
              <a:t>scount</a:t>
            </a:r>
            <a:r>
              <a:rPr lang="el-GR" altLang="el-GR" sz="2400" i="1" dirty="0"/>
              <a:t> </a:t>
            </a:r>
            <a:r>
              <a:rPr lang="en-US" altLang="el-GR" sz="2400" i="1" dirty="0"/>
              <a:t>H</a:t>
            </a:r>
            <a:r>
              <a:rPr lang="el-GR" altLang="el-GR" sz="2400" i="1" dirty="0" err="1"/>
              <a:t>aldane</a:t>
            </a:r>
            <a:r>
              <a:rPr lang="el-GR" altLang="el-GR" sz="2400" i="1" dirty="0"/>
              <a:t> </a:t>
            </a:r>
            <a:r>
              <a:rPr lang="en-US" altLang="el-GR" sz="2400" i="1" dirty="0"/>
              <a:t>o</a:t>
            </a:r>
            <a:r>
              <a:rPr lang="el-GR" altLang="el-GR" sz="2400" i="1" dirty="0"/>
              <a:t>f </a:t>
            </a:r>
            <a:r>
              <a:rPr lang="el-GR" altLang="el-GR" sz="2400" i="1" dirty="0" err="1"/>
              <a:t>Cloan</a:t>
            </a:r>
            <a:r>
              <a:rPr lang="en-US" altLang="el-GR" sz="2400" i="1" dirty="0"/>
              <a:t> </a:t>
            </a:r>
            <a:r>
              <a:rPr lang="en-US" altLang="el-GR" sz="2400" dirty="0"/>
              <a:t>Re</a:t>
            </a:r>
            <a:r>
              <a:rPr lang="el-GR" altLang="el-GR" sz="2400" dirty="0" err="1"/>
              <a:t>port</a:t>
            </a:r>
            <a:r>
              <a:rPr lang="el-GR" altLang="el-GR" sz="2400" dirty="0"/>
              <a:t> of </a:t>
            </a:r>
            <a:r>
              <a:rPr lang="el-GR" altLang="el-GR" sz="2400" dirty="0" err="1"/>
              <a:t>the</a:t>
            </a:r>
            <a:r>
              <a:rPr lang="el-GR" altLang="el-GR" sz="2400" dirty="0"/>
              <a:t> </a:t>
            </a:r>
            <a:r>
              <a:rPr lang="el-GR" altLang="el-GR" sz="2400" dirty="0" err="1"/>
              <a:t>Machinery</a:t>
            </a:r>
            <a:r>
              <a:rPr lang="el-GR" altLang="el-GR" sz="2400" dirty="0"/>
              <a:t> of </a:t>
            </a:r>
            <a:r>
              <a:rPr lang="el-GR" altLang="el-GR" sz="2400" dirty="0" err="1"/>
              <a:t>Government</a:t>
            </a:r>
            <a:r>
              <a:rPr lang="el-GR" altLang="el-GR" sz="2400" dirty="0"/>
              <a:t> </a:t>
            </a:r>
            <a:r>
              <a:rPr lang="el-GR" altLang="el-GR" sz="2400" dirty="0" err="1"/>
              <a:t>Committee</a:t>
            </a:r>
            <a:r>
              <a:rPr lang="el-GR" altLang="el-GR" sz="2400" dirty="0"/>
              <a:t> (HMSO,</a:t>
            </a:r>
            <a:r>
              <a:rPr lang="en-US" altLang="el-GR" sz="2400" dirty="0"/>
              <a:t> </a:t>
            </a:r>
            <a:r>
              <a:rPr lang="el-GR" altLang="el-GR" sz="2400" dirty="0" err="1"/>
              <a:t>London</a:t>
            </a:r>
            <a:r>
              <a:rPr lang="el-GR" altLang="el-GR" sz="2400" dirty="0"/>
              <a:t>, 1918)</a:t>
            </a:r>
            <a:endParaRPr lang="en-US" altLang="el-GR" sz="2400" dirty="0"/>
          </a:p>
          <a:p>
            <a:pPr lvl="1" eaLnBrk="1" hangingPunct="1">
              <a:lnSpc>
                <a:spcPct val="80000"/>
              </a:lnSpc>
            </a:pPr>
            <a:r>
              <a:rPr lang="el-GR" altLang="el-GR" sz="2000" dirty="0"/>
              <a:t>Αυτονομία των </a:t>
            </a:r>
            <a:r>
              <a:rPr lang="en-US" altLang="el-GR" sz="2000" dirty="0"/>
              <a:t>Research Councils </a:t>
            </a:r>
            <a:r>
              <a:rPr lang="el-GR" altLang="el-GR" sz="2000" dirty="0"/>
              <a:t>προς αποφυγή πολιτικών σκοπιμοτήτων και συνεπειών κοντόφθαλμης διοικητικής μηχανής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15925" y="333374"/>
            <a:ext cx="9001125" cy="936000"/>
          </a:xfrm>
        </p:spPr>
        <p:txBody>
          <a:bodyPr/>
          <a:lstStyle/>
          <a:p>
            <a:pPr eaLnBrk="1" hangingPunct="1"/>
            <a:r>
              <a:rPr lang="el-GR" altLang="el-GR" sz="3600" dirty="0"/>
              <a:t>Στρατηγικοί Τομείς Έρευνας</a:t>
            </a:r>
          </a:p>
        </p:txBody>
      </p:sp>
      <p:sp>
        <p:nvSpPr>
          <p:cNvPr id="901123" name="Rectangle 3"/>
          <p:cNvSpPr>
            <a:spLocks noGrp="1" noChangeArrowheads="1"/>
          </p:cNvSpPr>
          <p:nvPr>
            <p:ph type="body" idx="1"/>
          </p:nvPr>
        </p:nvSpPr>
        <p:spPr>
          <a:xfrm>
            <a:off x="560388" y="1340768"/>
            <a:ext cx="9001125" cy="5543550"/>
          </a:xfrm>
        </p:spPr>
        <p:txBody>
          <a:bodyPr/>
          <a:lstStyle/>
          <a:p>
            <a:pPr eaLnBrk="1" hangingPunct="1">
              <a:lnSpc>
                <a:spcPct val="90000"/>
              </a:lnSpc>
            </a:pPr>
            <a:r>
              <a:rPr lang="el-GR" altLang="el-GR" sz="2400" dirty="0"/>
              <a:t>Συνεργασία Επα</a:t>
            </a:r>
            <a:r>
              <a:rPr lang="el-GR" altLang="el-GR" sz="2400" dirty="0">
                <a:cs typeface="Times New Roman" pitchFamily="18" charset="0"/>
              </a:rPr>
              <a:t>ϊ</a:t>
            </a:r>
            <a:r>
              <a:rPr lang="el-GR" altLang="el-GR" sz="2400" dirty="0"/>
              <a:t>όντων με την Πολιτική Ηγεσία;</a:t>
            </a:r>
          </a:p>
          <a:p>
            <a:pPr lvl="1" eaLnBrk="1" hangingPunct="1">
              <a:lnSpc>
                <a:spcPct val="90000"/>
              </a:lnSpc>
            </a:pPr>
            <a:r>
              <a:rPr lang="el-GR" altLang="el-GR" sz="2000" dirty="0" err="1"/>
              <a:t>Basic</a:t>
            </a:r>
            <a:r>
              <a:rPr lang="el-GR" altLang="el-GR" sz="2000" dirty="0"/>
              <a:t> </a:t>
            </a:r>
            <a:r>
              <a:rPr lang="el-GR" altLang="el-GR" sz="2000" dirty="0" err="1"/>
              <a:t>Energy</a:t>
            </a:r>
            <a:r>
              <a:rPr lang="el-GR" altLang="el-GR" sz="2000" dirty="0"/>
              <a:t> </a:t>
            </a:r>
            <a:r>
              <a:rPr lang="el-GR" altLang="el-GR" sz="2000" dirty="0" err="1"/>
              <a:t>Sciences</a:t>
            </a:r>
            <a:r>
              <a:rPr lang="el-GR" altLang="el-GR" sz="2000" dirty="0"/>
              <a:t> </a:t>
            </a:r>
            <a:r>
              <a:rPr lang="el-GR" altLang="el-GR" sz="2000" dirty="0" err="1"/>
              <a:t>Advisory</a:t>
            </a:r>
            <a:r>
              <a:rPr lang="el-GR" altLang="el-GR" sz="2000" dirty="0"/>
              <a:t> </a:t>
            </a:r>
            <a:r>
              <a:rPr lang="el-GR" altLang="el-GR" sz="2000" dirty="0" err="1"/>
              <a:t>Committee</a:t>
            </a:r>
            <a:r>
              <a:rPr lang="el-GR" altLang="el-GR" sz="2000" dirty="0"/>
              <a:t> (BESAC) </a:t>
            </a:r>
            <a:r>
              <a:rPr lang="en-US" altLang="el-GR" sz="2000" dirty="0"/>
              <a:t>Report, Feb. 2003</a:t>
            </a:r>
            <a:endParaRPr lang="el-GR" altLang="el-GR" sz="2000" dirty="0"/>
          </a:p>
          <a:p>
            <a:pPr lvl="1" eaLnBrk="1" hangingPunct="1">
              <a:lnSpc>
                <a:spcPct val="90000"/>
              </a:lnSpc>
            </a:pPr>
            <a:r>
              <a:rPr lang="en-US" altLang="el-GR" sz="2000" dirty="0"/>
              <a:t>“Considering </a:t>
            </a:r>
            <a:r>
              <a:rPr lang="en-US" altLang="el-GR" sz="2000" dirty="0">
                <a:solidFill>
                  <a:srgbClr val="C00000"/>
                </a:solidFill>
              </a:rPr>
              <a:t>the urgency of the</a:t>
            </a:r>
            <a:r>
              <a:rPr lang="el-GR" altLang="el-GR" sz="2000" dirty="0">
                <a:solidFill>
                  <a:srgbClr val="C00000"/>
                </a:solidFill>
              </a:rPr>
              <a:t> </a:t>
            </a:r>
            <a:r>
              <a:rPr lang="en-US" altLang="el-GR" sz="2000" dirty="0">
                <a:solidFill>
                  <a:srgbClr val="C00000"/>
                </a:solidFill>
              </a:rPr>
              <a:t>energy problem</a:t>
            </a:r>
            <a:r>
              <a:rPr lang="en-US" altLang="el-GR" sz="2000" dirty="0"/>
              <a:t>, the magnitude of</a:t>
            </a:r>
            <a:r>
              <a:rPr lang="el-GR" altLang="el-GR" sz="2000" dirty="0"/>
              <a:t> </a:t>
            </a:r>
            <a:r>
              <a:rPr lang="en-US" altLang="el-GR" sz="2000" dirty="0"/>
              <a:t>the needed scientific</a:t>
            </a:r>
            <a:r>
              <a:rPr lang="el-GR" altLang="el-GR" sz="2000" dirty="0"/>
              <a:t> </a:t>
            </a:r>
            <a:r>
              <a:rPr lang="en-US" altLang="el-GR" sz="2000" dirty="0"/>
              <a:t>breakthroughs, and the historic rate</a:t>
            </a:r>
            <a:r>
              <a:rPr lang="el-GR" altLang="el-GR" sz="2000" dirty="0"/>
              <a:t> </a:t>
            </a:r>
            <a:r>
              <a:rPr lang="en-US" altLang="el-GR" sz="2000" dirty="0"/>
              <a:t>of scientific discovery, current</a:t>
            </a:r>
            <a:r>
              <a:rPr lang="el-GR" altLang="el-GR" sz="2000" dirty="0"/>
              <a:t> </a:t>
            </a:r>
            <a:r>
              <a:rPr lang="en-US" altLang="el-GR" sz="2000" dirty="0"/>
              <a:t>efforts will likely be too little, too</a:t>
            </a:r>
            <a:r>
              <a:rPr lang="el-GR" altLang="el-GR" sz="2000" dirty="0"/>
              <a:t> </a:t>
            </a:r>
            <a:r>
              <a:rPr lang="en-US" altLang="el-GR" sz="2000" dirty="0"/>
              <a:t>late. Accordingly, BESAC believes</a:t>
            </a:r>
            <a:r>
              <a:rPr lang="el-GR" altLang="el-GR" sz="2000" dirty="0"/>
              <a:t> </a:t>
            </a:r>
            <a:r>
              <a:rPr lang="en-US" altLang="el-GR" sz="2000" dirty="0"/>
              <a:t>that </a:t>
            </a:r>
            <a:r>
              <a:rPr lang="en-US" altLang="el-GR" sz="2000" i="1" dirty="0">
                <a:solidFill>
                  <a:srgbClr val="C00000"/>
                </a:solidFill>
              </a:rPr>
              <a:t>a new national energy</a:t>
            </a:r>
            <a:r>
              <a:rPr lang="el-GR" altLang="el-GR" sz="2000" i="1" dirty="0">
                <a:solidFill>
                  <a:srgbClr val="C00000"/>
                </a:solidFill>
              </a:rPr>
              <a:t> </a:t>
            </a:r>
            <a:r>
              <a:rPr lang="en-US" altLang="el-GR" sz="2000" i="1" dirty="0">
                <a:solidFill>
                  <a:srgbClr val="C00000"/>
                </a:solidFill>
              </a:rPr>
              <a:t>research program is essential </a:t>
            </a:r>
            <a:r>
              <a:rPr lang="en-US" altLang="el-GR" sz="2000" i="1" dirty="0"/>
              <a:t>and</a:t>
            </a:r>
            <a:r>
              <a:rPr lang="el-GR" altLang="el-GR" sz="2000" i="1" dirty="0"/>
              <a:t> </a:t>
            </a:r>
            <a:r>
              <a:rPr lang="en-US" altLang="el-GR" sz="2000" i="1" dirty="0"/>
              <a:t>must be initiated </a:t>
            </a:r>
            <a:r>
              <a:rPr lang="en-US" altLang="el-GR" sz="2000" i="1" dirty="0">
                <a:solidFill>
                  <a:srgbClr val="C00000"/>
                </a:solidFill>
              </a:rPr>
              <a:t>with the</a:t>
            </a:r>
            <a:r>
              <a:rPr lang="el-GR" altLang="el-GR" sz="2000" i="1" dirty="0">
                <a:solidFill>
                  <a:srgbClr val="C00000"/>
                </a:solidFill>
              </a:rPr>
              <a:t> </a:t>
            </a:r>
            <a:r>
              <a:rPr lang="en-US" altLang="el-GR" sz="2000" i="1" dirty="0">
                <a:solidFill>
                  <a:srgbClr val="C00000"/>
                </a:solidFill>
              </a:rPr>
              <a:t>intensity and commitment of the</a:t>
            </a:r>
            <a:r>
              <a:rPr lang="el-GR" altLang="el-GR" sz="2000" i="1" dirty="0">
                <a:solidFill>
                  <a:srgbClr val="C00000"/>
                </a:solidFill>
              </a:rPr>
              <a:t> </a:t>
            </a:r>
            <a:r>
              <a:rPr lang="en-US" altLang="el-GR" sz="2000" i="1" dirty="0">
                <a:solidFill>
                  <a:srgbClr val="C00000"/>
                </a:solidFill>
              </a:rPr>
              <a:t>Manhattan Project</a:t>
            </a:r>
            <a:r>
              <a:rPr lang="en-US" altLang="el-GR" sz="2000" i="1" dirty="0"/>
              <a:t>, and </a:t>
            </a:r>
            <a:r>
              <a:rPr lang="en-US" altLang="el-GR" sz="2000" i="1" dirty="0">
                <a:solidFill>
                  <a:srgbClr val="C00000"/>
                </a:solidFill>
              </a:rPr>
              <a:t>sustained</a:t>
            </a:r>
            <a:r>
              <a:rPr lang="el-GR" altLang="el-GR" sz="2000" i="1" dirty="0">
                <a:solidFill>
                  <a:srgbClr val="C00000"/>
                </a:solidFill>
              </a:rPr>
              <a:t> </a:t>
            </a:r>
            <a:r>
              <a:rPr lang="en-US" altLang="el-GR" sz="2000" i="1" dirty="0">
                <a:solidFill>
                  <a:srgbClr val="C00000"/>
                </a:solidFill>
              </a:rPr>
              <a:t>until this problem is solved</a:t>
            </a:r>
            <a:r>
              <a:rPr lang="en-US" altLang="el-GR" sz="2000" dirty="0"/>
              <a:t>”</a:t>
            </a:r>
            <a:r>
              <a:rPr lang="el-GR" altLang="el-GR" sz="2000" dirty="0"/>
              <a:t>.</a:t>
            </a:r>
          </a:p>
          <a:p>
            <a:pPr eaLnBrk="1" hangingPunct="1">
              <a:lnSpc>
                <a:spcPct val="90000"/>
              </a:lnSpc>
            </a:pPr>
            <a:r>
              <a:rPr lang="el-GR" altLang="el-GR" sz="2400" dirty="0"/>
              <a:t>Ενέργεια της Πολιτείας: </a:t>
            </a:r>
            <a:r>
              <a:rPr lang="el-GR" altLang="el-GR" sz="2400" dirty="0" err="1"/>
              <a:t>Energy</a:t>
            </a:r>
            <a:r>
              <a:rPr lang="el-GR" altLang="el-GR" sz="2400" dirty="0"/>
              <a:t> </a:t>
            </a:r>
            <a:r>
              <a:rPr lang="el-GR" altLang="el-GR" sz="2400" dirty="0" err="1"/>
              <a:t>Frontier</a:t>
            </a:r>
            <a:r>
              <a:rPr lang="el-GR" altLang="el-GR" sz="2400" dirty="0"/>
              <a:t> </a:t>
            </a:r>
            <a:r>
              <a:rPr lang="el-GR" altLang="el-GR" sz="2400" dirty="0" err="1"/>
              <a:t>Research</a:t>
            </a:r>
            <a:r>
              <a:rPr lang="el-GR" altLang="el-GR" sz="2400" dirty="0"/>
              <a:t> </a:t>
            </a:r>
            <a:r>
              <a:rPr lang="el-GR" altLang="el-GR" sz="2400" dirty="0" err="1"/>
              <a:t>Centers</a:t>
            </a:r>
            <a:r>
              <a:rPr lang="el-GR" altLang="el-GR" sz="2400" dirty="0"/>
              <a:t> </a:t>
            </a:r>
          </a:p>
          <a:p>
            <a:pPr lvl="1" eaLnBrk="1" hangingPunct="1">
              <a:lnSpc>
                <a:spcPct val="90000"/>
              </a:lnSpc>
            </a:pPr>
            <a:r>
              <a:rPr lang="el-GR" altLang="el-GR" sz="2000" dirty="0" err="1"/>
              <a:t>As</a:t>
            </a:r>
            <a:r>
              <a:rPr lang="el-GR" altLang="el-GR" sz="2000" dirty="0"/>
              <a:t> </a:t>
            </a:r>
            <a:r>
              <a:rPr lang="el-GR" altLang="el-GR" sz="2000" dirty="0" err="1"/>
              <a:t>world</a:t>
            </a:r>
            <a:r>
              <a:rPr lang="el-GR" altLang="el-GR" sz="2000" dirty="0"/>
              <a:t> </a:t>
            </a:r>
            <a:r>
              <a:rPr lang="el-GR" altLang="el-GR" sz="2000" dirty="0" err="1"/>
              <a:t>demand</a:t>
            </a:r>
            <a:r>
              <a:rPr lang="el-GR" altLang="el-GR" sz="2000" dirty="0"/>
              <a:t> for </a:t>
            </a:r>
            <a:r>
              <a:rPr lang="el-GR" altLang="el-GR" sz="2000" dirty="0" err="1"/>
              <a:t>energy</a:t>
            </a:r>
            <a:r>
              <a:rPr lang="el-GR" altLang="el-GR" sz="2000" dirty="0"/>
              <a:t> </a:t>
            </a:r>
            <a:r>
              <a:rPr lang="el-GR" altLang="el-GR" sz="2000" dirty="0" err="1"/>
              <a:t>rapidly</a:t>
            </a:r>
            <a:r>
              <a:rPr lang="el-GR" altLang="el-GR" sz="2000" dirty="0"/>
              <a:t> </a:t>
            </a:r>
            <a:r>
              <a:rPr lang="el-GR" altLang="el-GR" sz="2000" dirty="0" err="1"/>
              <a:t>expands</a:t>
            </a:r>
            <a:r>
              <a:rPr lang="el-GR" altLang="el-GR" sz="2000" dirty="0"/>
              <a:t>, </a:t>
            </a:r>
            <a:r>
              <a:rPr lang="el-GR" altLang="el-GR" sz="2000" dirty="0" err="1"/>
              <a:t>transforming</a:t>
            </a:r>
            <a:r>
              <a:rPr lang="el-GR" altLang="el-GR" sz="2000" dirty="0"/>
              <a:t> the </a:t>
            </a:r>
            <a:r>
              <a:rPr lang="el-GR" altLang="el-GR" sz="2000" dirty="0" err="1"/>
              <a:t>way</a:t>
            </a:r>
            <a:r>
              <a:rPr lang="el-GR" altLang="el-GR" sz="2000" dirty="0"/>
              <a:t> </a:t>
            </a:r>
            <a:r>
              <a:rPr lang="el-GR" altLang="el-GR" sz="2000" dirty="0" err="1"/>
              <a:t>we</a:t>
            </a:r>
            <a:r>
              <a:rPr lang="el-GR" altLang="el-GR" sz="2000" dirty="0"/>
              <a:t> </a:t>
            </a:r>
            <a:r>
              <a:rPr lang="el-GR" altLang="el-GR" sz="2000" dirty="0" err="1"/>
              <a:t>generate</a:t>
            </a:r>
            <a:r>
              <a:rPr lang="el-GR" altLang="el-GR" sz="2000" dirty="0"/>
              <a:t>, </a:t>
            </a:r>
            <a:r>
              <a:rPr lang="el-GR" altLang="el-GR" sz="2000" dirty="0" err="1"/>
              <a:t>supply</a:t>
            </a:r>
            <a:r>
              <a:rPr lang="el-GR" altLang="el-GR" sz="2000" dirty="0"/>
              <a:t>, </a:t>
            </a:r>
            <a:r>
              <a:rPr lang="el-GR" altLang="el-GR" sz="2000" dirty="0" err="1"/>
              <a:t>transmit</a:t>
            </a:r>
            <a:r>
              <a:rPr lang="el-GR" altLang="el-GR" sz="2000" dirty="0"/>
              <a:t>, </a:t>
            </a:r>
            <a:r>
              <a:rPr lang="el-GR" altLang="el-GR" sz="2000" dirty="0" err="1"/>
              <a:t>store</a:t>
            </a:r>
            <a:r>
              <a:rPr lang="el-GR" altLang="el-GR" sz="2000" dirty="0"/>
              <a:t>, and </a:t>
            </a:r>
            <a:r>
              <a:rPr lang="el-GR" altLang="el-GR" sz="2000" dirty="0" err="1"/>
              <a:t>use</a:t>
            </a:r>
            <a:r>
              <a:rPr lang="el-GR" altLang="el-GR" sz="2000" dirty="0"/>
              <a:t> </a:t>
            </a:r>
            <a:r>
              <a:rPr lang="el-GR" altLang="el-GR" sz="2000" dirty="0" err="1"/>
              <a:t>energy</a:t>
            </a:r>
            <a:r>
              <a:rPr lang="el-GR" altLang="el-GR" sz="2000" dirty="0"/>
              <a:t> </a:t>
            </a:r>
            <a:r>
              <a:rPr lang="el-GR" altLang="el-GR" sz="2000" dirty="0" err="1"/>
              <a:t>will</a:t>
            </a:r>
            <a:r>
              <a:rPr lang="el-GR" altLang="el-GR" sz="2000" dirty="0"/>
              <a:t> </a:t>
            </a:r>
            <a:r>
              <a:rPr lang="el-GR" altLang="el-GR" sz="2000" dirty="0" err="1"/>
              <a:t>be</a:t>
            </a:r>
            <a:r>
              <a:rPr lang="el-GR" altLang="el-GR" sz="2000" dirty="0"/>
              <a:t> </a:t>
            </a:r>
            <a:r>
              <a:rPr lang="el-GR" altLang="el-GR" sz="2000" i="1" dirty="0" err="1">
                <a:solidFill>
                  <a:srgbClr val="C00000"/>
                </a:solidFill>
              </a:rPr>
              <a:t>one</a:t>
            </a:r>
            <a:r>
              <a:rPr lang="el-GR" altLang="el-GR" sz="2000" i="1" dirty="0">
                <a:solidFill>
                  <a:srgbClr val="C00000"/>
                </a:solidFill>
              </a:rPr>
              <a:t> of the </a:t>
            </a:r>
            <a:r>
              <a:rPr lang="el-GR" altLang="el-GR" sz="2000" i="1" dirty="0" err="1">
                <a:solidFill>
                  <a:srgbClr val="C00000"/>
                </a:solidFill>
              </a:rPr>
              <a:t>defining</a:t>
            </a:r>
            <a:r>
              <a:rPr lang="el-GR" altLang="el-GR" sz="2000" i="1" dirty="0">
                <a:solidFill>
                  <a:srgbClr val="C00000"/>
                </a:solidFill>
              </a:rPr>
              <a:t> </a:t>
            </a:r>
            <a:r>
              <a:rPr lang="el-GR" altLang="el-GR" sz="2000" i="1" dirty="0" err="1">
                <a:solidFill>
                  <a:srgbClr val="C00000"/>
                </a:solidFill>
              </a:rPr>
              <a:t>challenges</a:t>
            </a:r>
            <a:r>
              <a:rPr lang="el-GR" altLang="el-GR" sz="2000" i="1" dirty="0">
                <a:solidFill>
                  <a:srgbClr val="C00000"/>
                </a:solidFill>
              </a:rPr>
              <a:t> for </a:t>
            </a:r>
            <a:r>
              <a:rPr lang="el-GR" altLang="el-GR" sz="2000" i="1" dirty="0" err="1">
                <a:solidFill>
                  <a:srgbClr val="C00000"/>
                </a:solidFill>
              </a:rPr>
              <a:t>America</a:t>
            </a:r>
            <a:r>
              <a:rPr lang="el-GR" altLang="el-GR" sz="2000" i="1" dirty="0">
                <a:solidFill>
                  <a:srgbClr val="C00000"/>
                </a:solidFill>
              </a:rPr>
              <a:t> and the </a:t>
            </a:r>
            <a:r>
              <a:rPr lang="el-GR" altLang="el-GR" sz="2000" i="1" dirty="0" err="1">
                <a:solidFill>
                  <a:srgbClr val="C00000"/>
                </a:solidFill>
              </a:rPr>
              <a:t>globe</a:t>
            </a:r>
            <a:r>
              <a:rPr lang="el-GR" altLang="el-GR" sz="2000" i="1" dirty="0">
                <a:solidFill>
                  <a:srgbClr val="C00000"/>
                </a:solidFill>
              </a:rPr>
              <a:t> in the 21st </a:t>
            </a:r>
            <a:r>
              <a:rPr lang="el-GR" altLang="el-GR" sz="2000" i="1" dirty="0" err="1">
                <a:solidFill>
                  <a:srgbClr val="C00000"/>
                </a:solidFill>
              </a:rPr>
              <a:t>century</a:t>
            </a:r>
            <a:endParaRPr lang="el-GR" altLang="el-GR" sz="2000" i="1" dirty="0">
              <a:solidFill>
                <a:srgbClr val="C00000"/>
              </a:solidFill>
            </a:endParaRPr>
          </a:p>
          <a:p>
            <a:pPr lvl="1" eaLnBrk="1" hangingPunct="1">
              <a:lnSpc>
                <a:spcPct val="90000"/>
              </a:lnSpc>
            </a:pPr>
            <a:r>
              <a:rPr lang="el-GR" altLang="el-GR" sz="2000" dirty="0"/>
              <a:t>The </a:t>
            </a:r>
            <a:r>
              <a:rPr lang="el-GR" altLang="el-GR" sz="2000" dirty="0" err="1">
                <a:solidFill>
                  <a:srgbClr val="C00000"/>
                </a:solidFill>
              </a:rPr>
              <a:t>EFRCs</a:t>
            </a:r>
            <a:r>
              <a:rPr lang="el-GR" altLang="el-GR" sz="2000" dirty="0">
                <a:solidFill>
                  <a:srgbClr val="C00000"/>
                </a:solidFill>
              </a:rPr>
              <a:t> </a:t>
            </a:r>
            <a:r>
              <a:rPr lang="el-GR" altLang="el-GR" sz="2000" dirty="0" err="1">
                <a:solidFill>
                  <a:srgbClr val="C00000"/>
                </a:solidFill>
              </a:rPr>
              <a:t>program</a:t>
            </a:r>
            <a:r>
              <a:rPr lang="el-GR" altLang="el-GR" sz="2000" dirty="0">
                <a:solidFill>
                  <a:srgbClr val="C00000"/>
                </a:solidFill>
              </a:rPr>
              <a:t> </a:t>
            </a:r>
            <a:r>
              <a:rPr lang="el-GR" altLang="el-GR" sz="2000" dirty="0" err="1"/>
              <a:t>aims</a:t>
            </a:r>
            <a:r>
              <a:rPr lang="el-GR" altLang="el-GR" sz="2000" dirty="0"/>
              <a:t> </a:t>
            </a:r>
            <a:r>
              <a:rPr lang="el-GR" altLang="el-GR" sz="2000" dirty="0" err="1"/>
              <a:t>to</a:t>
            </a:r>
            <a:r>
              <a:rPr lang="el-GR" altLang="el-GR" sz="2000" dirty="0"/>
              <a:t> </a:t>
            </a:r>
            <a:r>
              <a:rPr lang="el-GR" altLang="el-GR" sz="2000" dirty="0" err="1"/>
              <a:t>accelerate</a:t>
            </a:r>
            <a:r>
              <a:rPr lang="el-GR" altLang="el-GR" sz="2000" dirty="0"/>
              <a:t> </a:t>
            </a:r>
            <a:r>
              <a:rPr lang="el-GR" altLang="el-GR" sz="2000" dirty="0" err="1"/>
              <a:t>such</a:t>
            </a:r>
            <a:r>
              <a:rPr lang="el-GR" altLang="el-GR" sz="2000" dirty="0"/>
              <a:t> </a:t>
            </a:r>
            <a:r>
              <a:rPr lang="el-GR" altLang="el-GR" sz="2000" dirty="0" err="1"/>
              <a:t>transformative</a:t>
            </a:r>
            <a:r>
              <a:rPr lang="el-GR" altLang="el-GR" sz="2000" dirty="0"/>
              <a:t> </a:t>
            </a:r>
            <a:r>
              <a:rPr lang="el-GR" altLang="el-GR" sz="2000" dirty="0" err="1"/>
              <a:t>discovery</a:t>
            </a:r>
            <a:r>
              <a:rPr lang="el-GR" altLang="el-GR" sz="2000" dirty="0"/>
              <a:t>, </a:t>
            </a:r>
            <a:r>
              <a:rPr lang="el-GR" altLang="el-GR" sz="2000" i="1" dirty="0" err="1"/>
              <a:t>combining</a:t>
            </a:r>
            <a:r>
              <a:rPr lang="el-GR" altLang="el-GR" sz="2000" i="1" dirty="0"/>
              <a:t> </a:t>
            </a:r>
            <a:r>
              <a:rPr lang="el-GR" altLang="el-GR" sz="2000" i="1" dirty="0" err="1"/>
              <a:t>the</a:t>
            </a:r>
            <a:r>
              <a:rPr lang="el-GR" altLang="el-GR" sz="2000" i="1" dirty="0"/>
              <a:t> </a:t>
            </a:r>
            <a:r>
              <a:rPr lang="el-GR" altLang="el-GR" sz="2000" i="1" dirty="0" err="1"/>
              <a:t>talents</a:t>
            </a:r>
            <a:r>
              <a:rPr lang="el-GR" altLang="el-GR" sz="2000" i="1" dirty="0"/>
              <a:t> </a:t>
            </a:r>
            <a:r>
              <a:rPr lang="el-GR" altLang="el-GR" sz="2000" i="1" dirty="0" err="1"/>
              <a:t>and</a:t>
            </a:r>
            <a:r>
              <a:rPr lang="el-GR" altLang="el-GR" sz="2000" i="1" dirty="0"/>
              <a:t> </a:t>
            </a:r>
            <a:r>
              <a:rPr lang="el-GR" altLang="el-GR" sz="2000" i="1" dirty="0" err="1"/>
              <a:t>creativity</a:t>
            </a:r>
            <a:r>
              <a:rPr lang="el-GR" altLang="el-GR" sz="2000" i="1" dirty="0"/>
              <a:t> of </a:t>
            </a:r>
            <a:r>
              <a:rPr lang="el-GR" altLang="el-GR" sz="2000" i="1" dirty="0" err="1"/>
              <a:t>our</a:t>
            </a:r>
            <a:r>
              <a:rPr lang="el-GR" altLang="el-GR" sz="2000" i="1" dirty="0"/>
              <a:t> </a:t>
            </a:r>
            <a:r>
              <a:rPr lang="el-GR" altLang="el-GR" sz="2000" i="1" dirty="0" err="1"/>
              <a:t>national</a:t>
            </a:r>
            <a:r>
              <a:rPr lang="el-GR" altLang="el-GR" sz="2000" i="1" dirty="0"/>
              <a:t> </a:t>
            </a:r>
            <a:r>
              <a:rPr lang="el-GR" altLang="el-GR" sz="2000" i="1" dirty="0" err="1"/>
              <a:t>scientific</a:t>
            </a:r>
            <a:r>
              <a:rPr lang="el-GR" altLang="el-GR" sz="2000" i="1" dirty="0"/>
              <a:t> </a:t>
            </a:r>
            <a:r>
              <a:rPr lang="el-GR" altLang="el-GR" sz="2000" i="1" dirty="0" err="1"/>
              <a:t>workforce</a:t>
            </a:r>
            <a:r>
              <a:rPr lang="el-GR" altLang="el-GR" sz="2000" dirty="0"/>
              <a:t> </a:t>
            </a:r>
            <a:r>
              <a:rPr lang="el-GR" altLang="el-GR" sz="2000" dirty="0" err="1"/>
              <a:t>with</a:t>
            </a:r>
            <a:r>
              <a:rPr lang="el-GR" altLang="el-GR" sz="2000" dirty="0"/>
              <a:t> a </a:t>
            </a:r>
            <a:r>
              <a:rPr lang="el-GR" altLang="el-GR" sz="2000" dirty="0" err="1"/>
              <a:t>powerful</a:t>
            </a:r>
            <a:r>
              <a:rPr lang="el-GR" altLang="el-GR" sz="2000" dirty="0"/>
              <a:t> </a:t>
            </a:r>
            <a:r>
              <a:rPr lang="el-GR" altLang="el-GR" sz="2000" dirty="0" err="1"/>
              <a:t>new</a:t>
            </a:r>
            <a:r>
              <a:rPr lang="el-GR" altLang="el-GR" sz="2000" dirty="0"/>
              <a:t> </a:t>
            </a:r>
            <a:r>
              <a:rPr lang="el-GR" altLang="el-GR" sz="2000" dirty="0" err="1"/>
              <a:t>generation</a:t>
            </a:r>
            <a:r>
              <a:rPr lang="el-GR" altLang="el-GR" sz="2000" dirty="0"/>
              <a:t> of </a:t>
            </a:r>
            <a:r>
              <a:rPr lang="el-GR" altLang="el-GR" sz="2000" dirty="0" err="1"/>
              <a:t>tools</a:t>
            </a:r>
            <a:r>
              <a:rPr lang="el-GR" altLang="el-GR" sz="2000" dirty="0"/>
              <a:t> for </a:t>
            </a:r>
            <a:r>
              <a:rPr lang="el-GR" altLang="el-GR" sz="2000" dirty="0" err="1"/>
              <a:t>penetrating</a:t>
            </a:r>
            <a:r>
              <a:rPr lang="el-GR" altLang="el-GR" sz="2000" dirty="0"/>
              <a:t>, </a:t>
            </a:r>
            <a:r>
              <a:rPr lang="el-GR" altLang="el-GR" sz="2000" dirty="0" err="1"/>
              <a:t>understanding</a:t>
            </a:r>
            <a:r>
              <a:rPr lang="el-GR" altLang="el-GR" sz="2000" dirty="0"/>
              <a:t>, </a:t>
            </a:r>
            <a:r>
              <a:rPr lang="el-GR" altLang="el-GR" sz="2000" dirty="0" err="1"/>
              <a:t>and</a:t>
            </a:r>
            <a:r>
              <a:rPr lang="el-GR" altLang="el-GR" sz="2000" dirty="0"/>
              <a:t> </a:t>
            </a:r>
            <a:r>
              <a:rPr lang="el-GR" altLang="el-GR" sz="2000" dirty="0" err="1"/>
              <a:t>manipulating</a:t>
            </a:r>
            <a:r>
              <a:rPr lang="el-GR" altLang="el-GR" sz="2000" dirty="0"/>
              <a:t> </a:t>
            </a:r>
            <a:r>
              <a:rPr lang="el-GR" altLang="el-GR" sz="2000" dirty="0" err="1"/>
              <a:t>matter</a:t>
            </a:r>
            <a:r>
              <a:rPr lang="el-GR" altLang="el-GR" sz="2000" dirty="0"/>
              <a:t> on </a:t>
            </a:r>
            <a:r>
              <a:rPr lang="el-GR" altLang="el-GR" sz="2000" dirty="0" err="1"/>
              <a:t>the</a:t>
            </a:r>
            <a:r>
              <a:rPr lang="el-GR" altLang="el-GR" sz="2000" dirty="0"/>
              <a:t> </a:t>
            </a:r>
            <a:r>
              <a:rPr lang="el-GR" altLang="el-GR" sz="2000" dirty="0" err="1"/>
              <a:t>atomic</a:t>
            </a:r>
            <a:r>
              <a:rPr lang="el-GR" altLang="el-GR" sz="2000" dirty="0"/>
              <a:t> </a:t>
            </a:r>
            <a:r>
              <a:rPr lang="el-GR" altLang="el-GR" sz="2000" dirty="0" err="1"/>
              <a:t>and</a:t>
            </a:r>
            <a:r>
              <a:rPr lang="el-GR" altLang="el-GR" sz="2000" dirty="0"/>
              <a:t> </a:t>
            </a:r>
            <a:r>
              <a:rPr lang="el-GR" altLang="el-GR" sz="2000" dirty="0" err="1"/>
              <a:t>molecular</a:t>
            </a:r>
            <a:r>
              <a:rPr lang="el-GR" altLang="el-GR" sz="2000" dirty="0"/>
              <a:t> </a:t>
            </a:r>
            <a:r>
              <a:rPr lang="el-GR" altLang="el-GR" sz="2000" dirty="0" err="1"/>
              <a:t>scales</a:t>
            </a:r>
            <a:endParaRPr lang="el-GR" altLang="el-GR" sz="2000" dirty="0"/>
          </a:p>
          <a:p>
            <a:pPr lvl="1" eaLnBrk="1" hangingPunct="1">
              <a:lnSpc>
                <a:spcPct val="90000"/>
              </a:lnSpc>
            </a:pPr>
            <a:r>
              <a:rPr lang="en-US" altLang="el-GR" sz="2000" dirty="0"/>
              <a:t>46 </a:t>
            </a:r>
            <a:r>
              <a:rPr lang="el-GR" altLang="el-GR" sz="2000" dirty="0" err="1"/>
              <a:t>EFRCs</a:t>
            </a:r>
            <a:r>
              <a:rPr lang="en-US" altLang="el-GR" sz="2000" dirty="0"/>
              <a:t> </a:t>
            </a:r>
            <a:r>
              <a:rPr lang="el-GR" altLang="el-GR" sz="2000" dirty="0"/>
              <a:t>σε</a:t>
            </a:r>
            <a:r>
              <a:rPr lang="en-US" altLang="el-GR" sz="2000" dirty="0"/>
              <a:t> 35 </a:t>
            </a:r>
            <a:r>
              <a:rPr lang="el-GR" altLang="el-GR" sz="2000" dirty="0"/>
              <a:t>Πολιτείες και την</a:t>
            </a:r>
            <a:r>
              <a:rPr lang="en-US" altLang="el-GR" sz="2000" dirty="0"/>
              <a:t> D.C.</a:t>
            </a:r>
            <a:endParaRPr lang="el-GR" altLang="el-GR" sz="2000" dirty="0"/>
          </a:p>
        </p:txBody>
      </p:sp>
      <p:pic>
        <p:nvPicPr>
          <p:cNvPr id="901125" name="Picture 5" descr="SEF_xl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313" y="2131913"/>
            <a:ext cx="1252538" cy="1620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01126"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513" y="4436963"/>
            <a:ext cx="1244601" cy="16208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15925" y="333375"/>
            <a:ext cx="9001125" cy="1008000"/>
          </a:xfrm>
        </p:spPr>
        <p:txBody>
          <a:bodyPr/>
          <a:lstStyle/>
          <a:p>
            <a:pPr eaLnBrk="1" hangingPunct="1"/>
            <a:r>
              <a:rPr lang="el-GR" altLang="el-GR" sz="3600" dirty="0"/>
              <a:t>Χρηματοδότηση</a:t>
            </a:r>
          </a:p>
        </p:txBody>
      </p:sp>
      <p:sp>
        <p:nvSpPr>
          <p:cNvPr id="884739" name="Rectangle 3"/>
          <p:cNvSpPr>
            <a:spLocks noGrp="1" noChangeArrowheads="1"/>
          </p:cNvSpPr>
          <p:nvPr>
            <p:ph type="body" idx="1"/>
          </p:nvPr>
        </p:nvSpPr>
        <p:spPr>
          <a:xfrm>
            <a:off x="560388" y="1412776"/>
            <a:ext cx="8785099" cy="5300662"/>
          </a:xfrm>
        </p:spPr>
        <p:txBody>
          <a:bodyPr/>
          <a:lstStyle/>
          <a:p>
            <a:pPr eaLnBrk="1" hangingPunct="1"/>
            <a:r>
              <a:rPr lang="el-GR" altLang="el-GR" dirty="0"/>
              <a:t>Κόστος;</a:t>
            </a:r>
          </a:p>
          <a:p>
            <a:pPr lvl="1" eaLnBrk="1" hangingPunct="1"/>
            <a:r>
              <a:rPr lang="en-US" altLang="el-GR" dirty="0"/>
              <a:t>Ms. Mary </a:t>
            </a:r>
            <a:r>
              <a:rPr lang="en-US" altLang="el-GR" dirty="0" err="1"/>
              <a:t>Lasker</a:t>
            </a:r>
            <a:r>
              <a:rPr lang="en-US" altLang="el-GR" dirty="0"/>
              <a:t> (</a:t>
            </a:r>
            <a:r>
              <a:rPr lang="el-GR" altLang="el-GR" dirty="0"/>
              <a:t>Ιδρυτής των</a:t>
            </a:r>
            <a:r>
              <a:rPr lang="en-US" altLang="el-GR" dirty="0"/>
              <a:t> </a:t>
            </a:r>
            <a:r>
              <a:rPr lang="en-US" altLang="el-GR" dirty="0" err="1"/>
              <a:t>Lasker</a:t>
            </a:r>
            <a:r>
              <a:rPr lang="en-US" altLang="el-GR" dirty="0"/>
              <a:t> Awards</a:t>
            </a:r>
            <a:r>
              <a:rPr lang="el-GR" altLang="el-GR" dirty="0"/>
              <a:t> στην Ιατρική</a:t>
            </a:r>
            <a:r>
              <a:rPr lang="en-US" altLang="el-GR" dirty="0"/>
              <a:t>)</a:t>
            </a:r>
            <a:r>
              <a:rPr lang="el-GR" altLang="el-GR" dirty="0"/>
              <a:t>: </a:t>
            </a:r>
          </a:p>
          <a:p>
            <a:pPr lvl="1" eaLnBrk="1" hangingPunct="1">
              <a:buFont typeface="ITC Zapf Dingbats SWA" pitchFamily="18" charset="2"/>
              <a:buNone/>
            </a:pPr>
            <a:r>
              <a:rPr lang="el-GR" altLang="el-GR" dirty="0"/>
              <a:t>	</a:t>
            </a:r>
            <a:r>
              <a:rPr lang="en-US" altLang="el-GR" dirty="0"/>
              <a:t>“If you think research is expensive, try disease” </a:t>
            </a:r>
            <a:endParaRPr lang="el-GR" altLang="el-GR" dirty="0"/>
          </a:p>
          <a:p>
            <a:pPr marL="982663" lvl="2" indent="-454025" eaLnBrk="1" hangingPunct="1">
              <a:buFont typeface="ITC Zapf Dingbats SWA" pitchFamily="18" charset="2"/>
              <a:buChar char="+"/>
            </a:pPr>
            <a:r>
              <a:rPr lang="el-GR" altLang="el-GR" sz="2400" dirty="0"/>
              <a:t>Η Έρευνα αποτελεί επένδυση </a:t>
            </a:r>
          </a:p>
          <a:p>
            <a:pPr eaLnBrk="1" hangingPunct="1"/>
            <a:r>
              <a:rPr lang="el-GR" altLang="el-GR" dirty="0"/>
              <a:t>Χρηματοδότηση:</a:t>
            </a:r>
          </a:p>
          <a:p>
            <a:pPr lvl="1" eaLnBrk="1" hangingPunct="1"/>
            <a:r>
              <a:rPr lang="el-GR" altLang="el-GR" dirty="0"/>
              <a:t>Ευρωπαϊκή Ένωση: </a:t>
            </a:r>
            <a:r>
              <a:rPr lang="en-US" altLang="el-GR" dirty="0"/>
              <a:t>“knowledge based society” </a:t>
            </a:r>
            <a:r>
              <a:rPr lang="el-GR" altLang="el-GR" dirty="0"/>
              <a:t>και </a:t>
            </a:r>
            <a:r>
              <a:rPr lang="en-US" altLang="el-GR" dirty="0"/>
              <a:t>“the world’s most competitive economy”</a:t>
            </a:r>
            <a:endParaRPr lang="el-GR" altLang="el-GR" dirty="0"/>
          </a:p>
          <a:p>
            <a:pPr lvl="1" eaLnBrk="1" hangingPunct="1"/>
            <a:r>
              <a:rPr lang="el-GR" altLang="el-GR" dirty="0"/>
              <a:t>Εστιασμένη Έρευνα προς βελτίωση ανταγωνιστικότητας</a:t>
            </a:r>
          </a:p>
          <a:p>
            <a:pPr lvl="1" eaLnBrk="1" hangingPunct="1"/>
            <a:r>
              <a:rPr lang="el-GR" altLang="el-GR" dirty="0"/>
              <a:t>Η επιθυμία για άμεσα αποτελέσματα σε όρους </a:t>
            </a:r>
            <a:r>
              <a:rPr lang="en-US" altLang="el-GR" dirty="0"/>
              <a:t>“</a:t>
            </a:r>
            <a:r>
              <a:rPr lang="el-GR" altLang="el-GR" dirty="0"/>
              <a:t>ανταγωνιστικότητας</a:t>
            </a:r>
            <a:r>
              <a:rPr lang="en-US" altLang="el-GR" dirty="0"/>
              <a:t>”</a:t>
            </a:r>
            <a:r>
              <a:rPr lang="el-GR" altLang="el-GR" dirty="0"/>
              <a:t> δημιουργεί κινδύνους περιορισμού της ανεξάρτητης βασικής έρευνας (της </a:t>
            </a:r>
            <a:r>
              <a:rPr lang="en-US" altLang="el-GR" dirty="0"/>
              <a:t>knowledge-seeking basic research)</a:t>
            </a:r>
            <a:r>
              <a:rPr lang="el-GR" altLang="el-GR" dirty="0"/>
              <a:t> </a:t>
            </a:r>
            <a:endParaRPr lang="en-US" alt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130856"/>
            <a:ext cx="8655496" cy="993888"/>
          </a:xfrm>
        </p:spPr>
        <p:txBody>
          <a:bodyPr/>
          <a:lstStyle/>
          <a:p>
            <a:pPr eaLnBrk="1" hangingPunct="1"/>
            <a:r>
              <a:rPr lang="el-GR" sz="3600" dirty="0"/>
              <a:t>Η Αριστεία στην Έρευνα</a:t>
            </a:r>
            <a:endParaRPr lang="en-US" sz="3600" dirty="0"/>
          </a:p>
        </p:txBody>
      </p:sp>
      <p:sp>
        <p:nvSpPr>
          <p:cNvPr id="791555" name="Rectangle 3"/>
          <p:cNvSpPr>
            <a:spLocks noGrp="1" noChangeArrowheads="1"/>
          </p:cNvSpPr>
          <p:nvPr>
            <p:ph type="body" sz="half" idx="2"/>
          </p:nvPr>
        </p:nvSpPr>
        <p:spPr>
          <a:xfrm>
            <a:off x="704528" y="1052736"/>
            <a:ext cx="8640960" cy="4968552"/>
          </a:xfrm>
          <a:noFill/>
        </p:spPr>
        <p:txBody>
          <a:bodyPr/>
          <a:lstStyle/>
          <a:p>
            <a:r>
              <a:rPr lang="el-GR" sz="2400" dirty="0">
                <a:solidFill>
                  <a:srgbClr val="C00000"/>
                </a:solidFill>
              </a:rPr>
              <a:t>Δεν υπάρχει υποκατάστατο της Αριστείας στην Έρευνα</a:t>
            </a:r>
            <a:endParaRPr lang="en-US" sz="2400" dirty="0">
              <a:solidFill>
                <a:srgbClr val="C00000"/>
              </a:solidFill>
            </a:endParaRPr>
          </a:p>
          <a:p>
            <a:r>
              <a:rPr lang="en-US" sz="2400" dirty="0"/>
              <a:t>The Aarhus Declaration, 2012</a:t>
            </a:r>
            <a:r>
              <a:rPr lang="en-US" sz="2400" baseline="30000" dirty="0"/>
              <a:t>*</a:t>
            </a:r>
          </a:p>
          <a:p>
            <a:pPr lvl="1"/>
            <a:r>
              <a:rPr lang="el-GR" sz="2000" dirty="0"/>
              <a:t>Τα πρότυπα ποιότητας καθορίζονται σε παγκόσμιο επίπεδο και </a:t>
            </a:r>
            <a:r>
              <a:rPr lang="el-GR" sz="2000" dirty="0">
                <a:solidFill>
                  <a:srgbClr val="C00000"/>
                </a:solidFill>
              </a:rPr>
              <a:t>Έρευνα δεύτερης κατηγορίας είναι σε μεγάλο βαθμό άνευ σημασίας</a:t>
            </a:r>
          </a:p>
          <a:p>
            <a:pPr lvl="1"/>
            <a:r>
              <a:rPr lang="el-GR" sz="2000" dirty="0"/>
              <a:t>Η έκθεση στον (ενίοτε βίαιο) διεθνή ανταγωνισμό στην Έρευνας είναι απαραίτητη για την </a:t>
            </a:r>
            <a:r>
              <a:rPr lang="el-GR" sz="2000" dirty="0">
                <a:solidFill>
                  <a:srgbClr val="C00000"/>
                </a:solidFill>
              </a:rPr>
              <a:t>υγεία του συστήματος έρευνας και καινοτομίας </a:t>
            </a:r>
            <a:r>
              <a:rPr lang="el-GR" sz="2000" dirty="0"/>
              <a:t>της Ευρώπης</a:t>
            </a:r>
            <a:endParaRPr lang="en-US" sz="2000" dirty="0"/>
          </a:p>
          <a:p>
            <a:pPr lvl="1"/>
            <a:r>
              <a:rPr lang="el-GR" sz="2000" dirty="0"/>
              <a:t>Πρέπει να δοθούν οι σωστές συνθήκες </a:t>
            </a:r>
            <a:r>
              <a:rPr lang="el-GR" sz="2000" dirty="0">
                <a:solidFill>
                  <a:srgbClr val="C00000"/>
                </a:solidFill>
              </a:rPr>
              <a:t>στα καλύτερα και πιο λαμπρά μυαλά</a:t>
            </a:r>
            <a:r>
              <a:rPr lang="el-GR" sz="2000" dirty="0"/>
              <a:t> για να αναπτύξουν στέρεη βάση γνώσης για την Ευρώπη</a:t>
            </a:r>
          </a:p>
          <a:p>
            <a:pPr lvl="1"/>
            <a:r>
              <a:rPr lang="el-GR" sz="2000" dirty="0"/>
              <a:t>Η Αριστεία αποτελεί έναν βασικό παράγοντα για την </a:t>
            </a:r>
            <a:r>
              <a:rPr lang="el-GR" sz="2000" dirty="0">
                <a:solidFill>
                  <a:srgbClr val="C00000"/>
                </a:solidFill>
              </a:rPr>
              <a:t>ενίσχυση της ανταγωνιστικότητας, της ανάπτυξης και νέων θέσεων εργασίας</a:t>
            </a:r>
          </a:p>
          <a:p>
            <a:pPr lvl="1"/>
            <a:r>
              <a:rPr lang="el-GR" sz="2000" dirty="0"/>
              <a:t>Η Αριστεία είναι </a:t>
            </a:r>
            <a:r>
              <a:rPr lang="el-GR" sz="2000" dirty="0">
                <a:solidFill>
                  <a:srgbClr val="C00000"/>
                </a:solidFill>
              </a:rPr>
              <a:t>ζωτικής σημασίας για την επίλυση των μειζόνων κοινωνικών προκλήσεων</a:t>
            </a:r>
            <a:r>
              <a:rPr lang="en-US" sz="2000" dirty="0">
                <a:solidFill>
                  <a:srgbClr val="C00000"/>
                </a:solidFill>
              </a:rPr>
              <a:t> </a:t>
            </a:r>
            <a:r>
              <a:rPr lang="el-GR" sz="2000" dirty="0"/>
              <a:t>(</a:t>
            </a:r>
            <a:r>
              <a:rPr lang="en-US" sz="2000" dirty="0"/>
              <a:t>grand societal challenges</a:t>
            </a:r>
            <a:r>
              <a:rPr lang="el-GR" sz="2000" dirty="0"/>
              <a:t>)</a:t>
            </a:r>
          </a:p>
          <a:p>
            <a:pPr eaLnBrk="1" hangingPunct="1"/>
            <a:endParaRPr lang="en-US" sz="2400" dirty="0"/>
          </a:p>
        </p:txBody>
      </p:sp>
      <p:sp>
        <p:nvSpPr>
          <p:cNvPr id="4" name="Rectangle 7"/>
          <p:cNvSpPr>
            <a:spLocks noChangeArrowheads="1"/>
          </p:cNvSpPr>
          <p:nvPr/>
        </p:nvSpPr>
        <p:spPr bwMode="auto">
          <a:xfrm>
            <a:off x="704528" y="6309320"/>
            <a:ext cx="8784976" cy="33337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54025" indent="-454025" eaLnBrk="0" hangingPunct="0">
              <a:spcBef>
                <a:spcPct val="20000"/>
              </a:spcBef>
              <a:buClr>
                <a:srgbClr val="FF0000"/>
              </a:buClr>
              <a:buFont typeface="ITC Zapf Dingbats SWA" pitchFamily="18" charset="2"/>
              <a:buChar char="+"/>
              <a:defRPr sz="2800">
                <a:solidFill>
                  <a:srgbClr val="000099"/>
                </a:solidFill>
                <a:latin typeface="Times New Roman" pitchFamily="18" charset="0"/>
              </a:defRPr>
            </a:lvl1pPr>
            <a:lvl2pPr marL="908050" indent="-339725" eaLnBrk="0" hangingPunct="0">
              <a:spcBef>
                <a:spcPct val="20000"/>
              </a:spcBef>
              <a:buClr>
                <a:srgbClr val="FF0000"/>
              </a:buClr>
              <a:buFont typeface="ITC Zapf Dingbats SWA" pitchFamily="18" charset="2"/>
              <a:buChar char="."/>
              <a:defRPr sz="2400">
                <a:solidFill>
                  <a:srgbClr val="000099"/>
                </a:solidFill>
                <a:latin typeface="Times New Roman" pitchFamily="18" charset="0"/>
              </a:defRPr>
            </a:lvl2pPr>
            <a:lvl3pPr marL="1436688" indent="-355600" eaLnBrk="0" hangingPunct="0">
              <a:spcBef>
                <a:spcPct val="20000"/>
              </a:spcBef>
              <a:buClr>
                <a:srgbClr val="FF0000"/>
              </a:buClr>
              <a:buFont typeface="ITC Zapf Dingbats SWA" pitchFamily="18" charset="2"/>
              <a:buChar char="-"/>
              <a:defRPr sz="2000">
                <a:solidFill>
                  <a:srgbClr val="000099"/>
                </a:solidFill>
                <a:latin typeface="Times New Roman" pitchFamily="18" charset="0"/>
              </a:defRPr>
            </a:lvl3pPr>
            <a:lvl4pPr marL="1897063" indent="-228600" eaLnBrk="0" hangingPunct="0">
              <a:spcBef>
                <a:spcPct val="20000"/>
              </a:spcBef>
              <a:buClr>
                <a:srgbClr val="FF0000"/>
              </a:buClr>
              <a:buFont typeface="Wingdings" pitchFamily="2" charset="2"/>
              <a:buChar char="ü"/>
              <a:defRPr>
                <a:solidFill>
                  <a:srgbClr val="000099"/>
                </a:solidFill>
                <a:latin typeface="Times New Roman" pitchFamily="18" charset="0"/>
              </a:defRPr>
            </a:lvl4pPr>
            <a:lvl5pPr marL="2403475" indent="-293688" eaLnBrk="0" hangingPunct="0">
              <a:spcBef>
                <a:spcPct val="20000"/>
              </a:spcBef>
              <a:buClr>
                <a:srgbClr val="FF0000"/>
              </a:buClr>
              <a:buFont typeface="ITC Zapf Dingbats SWA" pitchFamily="18" charset="2"/>
              <a:buChar char="1"/>
              <a:defRPr sz="1600">
                <a:solidFill>
                  <a:srgbClr val="000099"/>
                </a:solidFill>
                <a:latin typeface="Times New Roman" pitchFamily="18" charset="0"/>
              </a:defRPr>
            </a:lvl5pPr>
            <a:lvl6pPr marL="28606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6pPr>
            <a:lvl7pPr marL="33178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7pPr>
            <a:lvl8pPr marL="37750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8pPr>
            <a:lvl9pPr marL="4232275" indent="-293688" eaLnBrk="0" fontAlgn="base" hangingPunct="0">
              <a:spcBef>
                <a:spcPct val="20000"/>
              </a:spcBef>
              <a:spcAft>
                <a:spcPct val="0"/>
              </a:spcAft>
              <a:buClr>
                <a:srgbClr val="FF0000"/>
              </a:buClr>
              <a:buFont typeface="ITC Zapf Dingbats SWA" pitchFamily="18" charset="2"/>
              <a:buChar char="1"/>
              <a:defRPr sz="1600">
                <a:solidFill>
                  <a:srgbClr val="000099"/>
                </a:solidFill>
                <a:latin typeface="Times New Roman" pitchFamily="18" charset="0"/>
              </a:defRPr>
            </a:lvl9pPr>
          </a:lstStyle>
          <a:p>
            <a:pPr marL="0" lvl="1" indent="0" algn="ctr" eaLnBrk="1" hangingPunct="1">
              <a:buNone/>
            </a:pPr>
            <a:r>
              <a:rPr lang="en-US" altLang="el-GR" sz="1800" b="0" baseline="30000" dirty="0"/>
              <a:t>*</a:t>
            </a:r>
            <a:r>
              <a:rPr lang="en-US" altLang="el-GR" sz="1800" b="0" dirty="0"/>
              <a:t>  “</a:t>
            </a:r>
            <a:r>
              <a:rPr lang="en-US" sz="1800" b="0" dirty="0"/>
              <a:t>The Aarhus Declaration: Investing in Excellence – Preparing for Tomorrow”, 2012</a:t>
            </a:r>
            <a:endParaRPr lang="el-GR" altLang="el-GR" sz="1800" b="0" dirty="0"/>
          </a:p>
        </p:txBody>
      </p:sp>
    </p:spTree>
    <p:extLst>
      <p:ext uri="{BB962C8B-B14F-4D97-AF65-F5344CB8AC3E}">
        <p14:creationId xmlns:p14="http://schemas.microsoft.com/office/powerpoint/2010/main" val="115932508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92125" y="114300"/>
            <a:ext cx="8997950" cy="1082452"/>
          </a:xfrm>
        </p:spPr>
        <p:txBody>
          <a:bodyPr/>
          <a:lstStyle/>
          <a:p>
            <a:pPr eaLnBrk="1" hangingPunct="1"/>
            <a:r>
              <a:rPr lang="el-GR" altLang="el-GR" sz="3600" dirty="0"/>
              <a:t>Τα Ιδρύματα στον δρόμο της Αριστείας</a:t>
            </a:r>
          </a:p>
        </p:txBody>
      </p:sp>
      <p:sp>
        <p:nvSpPr>
          <p:cNvPr id="903171" name="Rectangle 3"/>
          <p:cNvSpPr>
            <a:spLocks noGrp="1" noChangeArrowheads="1"/>
          </p:cNvSpPr>
          <p:nvPr>
            <p:ph type="body" idx="1"/>
          </p:nvPr>
        </p:nvSpPr>
        <p:spPr>
          <a:xfrm>
            <a:off x="776288" y="1268760"/>
            <a:ext cx="8640762" cy="5472608"/>
          </a:xfrm>
        </p:spPr>
        <p:txBody>
          <a:bodyPr/>
          <a:lstStyle/>
          <a:p>
            <a:pPr eaLnBrk="1" hangingPunct="1">
              <a:lnSpc>
                <a:spcPct val="90000"/>
              </a:lnSpc>
            </a:pPr>
            <a:r>
              <a:rPr lang="el-GR" altLang="el-GR" sz="2000" dirty="0"/>
              <a:t>Προσέλκυση </a:t>
            </a:r>
            <a:r>
              <a:rPr lang="el-GR" altLang="el-GR" sz="2000" i="1" dirty="0"/>
              <a:t>αρίστων</a:t>
            </a:r>
            <a:r>
              <a:rPr lang="el-GR" altLang="el-GR" sz="2000" dirty="0"/>
              <a:t> ως Διδακτικό και Ερευνητικό Προσωπικό</a:t>
            </a:r>
          </a:p>
          <a:p>
            <a:pPr lvl="1" eaLnBrk="1" hangingPunct="1">
              <a:lnSpc>
                <a:spcPct val="90000"/>
              </a:lnSpc>
            </a:pPr>
            <a:r>
              <a:rPr lang="el-GR" altLang="el-GR" sz="1800" dirty="0"/>
              <a:t>Απαιτεί: Συνεχή επαγρύπνηση.  Η κάθε μία εκλογή είναι σημαντική!!!</a:t>
            </a:r>
          </a:p>
          <a:p>
            <a:pPr lvl="1" eaLnBrk="1" hangingPunct="1">
              <a:lnSpc>
                <a:spcPct val="90000"/>
              </a:lnSpc>
            </a:pPr>
            <a:r>
              <a:rPr lang="el-GR" altLang="el-GR" sz="1800" dirty="0"/>
              <a:t>Γιατί; Διότι </a:t>
            </a:r>
            <a:r>
              <a:rPr lang="el-GR" altLang="el-GR" sz="1800" dirty="0">
                <a:solidFill>
                  <a:srgbClr val="C00000"/>
                </a:solidFill>
              </a:rPr>
              <a:t>ο πρώτος επιλέγει πρώτους, ο δεύτερος επιλέγει τρίτους και ο τρίτος επιλέγει πέμπτους…</a:t>
            </a:r>
          </a:p>
          <a:p>
            <a:pPr eaLnBrk="1" hangingPunct="1">
              <a:lnSpc>
                <a:spcPct val="90000"/>
              </a:lnSpc>
            </a:pPr>
            <a:r>
              <a:rPr lang="el-GR" altLang="el-GR" sz="2000" dirty="0"/>
              <a:t>Προσέλκυση </a:t>
            </a:r>
            <a:r>
              <a:rPr lang="el-GR" altLang="el-GR" sz="2000" i="1" dirty="0"/>
              <a:t>των καλύτερων</a:t>
            </a:r>
            <a:r>
              <a:rPr lang="el-GR" altLang="el-GR" sz="2000" dirty="0"/>
              <a:t> προπτυχιακών/μεταπτυχιακών φοιτητών και νέων επιστημόνων</a:t>
            </a:r>
          </a:p>
          <a:p>
            <a:pPr eaLnBrk="1" hangingPunct="1">
              <a:lnSpc>
                <a:spcPct val="90000"/>
              </a:lnSpc>
            </a:pPr>
            <a:r>
              <a:rPr lang="el-GR" altLang="el-GR" sz="2000" dirty="0"/>
              <a:t>Συντονισμένη </a:t>
            </a:r>
            <a:r>
              <a:rPr lang="el-GR" altLang="el-GR" sz="2000" i="1" dirty="0"/>
              <a:t>διδακτική</a:t>
            </a:r>
            <a:r>
              <a:rPr lang="el-GR" altLang="el-GR" sz="2000" dirty="0"/>
              <a:t> προσπάθεια </a:t>
            </a:r>
          </a:p>
          <a:p>
            <a:pPr lvl="1" eaLnBrk="1" hangingPunct="1">
              <a:lnSpc>
                <a:spcPct val="90000"/>
              </a:lnSpc>
            </a:pPr>
            <a:r>
              <a:rPr lang="el-GR" altLang="el-GR" sz="1800" dirty="0"/>
              <a:t>Απαιτεί: Υψηλό επίπεδο ευθύνης και άριστες υποδομές</a:t>
            </a:r>
          </a:p>
          <a:p>
            <a:pPr eaLnBrk="1" hangingPunct="1">
              <a:lnSpc>
                <a:spcPct val="90000"/>
              </a:lnSpc>
            </a:pPr>
            <a:r>
              <a:rPr lang="el-GR" altLang="el-GR" sz="2000" dirty="0"/>
              <a:t>Έντονη </a:t>
            </a:r>
            <a:r>
              <a:rPr lang="el-GR" altLang="el-GR" sz="2000" i="1" dirty="0"/>
              <a:t>ερευνητική</a:t>
            </a:r>
            <a:r>
              <a:rPr lang="el-GR" altLang="el-GR" sz="2000" dirty="0"/>
              <a:t> προσπάθεια</a:t>
            </a:r>
          </a:p>
          <a:p>
            <a:pPr lvl="1" eaLnBrk="1" hangingPunct="1">
              <a:lnSpc>
                <a:spcPct val="90000"/>
              </a:lnSpc>
            </a:pPr>
            <a:r>
              <a:rPr lang="el-GR" altLang="el-GR" sz="1800" dirty="0"/>
              <a:t>Απαιτεί: Πάθος ερευνητών και μοντέρνες ερευνητικές υποδομές</a:t>
            </a:r>
          </a:p>
          <a:p>
            <a:pPr eaLnBrk="1" hangingPunct="1">
              <a:lnSpc>
                <a:spcPct val="90000"/>
              </a:lnSpc>
            </a:pPr>
            <a:r>
              <a:rPr lang="el-GR" altLang="el-GR" sz="2000" dirty="0"/>
              <a:t>Άριστη και αποτελεσματική </a:t>
            </a:r>
            <a:r>
              <a:rPr lang="el-GR" altLang="el-GR" sz="2000" i="1" dirty="0"/>
              <a:t>Διοίκηση </a:t>
            </a:r>
            <a:r>
              <a:rPr lang="el-GR" sz="2000" i="1" dirty="0"/>
              <a:t>στην υπηρεσία του Ιδρύματος</a:t>
            </a:r>
            <a:endParaRPr lang="en-US" altLang="el-GR" sz="2000" i="1" dirty="0"/>
          </a:p>
          <a:p>
            <a:pPr lvl="1" eaLnBrk="1" hangingPunct="1">
              <a:lnSpc>
                <a:spcPct val="90000"/>
              </a:lnSpc>
            </a:pPr>
            <a:r>
              <a:rPr lang="el-GR" sz="1800" dirty="0"/>
              <a:t>Απαιτεί: Αφοσίωση στον κοινό στόχο, διάθεση προσφοράς και ανιδιοτέλεια!!!</a:t>
            </a:r>
          </a:p>
          <a:p>
            <a:pPr eaLnBrk="1" hangingPunct="1">
              <a:lnSpc>
                <a:spcPct val="90000"/>
              </a:lnSpc>
            </a:pPr>
            <a:r>
              <a:rPr lang="el-GR" altLang="el-GR" sz="2000" dirty="0"/>
              <a:t>Στενή </a:t>
            </a:r>
            <a:r>
              <a:rPr lang="el-GR" altLang="el-GR" sz="2000" i="1" dirty="0"/>
              <a:t>σχέση με την</a:t>
            </a:r>
            <a:r>
              <a:rPr lang="el-GR" altLang="el-GR" sz="2000" dirty="0"/>
              <a:t> </a:t>
            </a:r>
            <a:r>
              <a:rPr lang="el-GR" altLang="el-GR" sz="2000" i="1" dirty="0"/>
              <a:t>Κοινωνία</a:t>
            </a:r>
            <a:r>
              <a:rPr lang="el-GR" altLang="el-GR" sz="2000" dirty="0"/>
              <a:t> και τους Φορείς</a:t>
            </a:r>
          </a:p>
          <a:p>
            <a:pPr lvl="1" eaLnBrk="1" hangingPunct="1">
              <a:lnSpc>
                <a:spcPct val="90000"/>
              </a:lnSpc>
            </a:pPr>
            <a:r>
              <a:rPr lang="el-GR" altLang="el-GR" sz="1800" dirty="0"/>
              <a:t>Απαιτεί: Άνοιγμα των Πανεπιστημίων και Ερευνητικών Κέντρων προς την κοινωνία και λογοδοσία</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l-GR"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l-GR"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16420</TotalTime>
  <Words>1692</Words>
  <Application>Microsoft Office PowerPoint</Application>
  <PresentationFormat>Χαρτί Α4 (210x297 χιλ.)</PresentationFormat>
  <Paragraphs>134</Paragraphs>
  <Slides>24</Slides>
  <Notes>2</Notes>
  <HiddenSlides>8</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24</vt:i4>
      </vt:variant>
    </vt:vector>
  </HeadingPairs>
  <TitlesOfParts>
    <vt:vector size="29" baseType="lpstr">
      <vt:lpstr>Arial</vt:lpstr>
      <vt:lpstr>ITC Zapf Dingbats SWA</vt:lpstr>
      <vt:lpstr>Times New Roman</vt:lpstr>
      <vt:lpstr>Wingdings</vt:lpstr>
      <vt:lpstr>Default Design</vt:lpstr>
      <vt:lpstr>Αιχμή Καινοτομίας της Κοινωνίας: Έρευνα</vt:lpstr>
      <vt:lpstr>Βασική ή Εφαρμοσμένη Έρευνα;</vt:lpstr>
      <vt:lpstr>Σχέση Βασικής και Εφαρμοσμένης Έρευνας</vt:lpstr>
      <vt:lpstr>Σχέση Βασικής και Εφαρμοσμένης Έρευνας</vt:lpstr>
      <vt:lpstr>Στρατηγικοί Τομείς Έρευνας</vt:lpstr>
      <vt:lpstr>Στρατηγικοί Τομείς Έρευνας</vt:lpstr>
      <vt:lpstr>Χρηματοδότηση</vt:lpstr>
      <vt:lpstr>Η Αριστεία στην Έρευνα</vt:lpstr>
      <vt:lpstr>Τα Ιδρύματα στον δρόμο της Αριστείας</vt:lpstr>
      <vt:lpstr>Έρευνα στην Ευρώπη</vt:lpstr>
      <vt:lpstr>Έρευνα στα Ελληνικά Ιδρύματα</vt:lpstr>
      <vt:lpstr>Έρευνα στα Ελληνικά Ιδρύματα</vt:lpstr>
      <vt:lpstr>Ο ρόλος των Νησίδων Αριστείας</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Ελλάδα και Horizon 2020</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Αιχμή Καινοτομίας της Κοινωνίας: Έρευνα</dc:title>
  <dc:subject/>
  <dc:creator>Zoras</dc:creator>
  <cp:keywords/>
  <dc:description/>
  <cp:lastModifiedBy>Prf Master</cp:lastModifiedBy>
  <cp:revision>1033</cp:revision>
  <cp:lastPrinted>2016-12-02T23:29:34Z</cp:lastPrinted>
  <dcterms:created xsi:type="dcterms:W3CDTF">2000-12-11T11:55:04Z</dcterms:created>
  <dcterms:modified xsi:type="dcterms:W3CDTF">2021-01-29T18:13:11Z</dcterms:modified>
  <cp:category/>
</cp:coreProperties>
</file>