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0"/>
  </p:notesMasterIdLst>
  <p:handoutMasterIdLst>
    <p:handoutMasterId r:id="rId11"/>
  </p:handoutMasterIdLst>
  <p:sldIdLst>
    <p:sldId id="335" r:id="rId2"/>
    <p:sldId id="256" r:id="rId3"/>
    <p:sldId id="285" r:id="rId4"/>
    <p:sldId id="331" r:id="rId5"/>
    <p:sldId id="332" r:id="rId6"/>
    <p:sldId id="333" r:id="rId7"/>
    <p:sldId id="334" r:id="rId8"/>
    <p:sldId id="336"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771"/>
  </p:normalViewPr>
  <p:slideViewPr>
    <p:cSldViewPr snapToGrid="0" snapToObjects="1">
      <p:cViewPr>
        <p:scale>
          <a:sx n="60" d="100"/>
          <a:sy n="60" d="100"/>
        </p:scale>
        <p:origin x="-816"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404B8419-1D98-0540-BFF6-B74BC224004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xmlns="" id="{882732A3-1399-EF44-8A12-2362896E916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2534C0C-AD1F-BB49-85D5-16741A43C8A7}" type="datetimeFigureOut">
              <a:rPr lang="en-US" smtClean="0"/>
              <a:pPr/>
              <a:t>1/28/2021</a:t>
            </a:fld>
            <a:endParaRPr lang="en-US"/>
          </a:p>
        </p:txBody>
      </p:sp>
      <p:sp>
        <p:nvSpPr>
          <p:cNvPr id="4" name="Footer Placeholder 3">
            <a:extLst>
              <a:ext uri="{FF2B5EF4-FFF2-40B4-BE49-F238E27FC236}">
                <a16:creationId xmlns:a16="http://schemas.microsoft.com/office/drawing/2014/main" xmlns="" id="{36FFD4E9-05F9-A24C-948E-4F13B99D4A9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xmlns="" id="{6B339250-B1BA-FE49-8FD0-243FD4543CC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B00BD74-2D7F-9A46-AD67-25444ECB644E}" type="slidenum">
              <a:rPr lang="en-US" smtClean="0"/>
              <a:pPr/>
              <a:t>‹#›</a:t>
            </a:fld>
            <a:endParaRPr lang="en-US"/>
          </a:p>
        </p:txBody>
      </p:sp>
    </p:spTree>
    <p:extLst>
      <p:ext uri="{BB962C8B-B14F-4D97-AF65-F5344CB8AC3E}">
        <p14:creationId xmlns:p14="http://schemas.microsoft.com/office/powerpoint/2010/main" val="17765551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CBC4DE-A370-B74E-B7E1-094751B88FC9}" type="datetimeFigureOut">
              <a:rPr lang="en-US" smtClean="0"/>
              <a:pPr/>
              <a:t>1/28/2021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321D43-8136-2F48-B741-66CBB5F33FA3}" type="slidenum">
              <a:rPr lang="en-US" smtClean="0"/>
              <a:pPr/>
              <a:t>‹#›</a:t>
            </a:fld>
            <a:endParaRPr lang="en-US"/>
          </a:p>
        </p:txBody>
      </p:sp>
    </p:spTree>
    <p:extLst>
      <p:ext uri="{BB962C8B-B14F-4D97-AF65-F5344CB8AC3E}">
        <p14:creationId xmlns:p14="http://schemas.microsoft.com/office/powerpoint/2010/main" val="8255505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1321D43-8136-2F48-B741-66CBB5F33FA3}" type="slidenum">
              <a:rPr lang="en-US" smtClean="0"/>
              <a:pPr/>
              <a:t>2</a:t>
            </a:fld>
            <a:endParaRPr lang="en-US"/>
          </a:p>
        </p:txBody>
      </p:sp>
    </p:spTree>
    <p:extLst>
      <p:ext uri="{BB962C8B-B14F-4D97-AF65-F5344CB8AC3E}">
        <p14:creationId xmlns:p14="http://schemas.microsoft.com/office/powerpoint/2010/main" val="19724613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DB3A922-7A6B-744C-A3D1-45F3F9F708F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xmlns="" id="{3B2274B9-5B05-2F46-AF20-490AEE3FE85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xmlns="" id="{C415BDD9-15B2-FD44-9AA2-DCF6379E01BB}"/>
              </a:ext>
            </a:extLst>
          </p:cNvPr>
          <p:cNvSpPr>
            <a:spLocks noGrp="1"/>
          </p:cNvSpPr>
          <p:nvPr>
            <p:ph type="dt" sz="half" idx="10"/>
          </p:nvPr>
        </p:nvSpPr>
        <p:spPr/>
        <p:txBody>
          <a:bodyPr/>
          <a:lstStyle/>
          <a:p>
            <a:fld id="{FA43075D-222D-DC47-AD42-006BB3BEF219}" type="datetime1">
              <a:rPr lang="en-US" smtClean="0"/>
              <a:pPr/>
              <a:t>1/28/2021</a:t>
            </a:fld>
            <a:endParaRPr lang="en-US"/>
          </a:p>
        </p:txBody>
      </p:sp>
      <p:sp>
        <p:nvSpPr>
          <p:cNvPr id="5" name="Footer Placeholder 4">
            <a:extLst>
              <a:ext uri="{FF2B5EF4-FFF2-40B4-BE49-F238E27FC236}">
                <a16:creationId xmlns:a16="http://schemas.microsoft.com/office/drawing/2014/main" xmlns="" id="{E46ECF9A-18AB-A749-A945-612F99BBF6E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3C9CC70F-CAB4-0844-B721-29985302B627}"/>
              </a:ext>
            </a:extLst>
          </p:cNvPr>
          <p:cNvSpPr>
            <a:spLocks noGrp="1"/>
          </p:cNvSpPr>
          <p:nvPr>
            <p:ph type="sldNum" sz="quarter" idx="12"/>
          </p:nvPr>
        </p:nvSpPr>
        <p:spPr/>
        <p:txBody>
          <a:bodyPr/>
          <a:lstStyle/>
          <a:p>
            <a:fld id="{2D24F69C-5E28-BD4B-BCE8-0F35DA77ED31}" type="slidenum">
              <a:rPr lang="en-US" smtClean="0"/>
              <a:pPr/>
              <a:t>‹#›</a:t>
            </a:fld>
            <a:endParaRPr lang="en-US"/>
          </a:p>
        </p:txBody>
      </p:sp>
    </p:spTree>
    <p:extLst>
      <p:ext uri="{BB962C8B-B14F-4D97-AF65-F5344CB8AC3E}">
        <p14:creationId xmlns:p14="http://schemas.microsoft.com/office/powerpoint/2010/main" val="14075979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0770A07-0C5A-3942-945A-05E48FECC54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A4D980FD-D908-1747-BBC0-8A0FCD5BF3A8}"/>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C801CCDC-8748-2946-9C2F-2550CD792C36}"/>
              </a:ext>
            </a:extLst>
          </p:cNvPr>
          <p:cNvSpPr>
            <a:spLocks noGrp="1"/>
          </p:cNvSpPr>
          <p:nvPr>
            <p:ph type="dt" sz="half" idx="10"/>
          </p:nvPr>
        </p:nvSpPr>
        <p:spPr/>
        <p:txBody>
          <a:bodyPr/>
          <a:lstStyle/>
          <a:p>
            <a:fld id="{AC1D645C-BB1B-8E4D-9F70-10D66E301E29}" type="datetime1">
              <a:rPr lang="en-US" smtClean="0"/>
              <a:pPr/>
              <a:t>1/28/2021</a:t>
            </a:fld>
            <a:endParaRPr lang="en-US"/>
          </a:p>
        </p:txBody>
      </p:sp>
      <p:sp>
        <p:nvSpPr>
          <p:cNvPr id="5" name="Footer Placeholder 4">
            <a:extLst>
              <a:ext uri="{FF2B5EF4-FFF2-40B4-BE49-F238E27FC236}">
                <a16:creationId xmlns:a16="http://schemas.microsoft.com/office/drawing/2014/main" xmlns="" id="{DDA33A18-18A1-BF42-9A1C-EDC51008B39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A63FBF67-054A-6943-9D57-595A83FFCF65}"/>
              </a:ext>
            </a:extLst>
          </p:cNvPr>
          <p:cNvSpPr>
            <a:spLocks noGrp="1"/>
          </p:cNvSpPr>
          <p:nvPr>
            <p:ph type="sldNum" sz="quarter" idx="12"/>
          </p:nvPr>
        </p:nvSpPr>
        <p:spPr/>
        <p:txBody>
          <a:bodyPr/>
          <a:lstStyle/>
          <a:p>
            <a:fld id="{2D24F69C-5E28-BD4B-BCE8-0F35DA77ED31}" type="slidenum">
              <a:rPr lang="en-US" smtClean="0"/>
              <a:pPr/>
              <a:t>‹#›</a:t>
            </a:fld>
            <a:endParaRPr lang="en-US"/>
          </a:p>
        </p:txBody>
      </p:sp>
    </p:spTree>
    <p:extLst>
      <p:ext uri="{BB962C8B-B14F-4D97-AF65-F5344CB8AC3E}">
        <p14:creationId xmlns:p14="http://schemas.microsoft.com/office/powerpoint/2010/main" val="33742622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E38E8917-7299-534E-B4B3-19769CB91F5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882BF8DA-0661-ED44-8EF6-B6763C11BE91}"/>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C7F020D4-E494-A34C-A65E-247D6BC6004B}"/>
              </a:ext>
            </a:extLst>
          </p:cNvPr>
          <p:cNvSpPr>
            <a:spLocks noGrp="1"/>
          </p:cNvSpPr>
          <p:nvPr>
            <p:ph type="dt" sz="half" idx="10"/>
          </p:nvPr>
        </p:nvSpPr>
        <p:spPr/>
        <p:txBody>
          <a:bodyPr/>
          <a:lstStyle/>
          <a:p>
            <a:fld id="{6EA3AF08-0470-3845-BA6A-D408ABBF9192}" type="datetime1">
              <a:rPr lang="en-US" smtClean="0"/>
              <a:pPr/>
              <a:t>1/28/2021</a:t>
            </a:fld>
            <a:endParaRPr lang="en-US"/>
          </a:p>
        </p:txBody>
      </p:sp>
      <p:sp>
        <p:nvSpPr>
          <p:cNvPr id="5" name="Footer Placeholder 4">
            <a:extLst>
              <a:ext uri="{FF2B5EF4-FFF2-40B4-BE49-F238E27FC236}">
                <a16:creationId xmlns:a16="http://schemas.microsoft.com/office/drawing/2014/main" xmlns="" id="{39DEED37-ED7A-6544-9CBE-E3F21B79A3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3C889662-509D-C841-B775-EB1C5390223F}"/>
              </a:ext>
            </a:extLst>
          </p:cNvPr>
          <p:cNvSpPr>
            <a:spLocks noGrp="1"/>
          </p:cNvSpPr>
          <p:nvPr>
            <p:ph type="sldNum" sz="quarter" idx="12"/>
          </p:nvPr>
        </p:nvSpPr>
        <p:spPr/>
        <p:txBody>
          <a:bodyPr/>
          <a:lstStyle/>
          <a:p>
            <a:fld id="{2D24F69C-5E28-BD4B-BCE8-0F35DA77ED31}" type="slidenum">
              <a:rPr lang="en-US" smtClean="0"/>
              <a:pPr/>
              <a:t>‹#›</a:t>
            </a:fld>
            <a:endParaRPr lang="en-US"/>
          </a:p>
        </p:txBody>
      </p:sp>
    </p:spTree>
    <p:extLst>
      <p:ext uri="{BB962C8B-B14F-4D97-AF65-F5344CB8AC3E}">
        <p14:creationId xmlns:p14="http://schemas.microsoft.com/office/powerpoint/2010/main" val="3150229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0F170C4-2292-0E4F-8E0C-5874D80A766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A55F1A06-3D8D-2445-ACE4-DC0831A7333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73248FE7-E1EC-934F-89B5-5CA9058D73B9}"/>
              </a:ext>
            </a:extLst>
          </p:cNvPr>
          <p:cNvSpPr>
            <a:spLocks noGrp="1"/>
          </p:cNvSpPr>
          <p:nvPr>
            <p:ph type="dt" sz="half" idx="10"/>
          </p:nvPr>
        </p:nvSpPr>
        <p:spPr/>
        <p:txBody>
          <a:bodyPr/>
          <a:lstStyle/>
          <a:p>
            <a:fld id="{7009993D-AE30-254E-98BB-6E3BA202C089}" type="datetime1">
              <a:rPr lang="en-US" smtClean="0"/>
              <a:pPr/>
              <a:t>1/28/2021</a:t>
            </a:fld>
            <a:endParaRPr lang="en-US"/>
          </a:p>
        </p:txBody>
      </p:sp>
      <p:sp>
        <p:nvSpPr>
          <p:cNvPr id="5" name="Footer Placeholder 4">
            <a:extLst>
              <a:ext uri="{FF2B5EF4-FFF2-40B4-BE49-F238E27FC236}">
                <a16:creationId xmlns:a16="http://schemas.microsoft.com/office/drawing/2014/main" xmlns="" id="{F5C1E90F-27FD-474A-B653-B76E7156730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21A5F1B6-5CFA-D447-8520-DD267905C6D0}"/>
              </a:ext>
            </a:extLst>
          </p:cNvPr>
          <p:cNvSpPr>
            <a:spLocks noGrp="1"/>
          </p:cNvSpPr>
          <p:nvPr>
            <p:ph type="sldNum" sz="quarter" idx="12"/>
          </p:nvPr>
        </p:nvSpPr>
        <p:spPr/>
        <p:txBody>
          <a:bodyPr/>
          <a:lstStyle/>
          <a:p>
            <a:fld id="{2D24F69C-5E28-BD4B-BCE8-0F35DA77ED31}" type="slidenum">
              <a:rPr lang="en-US" smtClean="0"/>
              <a:pPr/>
              <a:t>‹#›</a:t>
            </a:fld>
            <a:endParaRPr lang="en-US"/>
          </a:p>
        </p:txBody>
      </p:sp>
    </p:spTree>
    <p:extLst>
      <p:ext uri="{BB962C8B-B14F-4D97-AF65-F5344CB8AC3E}">
        <p14:creationId xmlns:p14="http://schemas.microsoft.com/office/powerpoint/2010/main" val="41599074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8578044-BFBC-1148-BB28-856E81C9A26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xmlns="" id="{03BAFC65-3BC8-274E-8659-714221BE1BB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xmlns="" id="{F6B554FD-B3B6-4440-85F0-8077EC8EE4C9}"/>
              </a:ext>
            </a:extLst>
          </p:cNvPr>
          <p:cNvSpPr>
            <a:spLocks noGrp="1"/>
          </p:cNvSpPr>
          <p:nvPr>
            <p:ph type="dt" sz="half" idx="10"/>
          </p:nvPr>
        </p:nvSpPr>
        <p:spPr/>
        <p:txBody>
          <a:bodyPr/>
          <a:lstStyle/>
          <a:p>
            <a:fld id="{C49717B4-4020-9A4D-9386-BE9FE8FC21C7}" type="datetime1">
              <a:rPr lang="en-US" smtClean="0"/>
              <a:pPr/>
              <a:t>1/28/2021</a:t>
            </a:fld>
            <a:endParaRPr lang="en-US"/>
          </a:p>
        </p:txBody>
      </p:sp>
      <p:sp>
        <p:nvSpPr>
          <p:cNvPr id="5" name="Footer Placeholder 4">
            <a:extLst>
              <a:ext uri="{FF2B5EF4-FFF2-40B4-BE49-F238E27FC236}">
                <a16:creationId xmlns:a16="http://schemas.microsoft.com/office/drawing/2014/main" xmlns="" id="{DC3A6411-0F44-274D-8DF8-837625262A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ADBB6BCF-68B0-A74B-A95E-059F3A6B0C47}"/>
              </a:ext>
            </a:extLst>
          </p:cNvPr>
          <p:cNvSpPr>
            <a:spLocks noGrp="1"/>
          </p:cNvSpPr>
          <p:nvPr>
            <p:ph type="sldNum" sz="quarter" idx="12"/>
          </p:nvPr>
        </p:nvSpPr>
        <p:spPr/>
        <p:txBody>
          <a:bodyPr/>
          <a:lstStyle/>
          <a:p>
            <a:fld id="{2D24F69C-5E28-BD4B-BCE8-0F35DA77ED31}" type="slidenum">
              <a:rPr lang="en-US" smtClean="0"/>
              <a:pPr/>
              <a:t>‹#›</a:t>
            </a:fld>
            <a:endParaRPr lang="en-US"/>
          </a:p>
        </p:txBody>
      </p:sp>
    </p:spTree>
    <p:extLst>
      <p:ext uri="{BB962C8B-B14F-4D97-AF65-F5344CB8AC3E}">
        <p14:creationId xmlns:p14="http://schemas.microsoft.com/office/powerpoint/2010/main" val="40753946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052D5BD-6F87-F746-9CEC-FDD9CC8801D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15F98A6E-3705-6A41-BDA5-12623D3C0E91}"/>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774BC2E2-CFD7-014A-9AE3-022AFA6F9287}"/>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73F8F36E-A637-0C4F-9849-D4F01EA8F4AB}"/>
              </a:ext>
            </a:extLst>
          </p:cNvPr>
          <p:cNvSpPr>
            <a:spLocks noGrp="1"/>
          </p:cNvSpPr>
          <p:nvPr>
            <p:ph type="dt" sz="half" idx="10"/>
          </p:nvPr>
        </p:nvSpPr>
        <p:spPr/>
        <p:txBody>
          <a:bodyPr/>
          <a:lstStyle/>
          <a:p>
            <a:fld id="{A21B03BB-1DC2-D140-9899-0B94DAC76F9F}" type="datetime1">
              <a:rPr lang="en-US" smtClean="0"/>
              <a:pPr/>
              <a:t>1/28/2021</a:t>
            </a:fld>
            <a:endParaRPr lang="en-US"/>
          </a:p>
        </p:txBody>
      </p:sp>
      <p:sp>
        <p:nvSpPr>
          <p:cNvPr id="6" name="Footer Placeholder 5">
            <a:extLst>
              <a:ext uri="{FF2B5EF4-FFF2-40B4-BE49-F238E27FC236}">
                <a16:creationId xmlns:a16="http://schemas.microsoft.com/office/drawing/2014/main" xmlns="" id="{F942673B-2B51-E548-A7D0-60929EFF6DD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B799EBEF-B418-2343-952B-54CC107306DC}"/>
              </a:ext>
            </a:extLst>
          </p:cNvPr>
          <p:cNvSpPr>
            <a:spLocks noGrp="1"/>
          </p:cNvSpPr>
          <p:nvPr>
            <p:ph type="sldNum" sz="quarter" idx="12"/>
          </p:nvPr>
        </p:nvSpPr>
        <p:spPr/>
        <p:txBody>
          <a:bodyPr/>
          <a:lstStyle/>
          <a:p>
            <a:fld id="{2D24F69C-5E28-BD4B-BCE8-0F35DA77ED31}" type="slidenum">
              <a:rPr lang="en-US" smtClean="0"/>
              <a:pPr/>
              <a:t>‹#›</a:t>
            </a:fld>
            <a:endParaRPr lang="en-US"/>
          </a:p>
        </p:txBody>
      </p:sp>
    </p:spTree>
    <p:extLst>
      <p:ext uri="{BB962C8B-B14F-4D97-AF65-F5344CB8AC3E}">
        <p14:creationId xmlns:p14="http://schemas.microsoft.com/office/powerpoint/2010/main" val="34563567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CF5ADB6-3ABE-DA49-816B-9DA3A308E05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52169B4A-1A62-6C4C-8729-83F0E0505CE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xmlns="" id="{B82510BE-79A6-734D-A646-23D9CCB8DB3D}"/>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3350B8B6-AF1E-3143-9C96-1E8F10A844F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xmlns="" id="{359B6BED-C56A-7C4B-AC2F-0C610287B4FD}"/>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1136D10B-C322-B64D-9E24-2940F8C4A6B7}"/>
              </a:ext>
            </a:extLst>
          </p:cNvPr>
          <p:cNvSpPr>
            <a:spLocks noGrp="1"/>
          </p:cNvSpPr>
          <p:nvPr>
            <p:ph type="dt" sz="half" idx="10"/>
          </p:nvPr>
        </p:nvSpPr>
        <p:spPr/>
        <p:txBody>
          <a:bodyPr/>
          <a:lstStyle/>
          <a:p>
            <a:fld id="{183CEAC7-9C20-814B-B10B-5BE552A2E69C}" type="datetime1">
              <a:rPr lang="en-US" smtClean="0"/>
              <a:pPr/>
              <a:t>1/28/2021</a:t>
            </a:fld>
            <a:endParaRPr lang="en-US"/>
          </a:p>
        </p:txBody>
      </p:sp>
      <p:sp>
        <p:nvSpPr>
          <p:cNvPr id="8" name="Footer Placeholder 7">
            <a:extLst>
              <a:ext uri="{FF2B5EF4-FFF2-40B4-BE49-F238E27FC236}">
                <a16:creationId xmlns:a16="http://schemas.microsoft.com/office/drawing/2014/main" xmlns="" id="{2CD1CCAE-1F2C-534E-8E51-8A6AA900DCF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86887775-634E-BB4E-844B-DB9A814FF595}"/>
              </a:ext>
            </a:extLst>
          </p:cNvPr>
          <p:cNvSpPr>
            <a:spLocks noGrp="1"/>
          </p:cNvSpPr>
          <p:nvPr>
            <p:ph type="sldNum" sz="quarter" idx="12"/>
          </p:nvPr>
        </p:nvSpPr>
        <p:spPr/>
        <p:txBody>
          <a:bodyPr/>
          <a:lstStyle/>
          <a:p>
            <a:fld id="{2D24F69C-5E28-BD4B-BCE8-0F35DA77ED31}" type="slidenum">
              <a:rPr lang="en-US" smtClean="0"/>
              <a:pPr/>
              <a:t>‹#›</a:t>
            </a:fld>
            <a:endParaRPr lang="en-US"/>
          </a:p>
        </p:txBody>
      </p:sp>
    </p:spTree>
    <p:extLst>
      <p:ext uri="{BB962C8B-B14F-4D97-AF65-F5344CB8AC3E}">
        <p14:creationId xmlns:p14="http://schemas.microsoft.com/office/powerpoint/2010/main" val="18454530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7F2D20A-348F-4948-ACC2-314FEB2917D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CDC18A0C-7642-6B49-B695-D6B074EFBA22}"/>
              </a:ext>
            </a:extLst>
          </p:cNvPr>
          <p:cNvSpPr>
            <a:spLocks noGrp="1"/>
          </p:cNvSpPr>
          <p:nvPr>
            <p:ph type="dt" sz="half" idx="10"/>
          </p:nvPr>
        </p:nvSpPr>
        <p:spPr/>
        <p:txBody>
          <a:bodyPr/>
          <a:lstStyle/>
          <a:p>
            <a:fld id="{5B6260E3-A02F-5244-ABD4-35280D9232A9}" type="datetime1">
              <a:rPr lang="en-US" smtClean="0"/>
              <a:pPr/>
              <a:t>1/28/2021</a:t>
            </a:fld>
            <a:endParaRPr lang="en-US"/>
          </a:p>
        </p:txBody>
      </p:sp>
      <p:sp>
        <p:nvSpPr>
          <p:cNvPr id="4" name="Footer Placeholder 3">
            <a:extLst>
              <a:ext uri="{FF2B5EF4-FFF2-40B4-BE49-F238E27FC236}">
                <a16:creationId xmlns:a16="http://schemas.microsoft.com/office/drawing/2014/main" xmlns="" id="{6A102401-F8C5-254D-A1E2-543902B5EE7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A316F3C2-81E0-2247-9C89-8BEE83858468}"/>
              </a:ext>
            </a:extLst>
          </p:cNvPr>
          <p:cNvSpPr>
            <a:spLocks noGrp="1"/>
          </p:cNvSpPr>
          <p:nvPr>
            <p:ph type="sldNum" sz="quarter" idx="12"/>
          </p:nvPr>
        </p:nvSpPr>
        <p:spPr/>
        <p:txBody>
          <a:bodyPr/>
          <a:lstStyle/>
          <a:p>
            <a:fld id="{2D24F69C-5E28-BD4B-BCE8-0F35DA77ED31}" type="slidenum">
              <a:rPr lang="en-US" smtClean="0"/>
              <a:pPr/>
              <a:t>‹#›</a:t>
            </a:fld>
            <a:endParaRPr lang="en-US"/>
          </a:p>
        </p:txBody>
      </p:sp>
    </p:spTree>
    <p:extLst>
      <p:ext uri="{BB962C8B-B14F-4D97-AF65-F5344CB8AC3E}">
        <p14:creationId xmlns:p14="http://schemas.microsoft.com/office/powerpoint/2010/main" val="3528495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ED0BEF05-BAF7-3041-BAD9-112D30637257}"/>
              </a:ext>
            </a:extLst>
          </p:cNvPr>
          <p:cNvSpPr>
            <a:spLocks noGrp="1"/>
          </p:cNvSpPr>
          <p:nvPr>
            <p:ph type="dt" sz="half" idx="10"/>
          </p:nvPr>
        </p:nvSpPr>
        <p:spPr/>
        <p:txBody>
          <a:bodyPr/>
          <a:lstStyle/>
          <a:p>
            <a:fld id="{107489CE-6FB3-F14F-8FA5-9868B1890AFC}" type="datetime1">
              <a:rPr lang="en-US" smtClean="0"/>
              <a:pPr/>
              <a:t>1/28/2021</a:t>
            </a:fld>
            <a:endParaRPr lang="en-US"/>
          </a:p>
        </p:txBody>
      </p:sp>
      <p:sp>
        <p:nvSpPr>
          <p:cNvPr id="3" name="Footer Placeholder 2">
            <a:extLst>
              <a:ext uri="{FF2B5EF4-FFF2-40B4-BE49-F238E27FC236}">
                <a16:creationId xmlns:a16="http://schemas.microsoft.com/office/drawing/2014/main" xmlns="" id="{B3CC16EF-AE2B-3D4C-A02F-1A48D1F1E13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6CD9CF76-2A9A-7E49-8FAF-7BC298E1508D}"/>
              </a:ext>
            </a:extLst>
          </p:cNvPr>
          <p:cNvSpPr>
            <a:spLocks noGrp="1"/>
          </p:cNvSpPr>
          <p:nvPr>
            <p:ph type="sldNum" sz="quarter" idx="12"/>
          </p:nvPr>
        </p:nvSpPr>
        <p:spPr/>
        <p:txBody>
          <a:bodyPr/>
          <a:lstStyle/>
          <a:p>
            <a:fld id="{2D24F69C-5E28-BD4B-BCE8-0F35DA77ED31}" type="slidenum">
              <a:rPr lang="en-US" smtClean="0"/>
              <a:pPr/>
              <a:t>‹#›</a:t>
            </a:fld>
            <a:endParaRPr lang="en-US"/>
          </a:p>
        </p:txBody>
      </p:sp>
    </p:spTree>
    <p:extLst>
      <p:ext uri="{BB962C8B-B14F-4D97-AF65-F5344CB8AC3E}">
        <p14:creationId xmlns:p14="http://schemas.microsoft.com/office/powerpoint/2010/main" val="17431366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68027EA-C815-8847-9437-53270C77320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xmlns="" id="{9B7D200C-2CDA-934D-95DC-7D710C64CF9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59A639DC-8ED4-024C-B569-8120376E5C7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2D72D615-38D1-8F40-901F-203F3D75CB0F}"/>
              </a:ext>
            </a:extLst>
          </p:cNvPr>
          <p:cNvSpPr>
            <a:spLocks noGrp="1"/>
          </p:cNvSpPr>
          <p:nvPr>
            <p:ph type="dt" sz="half" idx="10"/>
          </p:nvPr>
        </p:nvSpPr>
        <p:spPr/>
        <p:txBody>
          <a:bodyPr/>
          <a:lstStyle/>
          <a:p>
            <a:fld id="{E5090F1E-FA47-2C47-8152-38C1DEA166CF}" type="datetime1">
              <a:rPr lang="en-US" smtClean="0"/>
              <a:pPr/>
              <a:t>1/28/2021</a:t>
            </a:fld>
            <a:endParaRPr lang="en-US"/>
          </a:p>
        </p:txBody>
      </p:sp>
      <p:sp>
        <p:nvSpPr>
          <p:cNvPr id="6" name="Footer Placeholder 5">
            <a:extLst>
              <a:ext uri="{FF2B5EF4-FFF2-40B4-BE49-F238E27FC236}">
                <a16:creationId xmlns:a16="http://schemas.microsoft.com/office/drawing/2014/main" xmlns="" id="{2B03B987-EEC2-5D40-979C-5EAFDBA7B7D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963D39D3-1DE6-B241-BE1E-CC220BED25BF}"/>
              </a:ext>
            </a:extLst>
          </p:cNvPr>
          <p:cNvSpPr>
            <a:spLocks noGrp="1"/>
          </p:cNvSpPr>
          <p:nvPr>
            <p:ph type="sldNum" sz="quarter" idx="12"/>
          </p:nvPr>
        </p:nvSpPr>
        <p:spPr/>
        <p:txBody>
          <a:bodyPr/>
          <a:lstStyle/>
          <a:p>
            <a:fld id="{2D24F69C-5E28-BD4B-BCE8-0F35DA77ED31}" type="slidenum">
              <a:rPr lang="en-US" smtClean="0"/>
              <a:pPr/>
              <a:t>‹#›</a:t>
            </a:fld>
            <a:endParaRPr lang="en-US"/>
          </a:p>
        </p:txBody>
      </p:sp>
    </p:spTree>
    <p:extLst>
      <p:ext uri="{BB962C8B-B14F-4D97-AF65-F5344CB8AC3E}">
        <p14:creationId xmlns:p14="http://schemas.microsoft.com/office/powerpoint/2010/main" val="28559574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5400E4A-B32D-D04D-A109-90B89DFE451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xmlns="" id="{DB9ECC85-7924-E746-976F-3ACB9BCE437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xmlns="" id="{2C52FAEA-F68E-CD40-BEBD-411FADE1D9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937BB84B-5385-0940-8685-11A0390876ED}"/>
              </a:ext>
            </a:extLst>
          </p:cNvPr>
          <p:cNvSpPr>
            <a:spLocks noGrp="1"/>
          </p:cNvSpPr>
          <p:nvPr>
            <p:ph type="dt" sz="half" idx="10"/>
          </p:nvPr>
        </p:nvSpPr>
        <p:spPr/>
        <p:txBody>
          <a:bodyPr/>
          <a:lstStyle/>
          <a:p>
            <a:fld id="{1E1DEA07-B7D8-D447-BAFE-0459B3F89475}" type="datetime1">
              <a:rPr lang="en-US" smtClean="0"/>
              <a:pPr/>
              <a:t>1/28/2021</a:t>
            </a:fld>
            <a:endParaRPr lang="en-US"/>
          </a:p>
        </p:txBody>
      </p:sp>
      <p:sp>
        <p:nvSpPr>
          <p:cNvPr id="6" name="Footer Placeholder 5">
            <a:extLst>
              <a:ext uri="{FF2B5EF4-FFF2-40B4-BE49-F238E27FC236}">
                <a16:creationId xmlns:a16="http://schemas.microsoft.com/office/drawing/2014/main" xmlns="" id="{51DC10EC-E1C8-F74A-B86B-BD4172DAB5C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DDFB7952-0893-B145-A364-C6D7F7806AAF}"/>
              </a:ext>
            </a:extLst>
          </p:cNvPr>
          <p:cNvSpPr>
            <a:spLocks noGrp="1"/>
          </p:cNvSpPr>
          <p:nvPr>
            <p:ph type="sldNum" sz="quarter" idx="12"/>
          </p:nvPr>
        </p:nvSpPr>
        <p:spPr/>
        <p:txBody>
          <a:bodyPr/>
          <a:lstStyle/>
          <a:p>
            <a:fld id="{2D24F69C-5E28-BD4B-BCE8-0F35DA77ED31}" type="slidenum">
              <a:rPr lang="en-US" smtClean="0"/>
              <a:pPr/>
              <a:t>‹#›</a:t>
            </a:fld>
            <a:endParaRPr lang="en-US"/>
          </a:p>
        </p:txBody>
      </p:sp>
    </p:spTree>
    <p:extLst>
      <p:ext uri="{BB962C8B-B14F-4D97-AF65-F5344CB8AC3E}">
        <p14:creationId xmlns:p14="http://schemas.microsoft.com/office/powerpoint/2010/main" val="22263341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D3387D02-A84F-9A44-8AC8-C9FB25F42F8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xmlns="" id="{2D0BCE9E-4B79-8746-9E7C-3A26BA7124D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7561544D-7610-6A49-B270-FBEDA636926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B7C6D2-C752-F746-B001-4B6F66CCBF16}" type="datetime1">
              <a:rPr lang="en-US" smtClean="0"/>
              <a:pPr/>
              <a:t>1/28/2021</a:t>
            </a:fld>
            <a:endParaRPr lang="en-US"/>
          </a:p>
        </p:txBody>
      </p:sp>
      <p:sp>
        <p:nvSpPr>
          <p:cNvPr id="5" name="Footer Placeholder 4">
            <a:extLst>
              <a:ext uri="{FF2B5EF4-FFF2-40B4-BE49-F238E27FC236}">
                <a16:creationId xmlns:a16="http://schemas.microsoft.com/office/drawing/2014/main" xmlns="" id="{B990AB51-B364-1544-8007-AB6BF668722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xmlns="" id="{D5882357-F1D3-0744-A378-3B74F938A9A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24F69C-5E28-BD4B-BCE8-0F35DA77ED31}" type="slidenum">
              <a:rPr lang="en-US" smtClean="0"/>
              <a:pPr/>
              <a:t>‹#›</a:t>
            </a:fld>
            <a:endParaRPr lang="en-US"/>
          </a:p>
        </p:txBody>
      </p:sp>
    </p:spTree>
    <p:extLst>
      <p:ext uri="{BB962C8B-B14F-4D97-AF65-F5344CB8AC3E}">
        <p14:creationId xmlns:p14="http://schemas.microsoft.com/office/powerpoint/2010/main" val="19196507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 Ορθογώνιο"/>
          <p:cNvSpPr/>
          <p:nvPr/>
        </p:nvSpPr>
        <p:spPr>
          <a:xfrm>
            <a:off x="614855" y="4022577"/>
            <a:ext cx="10738945" cy="1384995"/>
          </a:xfrm>
          <a:prstGeom prst="rect">
            <a:avLst/>
          </a:prstGeom>
        </p:spPr>
        <p:txBody>
          <a:bodyPr wrap="square">
            <a:spAutoFit/>
          </a:bodyPr>
          <a:lstStyle/>
          <a:p>
            <a:pPr algn="ctr"/>
            <a:r>
              <a:rPr lang="el-GR" sz="2400" b="1" dirty="0" smtClean="0">
                <a:solidFill>
                  <a:srgbClr val="000066"/>
                </a:solidFill>
                <a:latin typeface="Tahoma" pitchFamily="34" charset="0"/>
                <a:ea typeface="Tahoma" pitchFamily="34" charset="0"/>
                <a:cs typeface="Tahoma" pitchFamily="34" charset="0"/>
              </a:rPr>
              <a:t>Δρ. Ιωάννης </a:t>
            </a:r>
            <a:r>
              <a:rPr lang="el-GR" sz="2400" b="1" dirty="0" err="1" smtClean="0">
                <a:solidFill>
                  <a:srgbClr val="000066"/>
                </a:solidFill>
                <a:latin typeface="Tahoma" pitchFamily="34" charset="0"/>
                <a:ea typeface="Tahoma" pitchFamily="34" charset="0"/>
                <a:cs typeface="Tahoma" pitchFamily="34" charset="0"/>
              </a:rPr>
              <a:t>Καλαβρουζιώτης</a:t>
            </a:r>
            <a:endParaRPr lang="el-GR" sz="2400" b="1" dirty="0" smtClean="0">
              <a:solidFill>
                <a:srgbClr val="000066"/>
              </a:solidFill>
              <a:latin typeface="Tahoma" pitchFamily="34" charset="0"/>
              <a:ea typeface="Tahoma" pitchFamily="34" charset="0"/>
              <a:cs typeface="Tahoma" pitchFamily="34" charset="0"/>
            </a:endParaRPr>
          </a:p>
          <a:p>
            <a:pPr algn="ctr"/>
            <a:endParaRPr lang="el-GR" sz="2400" b="1" dirty="0" smtClean="0">
              <a:solidFill>
                <a:srgbClr val="000066"/>
              </a:solidFill>
              <a:latin typeface="Tahoma" pitchFamily="34" charset="0"/>
              <a:ea typeface="Tahoma" pitchFamily="34" charset="0"/>
              <a:cs typeface="Tahoma" pitchFamily="34" charset="0"/>
            </a:endParaRPr>
          </a:p>
          <a:p>
            <a:pPr algn="ctr"/>
            <a:r>
              <a:rPr lang="el-GR" b="1" dirty="0" smtClean="0">
                <a:solidFill>
                  <a:srgbClr val="000066"/>
                </a:solidFill>
                <a:latin typeface="Tahoma" pitchFamily="34" charset="0"/>
                <a:ea typeface="Tahoma" pitchFamily="34" charset="0"/>
                <a:cs typeface="Tahoma" pitchFamily="34" charset="0"/>
              </a:rPr>
              <a:t>Πρόεδρος Περιφερειακού Συμβουλίου Έρευνας και Καινοτομίας Δυτικής Ελλάδας, Καθηγητής – Κοσμήτορας ΣΘΕΤ, ΕΑΠ</a:t>
            </a:r>
            <a:endParaRPr lang="en-US" b="1" dirty="0">
              <a:solidFill>
                <a:srgbClr val="000066"/>
              </a:solidFill>
              <a:latin typeface="Tahoma" pitchFamily="34" charset="0"/>
              <a:ea typeface="Tahoma" pitchFamily="34" charset="0"/>
              <a:cs typeface="Tahoma" pitchFamily="34" charset="0"/>
            </a:endParaRPr>
          </a:p>
        </p:txBody>
      </p:sp>
      <p:sp>
        <p:nvSpPr>
          <p:cNvPr id="6" name="5 - Ορθογώνιο"/>
          <p:cNvSpPr/>
          <p:nvPr/>
        </p:nvSpPr>
        <p:spPr>
          <a:xfrm>
            <a:off x="614855" y="2522483"/>
            <a:ext cx="11114690" cy="954107"/>
          </a:xfrm>
          <a:prstGeom prst="rect">
            <a:avLst/>
          </a:prstGeom>
        </p:spPr>
        <p:txBody>
          <a:bodyPr wrap="square">
            <a:spAutoFit/>
          </a:bodyPr>
          <a:lstStyle/>
          <a:p>
            <a:pPr algn="ctr"/>
            <a:r>
              <a:rPr lang="el-GR" sz="2800" b="1" dirty="0" smtClean="0">
                <a:solidFill>
                  <a:srgbClr val="000066"/>
                </a:solidFill>
                <a:latin typeface="Tahoma" pitchFamily="34" charset="0"/>
                <a:ea typeface="Tahoma" pitchFamily="34" charset="0"/>
                <a:cs typeface="Tahoma" pitchFamily="34" charset="0"/>
              </a:rPr>
              <a:t>Ανάγκη και σχεδιασμός για την ίδρυση ερευνητικού κέντρου έρευνας και καινοτομίας στην Περιφέρεια Δυτικής Ελλάδας</a:t>
            </a:r>
            <a:endParaRPr lang="en-US" sz="2800" b="1" dirty="0">
              <a:solidFill>
                <a:srgbClr val="000066"/>
              </a:solidFill>
              <a:latin typeface="Tahoma" pitchFamily="34" charset="0"/>
              <a:ea typeface="Tahoma" pitchFamily="34" charset="0"/>
              <a:cs typeface="Tahoma" pitchFamily="34" charset="0"/>
            </a:endParaRPr>
          </a:p>
        </p:txBody>
      </p:sp>
      <p:pic>
        <p:nvPicPr>
          <p:cNvPr id="1026" name="Picture 2"/>
          <p:cNvPicPr>
            <a:picLocks noChangeAspect="1" noChangeArrowheads="1"/>
          </p:cNvPicPr>
          <p:nvPr/>
        </p:nvPicPr>
        <p:blipFill>
          <a:blip r:embed="rId2"/>
          <a:srcRect l="38059" t="30015" r="25437" b="46113"/>
          <a:stretch>
            <a:fillRect/>
          </a:stretch>
        </p:blipFill>
        <p:spPr bwMode="auto">
          <a:xfrm>
            <a:off x="3405353" y="204953"/>
            <a:ext cx="5864772" cy="1977796"/>
          </a:xfrm>
          <a:prstGeom prst="rect">
            <a:avLst/>
          </a:prstGeom>
          <a:noFill/>
          <a:ln w="9525">
            <a:noFill/>
            <a:miter lim="800000"/>
            <a:headEnd/>
            <a:tailEnd/>
          </a:ln>
        </p:spPr>
      </p:pic>
      <p:sp>
        <p:nvSpPr>
          <p:cNvPr id="8" name="7 - Ορθογώνιο"/>
          <p:cNvSpPr/>
          <p:nvPr/>
        </p:nvSpPr>
        <p:spPr>
          <a:xfrm>
            <a:off x="194440" y="6168766"/>
            <a:ext cx="11997559" cy="584775"/>
          </a:xfrm>
          <a:prstGeom prst="rect">
            <a:avLst/>
          </a:prstGeom>
        </p:spPr>
        <p:txBody>
          <a:bodyPr wrap="square">
            <a:spAutoFit/>
          </a:bodyPr>
          <a:lstStyle/>
          <a:p>
            <a:pPr algn="ctr"/>
            <a:r>
              <a:rPr lang="el-GR" sz="1600" b="1" dirty="0" smtClean="0">
                <a:solidFill>
                  <a:srgbClr val="000066"/>
                </a:solidFill>
                <a:latin typeface="Tahoma" pitchFamily="34" charset="0"/>
                <a:ea typeface="Tahoma" pitchFamily="34" charset="0"/>
                <a:cs typeface="Tahoma" pitchFamily="34" charset="0"/>
              </a:rPr>
              <a:t>2</a:t>
            </a:r>
            <a:r>
              <a:rPr lang="el-GR" sz="1600" b="1" baseline="30000" dirty="0" smtClean="0">
                <a:solidFill>
                  <a:srgbClr val="000066"/>
                </a:solidFill>
                <a:latin typeface="Tahoma" pitchFamily="34" charset="0"/>
                <a:ea typeface="Tahoma" pitchFamily="34" charset="0"/>
                <a:cs typeface="Tahoma" pitchFamily="34" charset="0"/>
              </a:rPr>
              <a:t>η</a:t>
            </a:r>
            <a:r>
              <a:rPr lang="el-GR" sz="1600" b="1" dirty="0" smtClean="0">
                <a:solidFill>
                  <a:srgbClr val="000066"/>
                </a:solidFill>
                <a:latin typeface="Tahoma" pitchFamily="34" charset="0"/>
                <a:ea typeface="Tahoma" pitchFamily="34" charset="0"/>
                <a:cs typeface="Tahoma" pitchFamily="34" charset="0"/>
              </a:rPr>
              <a:t> ΠΑΝΕΛΛΗΝΙΑ ΣΥΝΑΝΤΗΣΗ ΤΩΝ ΠΕΡΙΦΕΡΕΙΑΚΩΝ ΣΥΜΒΟΥΛΙΩΝ ΕΡΕΥΝΑΣ ΚΑΙ ΚΑΙΝΟΤΟΜΙΑΣ </a:t>
            </a:r>
          </a:p>
          <a:p>
            <a:pPr algn="ctr"/>
            <a:r>
              <a:rPr lang="el-GR" sz="1600" b="1" dirty="0" smtClean="0">
                <a:solidFill>
                  <a:srgbClr val="000066"/>
                </a:solidFill>
                <a:latin typeface="Tahoma" pitchFamily="34" charset="0"/>
                <a:ea typeface="Tahoma" pitchFamily="34" charset="0"/>
                <a:cs typeface="Tahoma" pitchFamily="34" charset="0"/>
              </a:rPr>
              <a:t>29-30 Ιανουαρίου 2021, Καλάβρυτα</a:t>
            </a:r>
            <a:endParaRPr lang="en-US" sz="1600" b="1" dirty="0">
              <a:solidFill>
                <a:srgbClr val="000066"/>
              </a:solidFill>
              <a:latin typeface="Tahoma" pitchFamily="34" charset="0"/>
              <a:ea typeface="Tahoma" pitchFamily="34" charset="0"/>
              <a:cs typeface="Tahoma"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108A412-F5FF-5C44-94B4-C1F1546D8DB3}"/>
              </a:ext>
            </a:extLst>
          </p:cNvPr>
          <p:cNvSpPr>
            <a:spLocks noGrp="1"/>
          </p:cNvSpPr>
          <p:nvPr>
            <p:ph type="ctrTitle"/>
          </p:nvPr>
        </p:nvSpPr>
        <p:spPr>
          <a:xfrm>
            <a:off x="1524000" y="1201562"/>
            <a:ext cx="9144000" cy="1300098"/>
          </a:xfrm>
        </p:spPr>
        <p:txBody>
          <a:bodyPr anchor="ctr">
            <a:normAutofit/>
          </a:bodyPr>
          <a:lstStyle/>
          <a:p>
            <a:r>
              <a:rPr lang="el-GR" sz="2000" b="1" dirty="0">
                <a:solidFill>
                  <a:srgbClr val="000066"/>
                </a:solidFill>
                <a:latin typeface="Tahoma" pitchFamily="34" charset="0"/>
                <a:ea typeface="Tahoma" pitchFamily="34" charset="0"/>
                <a:cs typeface="Tahoma" pitchFamily="34" charset="0"/>
              </a:rPr>
              <a:t>Εθνικό Κέντρο Έρευνας, Ανάπτυξης και Καινοτομίας</a:t>
            </a:r>
            <a:br>
              <a:rPr lang="el-GR" sz="2000" b="1" dirty="0">
                <a:solidFill>
                  <a:srgbClr val="000066"/>
                </a:solidFill>
                <a:latin typeface="Tahoma" pitchFamily="34" charset="0"/>
                <a:ea typeface="Tahoma" pitchFamily="34" charset="0"/>
                <a:cs typeface="Tahoma" pitchFamily="34" charset="0"/>
              </a:rPr>
            </a:br>
            <a:r>
              <a:rPr lang="el-GR" sz="2000" b="1" dirty="0">
                <a:solidFill>
                  <a:srgbClr val="000066"/>
                </a:solidFill>
                <a:latin typeface="Tahoma" pitchFamily="34" charset="0"/>
                <a:ea typeface="Tahoma" pitchFamily="34" charset="0"/>
                <a:cs typeface="Tahoma" pitchFamily="34" charset="0"/>
              </a:rPr>
              <a:t>(Ερευνητικό Κέντρο Δυτικής Ελλάδας)</a:t>
            </a:r>
            <a:endParaRPr lang="en-US" sz="2000" b="1" dirty="0">
              <a:solidFill>
                <a:srgbClr val="000066"/>
              </a:solidFill>
              <a:latin typeface="Tahoma" pitchFamily="34" charset="0"/>
              <a:ea typeface="Tahoma" pitchFamily="34" charset="0"/>
              <a:cs typeface="Tahoma" pitchFamily="34" charset="0"/>
            </a:endParaRPr>
          </a:p>
        </p:txBody>
      </p:sp>
      <p:sp>
        <p:nvSpPr>
          <p:cNvPr id="3" name="Subtitle 2">
            <a:extLst>
              <a:ext uri="{FF2B5EF4-FFF2-40B4-BE49-F238E27FC236}">
                <a16:creationId xmlns:a16="http://schemas.microsoft.com/office/drawing/2014/main" xmlns="" id="{D0D8CBA5-291A-7F4F-A397-BA7A0A239B0F}"/>
              </a:ext>
            </a:extLst>
          </p:cNvPr>
          <p:cNvSpPr>
            <a:spLocks noGrp="1"/>
          </p:cNvSpPr>
          <p:nvPr>
            <p:ph type="subTitle" idx="1"/>
          </p:nvPr>
        </p:nvSpPr>
        <p:spPr/>
        <p:txBody>
          <a:bodyPr>
            <a:normAutofit/>
          </a:bodyPr>
          <a:lstStyle/>
          <a:p>
            <a:endParaRPr lang="el-GR" dirty="0"/>
          </a:p>
          <a:p>
            <a:endParaRPr lang="en-US" dirty="0"/>
          </a:p>
        </p:txBody>
      </p:sp>
      <p:sp>
        <p:nvSpPr>
          <p:cNvPr id="5" name="TextBox 4">
            <a:extLst>
              <a:ext uri="{FF2B5EF4-FFF2-40B4-BE49-F238E27FC236}">
                <a16:creationId xmlns:a16="http://schemas.microsoft.com/office/drawing/2014/main" xmlns="" id="{5D38CEED-236D-4111-877B-4C30C31D04BA}"/>
              </a:ext>
            </a:extLst>
          </p:cNvPr>
          <p:cNvSpPr txBox="1"/>
          <p:nvPr/>
        </p:nvSpPr>
        <p:spPr>
          <a:xfrm>
            <a:off x="556921" y="2708694"/>
            <a:ext cx="10802112" cy="3477875"/>
          </a:xfrm>
          <a:prstGeom prst="rect">
            <a:avLst/>
          </a:prstGeom>
          <a:noFill/>
        </p:spPr>
        <p:txBody>
          <a:bodyPr wrap="square">
            <a:spAutoFit/>
          </a:bodyPr>
          <a:lstStyle/>
          <a:p>
            <a:pPr algn="just"/>
            <a:r>
              <a:rPr lang="el-GR" sz="2000" dirty="0">
                <a:solidFill>
                  <a:srgbClr val="000066"/>
                </a:solidFill>
                <a:latin typeface="Tahoma" pitchFamily="34" charset="0"/>
                <a:ea typeface="Tahoma" pitchFamily="34" charset="0"/>
                <a:cs typeface="Tahoma" pitchFamily="34" charset="0"/>
              </a:rPr>
              <a:t>Η </a:t>
            </a:r>
            <a:r>
              <a:rPr lang="el-GR" sz="2000" b="1" dirty="0">
                <a:solidFill>
                  <a:srgbClr val="000066"/>
                </a:solidFill>
                <a:latin typeface="Tahoma" pitchFamily="34" charset="0"/>
                <a:ea typeface="Tahoma" pitchFamily="34" charset="0"/>
                <a:cs typeface="Tahoma" pitchFamily="34" charset="0"/>
              </a:rPr>
              <a:t>Περιφέρεια Δυτικής Ελλάδας</a:t>
            </a:r>
            <a:r>
              <a:rPr lang="el-GR" sz="2000" dirty="0">
                <a:solidFill>
                  <a:srgbClr val="000066"/>
                </a:solidFill>
                <a:latin typeface="Tahoma" pitchFamily="34" charset="0"/>
                <a:ea typeface="Tahoma" pitchFamily="34" charset="0"/>
                <a:cs typeface="Tahoma" pitchFamily="34" charset="0"/>
              </a:rPr>
              <a:t> προχωρά μετά από πρόταση του </a:t>
            </a:r>
            <a:r>
              <a:rPr lang="el-GR" sz="2000" b="1" dirty="0">
                <a:solidFill>
                  <a:srgbClr val="000066"/>
                </a:solidFill>
                <a:latin typeface="Tahoma" pitchFamily="34" charset="0"/>
                <a:ea typeface="Tahoma" pitchFamily="34" charset="0"/>
                <a:cs typeface="Tahoma" pitchFamily="34" charset="0"/>
              </a:rPr>
              <a:t>Περιφερειακού Συμβουλίου Έρευνας και Καινοτομίας (</a:t>
            </a:r>
            <a:r>
              <a:rPr lang="el-GR" sz="2000" b="1" dirty="0" err="1">
                <a:solidFill>
                  <a:srgbClr val="000066"/>
                </a:solidFill>
                <a:latin typeface="Tahoma" pitchFamily="34" charset="0"/>
                <a:ea typeface="Tahoma" pitchFamily="34" charset="0"/>
                <a:cs typeface="Tahoma" pitchFamily="34" charset="0"/>
              </a:rPr>
              <a:t>ΠΣΕΚ</a:t>
            </a:r>
            <a:r>
              <a:rPr lang="el-GR" sz="2000" b="1" dirty="0">
                <a:solidFill>
                  <a:srgbClr val="000066"/>
                </a:solidFill>
                <a:latin typeface="Tahoma" pitchFamily="34" charset="0"/>
                <a:ea typeface="Tahoma" pitchFamily="34" charset="0"/>
                <a:cs typeface="Tahoma" pitchFamily="34" charset="0"/>
              </a:rPr>
              <a:t>) </a:t>
            </a:r>
            <a:r>
              <a:rPr lang="el-GR" sz="2000" dirty="0">
                <a:solidFill>
                  <a:srgbClr val="000066"/>
                </a:solidFill>
                <a:latin typeface="Tahoma" pitchFamily="34" charset="0"/>
                <a:ea typeface="Tahoma" pitchFamily="34" charset="0"/>
                <a:cs typeface="Tahoma" pitchFamily="34" charset="0"/>
              </a:rPr>
              <a:t>Δυτικής Ελλάδας στις διαδικασίες για την ίδρυση ενός </a:t>
            </a:r>
            <a:r>
              <a:rPr lang="el-GR" sz="2000" b="1" dirty="0">
                <a:solidFill>
                  <a:srgbClr val="000066"/>
                </a:solidFill>
                <a:latin typeface="Tahoma" pitchFamily="34" charset="0"/>
                <a:ea typeface="Tahoma" pitchFamily="34" charset="0"/>
                <a:cs typeface="Tahoma" pitchFamily="34" charset="0"/>
              </a:rPr>
              <a:t>Εθνικού Κέντρου Έρευνας, Ανάπτυξης και Καινοτομίας (</a:t>
            </a:r>
            <a:r>
              <a:rPr lang="el-GR" sz="2000" b="1" dirty="0" err="1">
                <a:solidFill>
                  <a:srgbClr val="000066"/>
                </a:solidFill>
                <a:latin typeface="Tahoma" pitchFamily="34" charset="0"/>
                <a:ea typeface="Tahoma" pitchFamily="34" charset="0"/>
                <a:cs typeface="Tahoma" pitchFamily="34" charset="0"/>
              </a:rPr>
              <a:t>ΕΚΕΑΚ</a:t>
            </a:r>
            <a:r>
              <a:rPr lang="el-GR" sz="2000" b="1" dirty="0">
                <a:solidFill>
                  <a:srgbClr val="000066"/>
                </a:solidFill>
                <a:latin typeface="Tahoma" pitchFamily="34" charset="0"/>
                <a:ea typeface="Tahoma" pitchFamily="34" charset="0"/>
                <a:cs typeface="Tahoma" pitchFamily="34" charset="0"/>
              </a:rPr>
              <a:t>)</a:t>
            </a:r>
            <a:r>
              <a:rPr lang="el-GR" sz="2000" dirty="0">
                <a:solidFill>
                  <a:srgbClr val="000066"/>
                </a:solidFill>
                <a:latin typeface="Tahoma" pitchFamily="34" charset="0"/>
                <a:ea typeface="Tahoma" pitchFamily="34" charset="0"/>
                <a:cs typeface="Tahoma" pitchFamily="34" charset="0"/>
              </a:rPr>
              <a:t> στη Δυτική Ελλάδα.</a:t>
            </a:r>
          </a:p>
          <a:p>
            <a:pPr algn="just"/>
            <a:endParaRPr lang="el-GR" sz="2000" dirty="0">
              <a:solidFill>
                <a:srgbClr val="000066"/>
              </a:solidFill>
              <a:latin typeface="Tahoma" pitchFamily="34" charset="0"/>
              <a:ea typeface="Tahoma" pitchFamily="34" charset="0"/>
              <a:cs typeface="Tahoma" pitchFamily="34" charset="0"/>
            </a:endParaRPr>
          </a:p>
          <a:p>
            <a:pPr algn="just"/>
            <a:r>
              <a:rPr lang="el-GR" sz="2000" dirty="0">
                <a:solidFill>
                  <a:srgbClr val="000066"/>
                </a:solidFill>
                <a:latin typeface="Tahoma" pitchFamily="34" charset="0"/>
                <a:ea typeface="Tahoma" pitchFamily="34" charset="0"/>
                <a:cs typeface="Tahoma" pitchFamily="34" charset="0"/>
              </a:rPr>
              <a:t>Το Ερευνητικό Κέντρο </a:t>
            </a:r>
            <a:r>
              <a:rPr lang="el-GR" sz="2000" b="1" dirty="0">
                <a:solidFill>
                  <a:srgbClr val="000066"/>
                </a:solidFill>
                <a:latin typeface="Tahoma" pitchFamily="34" charset="0"/>
                <a:ea typeface="Tahoma" pitchFamily="34" charset="0"/>
                <a:cs typeface="Tahoma" pitchFamily="34" charset="0"/>
              </a:rPr>
              <a:t>θα αποτελείται από 3 Ινστιτούτα </a:t>
            </a:r>
            <a:r>
              <a:rPr lang="el-GR" sz="2000" dirty="0">
                <a:solidFill>
                  <a:srgbClr val="000066"/>
                </a:solidFill>
                <a:latin typeface="Tahoma" pitchFamily="34" charset="0"/>
                <a:ea typeface="Tahoma" pitchFamily="34" charset="0"/>
                <a:cs typeface="Tahoma" pitchFamily="34" charset="0"/>
              </a:rPr>
              <a:t>που θα έχουν συγκεκριμένη στόχευση για την ανάπτυξη παραγωγικών τομέων της περιοχής και την προώθηση της καινοτομίας και της γνώσης.</a:t>
            </a:r>
          </a:p>
          <a:p>
            <a:pPr algn="just"/>
            <a:endParaRPr lang="el-GR" sz="2000" dirty="0">
              <a:solidFill>
                <a:srgbClr val="000066"/>
              </a:solidFill>
              <a:latin typeface="Tahoma" pitchFamily="34" charset="0"/>
              <a:ea typeface="Tahoma" pitchFamily="34" charset="0"/>
              <a:cs typeface="Tahoma" pitchFamily="34" charset="0"/>
            </a:endParaRPr>
          </a:p>
          <a:p>
            <a:pPr algn="just"/>
            <a:r>
              <a:rPr lang="el-GR" sz="2000" dirty="0">
                <a:solidFill>
                  <a:srgbClr val="000066"/>
                </a:solidFill>
                <a:latin typeface="Tahoma" pitchFamily="34" charset="0"/>
                <a:ea typeface="Tahoma" pitchFamily="34" charset="0"/>
                <a:cs typeface="Tahoma" pitchFamily="34" charset="0"/>
              </a:rPr>
              <a:t>Στόχος είναι να ενισχυθεί η Έρευνα και η Καινοτομίας στη Δυτική Ελλάδα, παράλληλα με την Αξιοποίηση του επιστημονικού της δυναμικού.</a:t>
            </a:r>
          </a:p>
        </p:txBody>
      </p:sp>
      <p:pic>
        <p:nvPicPr>
          <p:cNvPr id="8195" name="Picture 3"/>
          <p:cNvPicPr>
            <a:picLocks noChangeAspect="1" noChangeArrowheads="1"/>
          </p:cNvPicPr>
          <p:nvPr/>
        </p:nvPicPr>
        <p:blipFill>
          <a:blip r:embed="rId3"/>
          <a:srcRect/>
          <a:stretch>
            <a:fillRect/>
          </a:stretch>
        </p:blipFill>
        <p:spPr bwMode="auto">
          <a:xfrm>
            <a:off x="4902200" y="237706"/>
            <a:ext cx="2384425" cy="1074737"/>
          </a:xfrm>
          <a:prstGeom prst="rect">
            <a:avLst/>
          </a:prstGeom>
          <a:noFill/>
          <a:ln w="9525">
            <a:noFill/>
            <a:miter lim="800000"/>
            <a:headEnd/>
            <a:tailEnd/>
          </a:ln>
          <a:effectLst/>
        </p:spPr>
      </p:pic>
    </p:spTree>
    <p:extLst>
      <p:ext uri="{BB962C8B-B14F-4D97-AF65-F5344CB8AC3E}">
        <p14:creationId xmlns:p14="http://schemas.microsoft.com/office/powerpoint/2010/main" val="33367444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142512A-E6E9-A248-89EF-7F5448089081}"/>
              </a:ext>
            </a:extLst>
          </p:cNvPr>
          <p:cNvSpPr>
            <a:spLocks noGrp="1"/>
          </p:cNvSpPr>
          <p:nvPr>
            <p:ph type="title"/>
          </p:nvPr>
        </p:nvSpPr>
        <p:spPr>
          <a:xfrm>
            <a:off x="838200" y="261613"/>
            <a:ext cx="10515600" cy="1325563"/>
          </a:xfrm>
        </p:spPr>
        <p:txBody>
          <a:bodyPr>
            <a:noAutofit/>
          </a:bodyPr>
          <a:lstStyle/>
          <a:p>
            <a:pPr algn="ctr"/>
            <a:r>
              <a:rPr lang="el-GR" sz="2000" b="1" dirty="0">
                <a:solidFill>
                  <a:srgbClr val="000066"/>
                </a:solidFill>
                <a:latin typeface="Tahoma" pitchFamily="34" charset="0"/>
                <a:ea typeface="Tahoma" pitchFamily="34" charset="0"/>
                <a:cs typeface="Tahoma" pitchFamily="34" charset="0"/>
              </a:rPr>
              <a:t>Εθνικό Κέντρο Έρευνας, Ανάπτυξης και Καινοτομίας</a:t>
            </a:r>
            <a:br>
              <a:rPr lang="el-GR" sz="2000" b="1" dirty="0">
                <a:solidFill>
                  <a:srgbClr val="000066"/>
                </a:solidFill>
                <a:latin typeface="Tahoma" pitchFamily="34" charset="0"/>
                <a:ea typeface="Tahoma" pitchFamily="34" charset="0"/>
                <a:cs typeface="Tahoma" pitchFamily="34" charset="0"/>
              </a:rPr>
            </a:br>
            <a:r>
              <a:rPr lang="el-GR" sz="2000" b="1" dirty="0">
                <a:solidFill>
                  <a:srgbClr val="000066"/>
                </a:solidFill>
                <a:latin typeface="Tahoma" pitchFamily="34" charset="0"/>
                <a:ea typeface="Tahoma" pitchFamily="34" charset="0"/>
                <a:cs typeface="Tahoma" pitchFamily="34" charset="0"/>
              </a:rPr>
              <a:t>(</a:t>
            </a:r>
            <a:r>
              <a:rPr lang="el-GR" sz="2000" b="1" dirty="0" err="1">
                <a:solidFill>
                  <a:srgbClr val="000066"/>
                </a:solidFill>
                <a:latin typeface="Tahoma" pitchFamily="34" charset="0"/>
                <a:ea typeface="Tahoma" pitchFamily="34" charset="0"/>
                <a:cs typeface="Tahoma" pitchFamily="34" charset="0"/>
              </a:rPr>
              <a:t>ΕΚΕΑΚ</a:t>
            </a:r>
            <a:r>
              <a:rPr lang="el-GR" sz="2000" b="1" dirty="0">
                <a:solidFill>
                  <a:srgbClr val="000066"/>
                </a:solidFill>
                <a:latin typeface="Tahoma" pitchFamily="34" charset="0"/>
                <a:ea typeface="Tahoma" pitchFamily="34" charset="0"/>
                <a:cs typeface="Tahoma" pitchFamily="34" charset="0"/>
              </a:rPr>
              <a:t>)</a:t>
            </a:r>
            <a:endParaRPr lang="en-US" sz="2000" dirty="0">
              <a:solidFill>
                <a:srgbClr val="000066"/>
              </a:solidFill>
              <a:latin typeface="Tahoma" pitchFamily="34" charset="0"/>
              <a:ea typeface="Tahoma" pitchFamily="34" charset="0"/>
              <a:cs typeface="Tahoma" pitchFamily="34" charset="0"/>
            </a:endParaRPr>
          </a:p>
        </p:txBody>
      </p:sp>
      <p:sp>
        <p:nvSpPr>
          <p:cNvPr id="3" name="Content Placeholder 2">
            <a:extLst>
              <a:ext uri="{FF2B5EF4-FFF2-40B4-BE49-F238E27FC236}">
                <a16:creationId xmlns:a16="http://schemas.microsoft.com/office/drawing/2014/main" xmlns="" id="{8D557A64-67D8-1E44-B368-81276C78DDA9}"/>
              </a:ext>
            </a:extLst>
          </p:cNvPr>
          <p:cNvSpPr>
            <a:spLocks noGrp="1"/>
          </p:cNvSpPr>
          <p:nvPr>
            <p:ph idx="1"/>
          </p:nvPr>
        </p:nvSpPr>
        <p:spPr>
          <a:xfrm>
            <a:off x="508957" y="2042099"/>
            <a:ext cx="11197087" cy="4351338"/>
          </a:xfrm>
        </p:spPr>
        <p:txBody>
          <a:bodyPr>
            <a:noAutofit/>
          </a:bodyPr>
          <a:lstStyle/>
          <a:p>
            <a:pPr marL="0" indent="0" algn="just">
              <a:lnSpc>
                <a:spcPct val="100000"/>
              </a:lnSpc>
              <a:buNone/>
            </a:pPr>
            <a:r>
              <a:rPr lang="el-GR" sz="2000" dirty="0">
                <a:solidFill>
                  <a:srgbClr val="000066"/>
                </a:solidFill>
                <a:latin typeface="Tahoma" pitchFamily="34" charset="0"/>
                <a:ea typeface="Tahoma" pitchFamily="34" charset="0"/>
                <a:cs typeface="Tahoma" pitchFamily="34" charset="0"/>
              </a:rPr>
              <a:t>Το Εθνικό Κέντρο Έρευνας, Ανάπτυξης και Καινοτομίας (</a:t>
            </a:r>
            <a:r>
              <a:rPr lang="el-GR" sz="2000" dirty="0" err="1">
                <a:solidFill>
                  <a:srgbClr val="000066"/>
                </a:solidFill>
                <a:latin typeface="Tahoma" pitchFamily="34" charset="0"/>
                <a:ea typeface="Tahoma" pitchFamily="34" charset="0"/>
                <a:cs typeface="Tahoma" pitchFamily="34" charset="0"/>
              </a:rPr>
              <a:t>ΕΚΕΑΚ</a:t>
            </a:r>
            <a:r>
              <a:rPr lang="el-GR" sz="2000" dirty="0">
                <a:solidFill>
                  <a:srgbClr val="000066"/>
                </a:solidFill>
                <a:latin typeface="Tahoma" pitchFamily="34" charset="0"/>
                <a:ea typeface="Tahoma" pitchFamily="34" charset="0"/>
                <a:cs typeface="Tahoma" pitchFamily="34" charset="0"/>
              </a:rPr>
              <a:t>) φιλοδοξεί να έχει </a:t>
            </a:r>
            <a:r>
              <a:rPr lang="el-GR" sz="2000" b="1" dirty="0">
                <a:solidFill>
                  <a:srgbClr val="000066"/>
                </a:solidFill>
                <a:latin typeface="Tahoma" pitchFamily="34" charset="0"/>
                <a:ea typeface="Tahoma" pitchFamily="34" charset="0"/>
                <a:cs typeface="Tahoma" pitchFamily="34" charset="0"/>
              </a:rPr>
              <a:t>Εθνική και Διεθνή εμβέλεια</a:t>
            </a:r>
            <a:r>
              <a:rPr lang="el-GR" sz="2000" dirty="0">
                <a:solidFill>
                  <a:srgbClr val="000066"/>
                </a:solidFill>
                <a:latin typeface="Tahoma" pitchFamily="34" charset="0"/>
                <a:ea typeface="Tahoma" pitchFamily="34" charset="0"/>
                <a:cs typeface="Tahoma" pitchFamily="34" charset="0"/>
              </a:rPr>
              <a:t>, να είναι συμβατό με τις </a:t>
            </a:r>
            <a:r>
              <a:rPr lang="el-GR" sz="2000" b="1" dirty="0">
                <a:solidFill>
                  <a:srgbClr val="000066"/>
                </a:solidFill>
                <a:latin typeface="Tahoma" pitchFamily="34" charset="0"/>
                <a:ea typeface="Tahoma" pitchFamily="34" charset="0"/>
                <a:cs typeface="Tahoma" pitchFamily="34" charset="0"/>
              </a:rPr>
              <a:t>προτεραιότητες </a:t>
            </a:r>
            <a:r>
              <a:rPr lang="en-US" sz="2000" b="1" dirty="0" err="1">
                <a:solidFill>
                  <a:srgbClr val="000066"/>
                </a:solidFill>
                <a:latin typeface="Tahoma" pitchFamily="34" charset="0"/>
                <a:ea typeface="Tahoma" pitchFamily="34" charset="0"/>
                <a:cs typeface="Tahoma" pitchFamily="34" charset="0"/>
              </a:rPr>
              <a:t>RIS</a:t>
            </a:r>
            <a:r>
              <a:rPr lang="el-GR" sz="2000" b="1" dirty="0">
                <a:solidFill>
                  <a:srgbClr val="000066"/>
                </a:solidFill>
                <a:latin typeface="Tahoma" pitchFamily="34" charset="0"/>
                <a:ea typeface="Tahoma" pitchFamily="34" charset="0"/>
                <a:cs typeface="Tahoma" pitchFamily="34" charset="0"/>
              </a:rPr>
              <a:t>3</a:t>
            </a:r>
            <a:r>
              <a:rPr lang="el-GR" sz="2000" dirty="0">
                <a:solidFill>
                  <a:srgbClr val="000066"/>
                </a:solidFill>
                <a:latin typeface="Tahoma" pitchFamily="34" charset="0"/>
                <a:ea typeface="Tahoma" pitchFamily="34" charset="0"/>
                <a:cs typeface="Tahoma" pitchFamily="34" charset="0"/>
              </a:rPr>
              <a:t>, να επενδύσει στις δυνατότητες των Οργανισμών και του </a:t>
            </a:r>
            <a:r>
              <a:rPr lang="el-GR" sz="2000" b="1" dirty="0">
                <a:solidFill>
                  <a:srgbClr val="000066"/>
                </a:solidFill>
                <a:latin typeface="Tahoma" pitchFamily="34" charset="0"/>
                <a:ea typeface="Tahoma" pitchFamily="34" charset="0"/>
                <a:cs typeface="Tahoma" pitchFamily="34" charset="0"/>
              </a:rPr>
              <a:t>Οικοσυστήματος της Περιφέρειας</a:t>
            </a:r>
            <a:r>
              <a:rPr lang="el-GR" sz="2000" dirty="0">
                <a:solidFill>
                  <a:srgbClr val="000066"/>
                </a:solidFill>
                <a:latin typeface="Tahoma" pitchFamily="34" charset="0"/>
                <a:ea typeface="Tahoma" pitchFamily="34" charset="0"/>
                <a:cs typeface="Tahoma" pitchFamily="34" charset="0"/>
              </a:rPr>
              <a:t> και να έχει </a:t>
            </a:r>
            <a:r>
              <a:rPr lang="el-GR" sz="2000" b="1" dirty="0">
                <a:solidFill>
                  <a:srgbClr val="000066"/>
                </a:solidFill>
                <a:latin typeface="Tahoma" pitchFamily="34" charset="0"/>
                <a:ea typeface="Tahoma" pitchFamily="34" charset="0"/>
                <a:cs typeface="Tahoma" pitchFamily="34" charset="0"/>
              </a:rPr>
              <a:t>συμπληρωματικότητα στον Εθνικό ερευνητικό ιστό</a:t>
            </a:r>
            <a:r>
              <a:rPr lang="el-GR" sz="2000" dirty="0">
                <a:solidFill>
                  <a:srgbClr val="000066"/>
                </a:solidFill>
                <a:latin typeface="Tahoma" pitchFamily="34" charset="0"/>
                <a:ea typeface="Tahoma" pitchFamily="34" charset="0"/>
                <a:cs typeface="Tahoma" pitchFamily="34" charset="0"/>
              </a:rPr>
              <a:t> με βάση «μοναδικές» δυνατότητες, ευκαιρίες και ανάγκες.</a:t>
            </a:r>
          </a:p>
          <a:p>
            <a:pPr marL="0" indent="0" algn="just">
              <a:lnSpc>
                <a:spcPct val="100000"/>
              </a:lnSpc>
              <a:buNone/>
            </a:pPr>
            <a:endParaRPr lang="el-GR" sz="2000" dirty="0">
              <a:solidFill>
                <a:srgbClr val="000066"/>
              </a:solidFill>
              <a:latin typeface="Tahoma" pitchFamily="34" charset="0"/>
              <a:ea typeface="Tahoma" pitchFamily="34" charset="0"/>
              <a:cs typeface="Tahoma" pitchFamily="34" charset="0"/>
            </a:endParaRPr>
          </a:p>
          <a:p>
            <a:pPr marL="0" indent="0" algn="just">
              <a:lnSpc>
                <a:spcPct val="100000"/>
              </a:lnSpc>
              <a:buNone/>
            </a:pPr>
            <a:r>
              <a:rPr lang="el-GR" sz="2000" dirty="0">
                <a:solidFill>
                  <a:srgbClr val="000066"/>
                </a:solidFill>
                <a:latin typeface="Tahoma" pitchFamily="34" charset="0"/>
                <a:ea typeface="Tahoma" pitchFamily="34" charset="0"/>
                <a:cs typeface="Tahoma" pitchFamily="34" charset="0"/>
              </a:rPr>
              <a:t>Η </a:t>
            </a:r>
            <a:r>
              <a:rPr lang="el-GR" sz="2000" b="1" dirty="0">
                <a:solidFill>
                  <a:srgbClr val="000066"/>
                </a:solidFill>
                <a:latin typeface="Tahoma" pitchFamily="34" charset="0"/>
                <a:ea typeface="Tahoma" pitchFamily="34" charset="0"/>
                <a:cs typeface="Tahoma" pitchFamily="34" charset="0"/>
              </a:rPr>
              <a:t>Περιφέρεια Δυτικής Ελλάδας</a:t>
            </a:r>
            <a:r>
              <a:rPr lang="el-GR" sz="2000" dirty="0">
                <a:solidFill>
                  <a:srgbClr val="000066"/>
                </a:solidFill>
                <a:latin typeface="Tahoma" pitchFamily="34" charset="0"/>
                <a:ea typeface="Tahoma" pitchFamily="34" charset="0"/>
                <a:cs typeface="Tahoma" pitchFamily="34" charset="0"/>
              </a:rPr>
              <a:t> και το </a:t>
            </a:r>
            <a:r>
              <a:rPr lang="el-GR" sz="2000" b="1" dirty="0" err="1">
                <a:solidFill>
                  <a:srgbClr val="000066"/>
                </a:solidFill>
                <a:latin typeface="Tahoma" pitchFamily="34" charset="0"/>
                <a:ea typeface="Tahoma" pitchFamily="34" charset="0"/>
                <a:cs typeface="Tahoma" pitchFamily="34" charset="0"/>
              </a:rPr>
              <a:t>ΠΣΕΚ</a:t>
            </a:r>
            <a:r>
              <a:rPr lang="el-GR" sz="2000" b="1" dirty="0">
                <a:solidFill>
                  <a:srgbClr val="000066"/>
                </a:solidFill>
                <a:latin typeface="Tahoma" pitchFamily="34" charset="0"/>
                <a:ea typeface="Tahoma" pitchFamily="34" charset="0"/>
                <a:cs typeface="Tahoma" pitchFamily="34" charset="0"/>
              </a:rPr>
              <a:t> Δυτικής Ελλάδας</a:t>
            </a:r>
            <a:r>
              <a:rPr lang="el-GR" sz="2000" dirty="0">
                <a:solidFill>
                  <a:srgbClr val="000066"/>
                </a:solidFill>
                <a:latin typeface="Tahoma" pitchFamily="34" charset="0"/>
                <a:ea typeface="Tahoma" pitchFamily="34" charset="0"/>
                <a:cs typeface="Tahoma" pitchFamily="34" charset="0"/>
              </a:rPr>
              <a:t>, για τον τον σκοπό αυτό συνεργάζονται στενά, προχωρώντας σε διαδικασίες τεκμηρίωσης σε σχέση με τη  σκοπιμότητα και βιωσιμότητα, την οικονομοτεχνική ανάλυση, την συμβατότητα με εθνικό στρατηγικό σχεδιασμό και τον  εν γένει αναπτυξιακό προγραμματισμό.</a:t>
            </a:r>
          </a:p>
          <a:p>
            <a:pPr marL="0" indent="0" algn="just">
              <a:lnSpc>
                <a:spcPct val="150000"/>
              </a:lnSpc>
              <a:buNone/>
            </a:pPr>
            <a:endParaRPr lang="el-GR" sz="2000" dirty="0">
              <a:solidFill>
                <a:srgbClr val="000066"/>
              </a:solidFill>
              <a:latin typeface="Tahoma" pitchFamily="34" charset="0"/>
              <a:ea typeface="Tahoma" pitchFamily="34" charset="0"/>
              <a:cs typeface="Tahoma" pitchFamily="34" charset="0"/>
            </a:endParaRPr>
          </a:p>
          <a:p>
            <a:pPr marL="0" indent="0" algn="just">
              <a:lnSpc>
                <a:spcPct val="150000"/>
              </a:lnSpc>
              <a:buNone/>
            </a:pPr>
            <a:endParaRPr lang="el-GR" sz="2000" dirty="0">
              <a:solidFill>
                <a:srgbClr val="000066"/>
              </a:solidFill>
              <a:latin typeface="Tahoma" pitchFamily="34" charset="0"/>
              <a:ea typeface="Tahoma" pitchFamily="34" charset="0"/>
              <a:cs typeface="Tahoma" pitchFamily="34" charset="0"/>
            </a:endParaRPr>
          </a:p>
        </p:txBody>
      </p:sp>
      <p:sp>
        <p:nvSpPr>
          <p:cNvPr id="4" name="Slide Number Placeholder 3">
            <a:extLst>
              <a:ext uri="{FF2B5EF4-FFF2-40B4-BE49-F238E27FC236}">
                <a16:creationId xmlns:a16="http://schemas.microsoft.com/office/drawing/2014/main" xmlns="" id="{6EA604DA-BC85-F942-9497-BAC591813AD4}"/>
              </a:ext>
            </a:extLst>
          </p:cNvPr>
          <p:cNvSpPr>
            <a:spLocks noGrp="1"/>
          </p:cNvSpPr>
          <p:nvPr>
            <p:ph type="sldNum" sz="quarter" idx="12"/>
          </p:nvPr>
        </p:nvSpPr>
        <p:spPr/>
        <p:txBody>
          <a:bodyPr/>
          <a:lstStyle/>
          <a:p>
            <a:fld id="{2D24F69C-5E28-BD4B-BCE8-0F35DA77ED31}" type="slidenum">
              <a:rPr lang="en-US" smtClean="0"/>
              <a:pPr/>
              <a:t>3</a:t>
            </a:fld>
            <a:endParaRPr lang="en-US"/>
          </a:p>
        </p:txBody>
      </p:sp>
      <p:pic>
        <p:nvPicPr>
          <p:cNvPr id="6148" name="Picture 4"/>
          <p:cNvPicPr>
            <a:picLocks noChangeAspect="1" noChangeArrowheads="1"/>
          </p:cNvPicPr>
          <p:nvPr/>
        </p:nvPicPr>
        <p:blipFill>
          <a:blip r:embed="rId2"/>
          <a:srcRect/>
          <a:stretch>
            <a:fillRect/>
          </a:stretch>
        </p:blipFill>
        <p:spPr bwMode="auto">
          <a:xfrm>
            <a:off x="508957" y="261613"/>
            <a:ext cx="1774825" cy="1219200"/>
          </a:xfrm>
          <a:prstGeom prst="rect">
            <a:avLst/>
          </a:prstGeom>
          <a:noFill/>
          <a:ln w="9525">
            <a:noFill/>
            <a:miter lim="800000"/>
            <a:headEnd/>
            <a:tailEnd/>
          </a:ln>
          <a:effectLst/>
        </p:spPr>
      </p:pic>
    </p:spTree>
    <p:extLst>
      <p:ext uri="{BB962C8B-B14F-4D97-AF65-F5344CB8AC3E}">
        <p14:creationId xmlns:p14="http://schemas.microsoft.com/office/powerpoint/2010/main" val="38259039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142512A-E6E9-A248-89EF-7F5448089081}"/>
              </a:ext>
            </a:extLst>
          </p:cNvPr>
          <p:cNvSpPr>
            <a:spLocks noGrp="1"/>
          </p:cNvSpPr>
          <p:nvPr>
            <p:ph type="title"/>
          </p:nvPr>
        </p:nvSpPr>
        <p:spPr>
          <a:xfrm>
            <a:off x="838200" y="425507"/>
            <a:ext cx="10515600" cy="1325563"/>
          </a:xfrm>
        </p:spPr>
        <p:txBody>
          <a:bodyPr>
            <a:noAutofit/>
          </a:bodyPr>
          <a:lstStyle/>
          <a:p>
            <a:pPr algn="ctr"/>
            <a:r>
              <a:rPr lang="el-GR" sz="2000" b="1" dirty="0">
                <a:solidFill>
                  <a:srgbClr val="000066"/>
                </a:solidFill>
                <a:latin typeface="Tahoma" pitchFamily="34" charset="0"/>
                <a:ea typeface="Tahoma" pitchFamily="34" charset="0"/>
                <a:cs typeface="Tahoma" pitchFamily="34" charset="0"/>
              </a:rPr>
              <a:t>Εθνικό Κέντρο Έρευνας, Ανάπτυξης και Καινοτομίας</a:t>
            </a:r>
            <a:br>
              <a:rPr lang="el-GR" sz="2000" b="1" dirty="0">
                <a:solidFill>
                  <a:srgbClr val="000066"/>
                </a:solidFill>
                <a:latin typeface="Tahoma" pitchFamily="34" charset="0"/>
                <a:ea typeface="Tahoma" pitchFamily="34" charset="0"/>
                <a:cs typeface="Tahoma" pitchFamily="34" charset="0"/>
              </a:rPr>
            </a:br>
            <a:r>
              <a:rPr lang="el-GR" sz="2000" b="1" dirty="0">
                <a:solidFill>
                  <a:srgbClr val="000066"/>
                </a:solidFill>
                <a:latin typeface="Tahoma" pitchFamily="34" charset="0"/>
                <a:ea typeface="Tahoma" pitchFamily="34" charset="0"/>
                <a:cs typeface="Tahoma" pitchFamily="34" charset="0"/>
              </a:rPr>
              <a:t>(</a:t>
            </a:r>
            <a:r>
              <a:rPr lang="el-GR" sz="2000" b="1" dirty="0" err="1">
                <a:solidFill>
                  <a:srgbClr val="000066"/>
                </a:solidFill>
                <a:latin typeface="Tahoma" pitchFamily="34" charset="0"/>
                <a:ea typeface="Tahoma" pitchFamily="34" charset="0"/>
                <a:cs typeface="Tahoma" pitchFamily="34" charset="0"/>
              </a:rPr>
              <a:t>ΕΚΕΑΚ</a:t>
            </a:r>
            <a:r>
              <a:rPr lang="el-GR" sz="2000" b="1" dirty="0">
                <a:solidFill>
                  <a:srgbClr val="000066"/>
                </a:solidFill>
                <a:latin typeface="Tahoma" pitchFamily="34" charset="0"/>
                <a:ea typeface="Tahoma" pitchFamily="34" charset="0"/>
                <a:cs typeface="Tahoma" pitchFamily="34" charset="0"/>
              </a:rPr>
              <a:t>)</a:t>
            </a:r>
            <a:endParaRPr lang="en-US" sz="2000" dirty="0">
              <a:solidFill>
                <a:srgbClr val="000066"/>
              </a:solidFill>
              <a:latin typeface="Tahoma" pitchFamily="34" charset="0"/>
              <a:ea typeface="Tahoma" pitchFamily="34" charset="0"/>
              <a:cs typeface="Tahoma" pitchFamily="34" charset="0"/>
            </a:endParaRPr>
          </a:p>
        </p:txBody>
      </p:sp>
      <p:sp>
        <p:nvSpPr>
          <p:cNvPr id="3" name="Content Placeholder 2">
            <a:extLst>
              <a:ext uri="{FF2B5EF4-FFF2-40B4-BE49-F238E27FC236}">
                <a16:creationId xmlns:a16="http://schemas.microsoft.com/office/drawing/2014/main" xmlns="" id="{8D557A64-67D8-1E44-B368-81276C78DDA9}"/>
              </a:ext>
            </a:extLst>
          </p:cNvPr>
          <p:cNvSpPr>
            <a:spLocks noGrp="1"/>
          </p:cNvSpPr>
          <p:nvPr>
            <p:ph idx="1"/>
          </p:nvPr>
        </p:nvSpPr>
        <p:spPr>
          <a:xfrm>
            <a:off x="388181" y="1973091"/>
            <a:ext cx="11455879" cy="4351338"/>
          </a:xfrm>
        </p:spPr>
        <p:txBody>
          <a:bodyPr>
            <a:noAutofit/>
          </a:bodyPr>
          <a:lstStyle/>
          <a:p>
            <a:pPr marL="0" indent="0">
              <a:lnSpc>
                <a:spcPct val="150000"/>
              </a:lnSpc>
              <a:spcBef>
                <a:spcPts val="0"/>
              </a:spcBef>
              <a:spcAft>
                <a:spcPts val="600"/>
              </a:spcAft>
              <a:buNone/>
            </a:pPr>
            <a:r>
              <a:rPr lang="el-GR" sz="2000" dirty="0">
                <a:solidFill>
                  <a:srgbClr val="000066"/>
                </a:solidFill>
                <a:latin typeface="Tahoma" pitchFamily="34" charset="0"/>
                <a:ea typeface="Tahoma" pitchFamily="34" charset="0"/>
                <a:cs typeface="Tahoma" pitchFamily="34" charset="0"/>
              </a:rPr>
              <a:t>Ο σχεδιασμός προκρίνει την αρχική </a:t>
            </a:r>
            <a:r>
              <a:rPr lang="el-GR" sz="2000" b="1" dirty="0">
                <a:solidFill>
                  <a:srgbClr val="000066"/>
                </a:solidFill>
                <a:latin typeface="Tahoma" pitchFamily="34" charset="0"/>
                <a:ea typeface="Tahoma" pitchFamily="34" charset="0"/>
                <a:cs typeface="Tahoma" pitchFamily="34" charset="0"/>
              </a:rPr>
              <a:t>ίδρυση 3 νέων Ινστιτούτων</a:t>
            </a:r>
            <a:r>
              <a:rPr lang="el-GR" sz="2000" dirty="0">
                <a:solidFill>
                  <a:srgbClr val="000066"/>
                </a:solidFill>
                <a:latin typeface="Tahoma" pitchFamily="34" charset="0"/>
                <a:ea typeface="Tahoma" pitchFamily="34" charset="0"/>
                <a:cs typeface="Tahoma" pitchFamily="34" charset="0"/>
              </a:rPr>
              <a:t>, ως εξής</a:t>
            </a:r>
            <a:r>
              <a:rPr lang="en-US" sz="2000" dirty="0">
                <a:solidFill>
                  <a:srgbClr val="000066"/>
                </a:solidFill>
                <a:latin typeface="Tahoma" pitchFamily="34" charset="0"/>
                <a:ea typeface="Tahoma" pitchFamily="34" charset="0"/>
                <a:cs typeface="Tahoma" pitchFamily="34" charset="0"/>
              </a:rPr>
              <a:t>:</a:t>
            </a:r>
            <a:endParaRPr lang="el-GR" sz="2000" dirty="0">
              <a:solidFill>
                <a:srgbClr val="000066"/>
              </a:solidFill>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n-US" sz="2000" dirty="0">
              <a:solidFill>
                <a:srgbClr val="000066"/>
              </a:solidFill>
              <a:latin typeface="Tahoma" pitchFamily="34" charset="0"/>
              <a:ea typeface="Tahoma" pitchFamily="34" charset="0"/>
              <a:cs typeface="Tahoma" pitchFamily="34" charset="0"/>
            </a:endParaRPr>
          </a:p>
          <a:p>
            <a:pPr lvl="1">
              <a:lnSpc>
                <a:spcPct val="150000"/>
              </a:lnSpc>
              <a:spcBef>
                <a:spcPts val="0"/>
              </a:spcBef>
              <a:spcAft>
                <a:spcPts val="600"/>
              </a:spcAft>
            </a:pPr>
            <a:r>
              <a:rPr lang="el-GR" sz="2000" dirty="0">
                <a:solidFill>
                  <a:srgbClr val="000066"/>
                </a:solidFill>
                <a:latin typeface="Tahoma" pitchFamily="34" charset="0"/>
                <a:ea typeface="Tahoma" pitchFamily="34" charset="0"/>
                <a:cs typeface="Tahoma" pitchFamily="34" charset="0"/>
              </a:rPr>
              <a:t>Ινστιτούτο </a:t>
            </a:r>
            <a:r>
              <a:rPr lang="el-GR" sz="2000" b="1" dirty="0">
                <a:solidFill>
                  <a:srgbClr val="000066"/>
                </a:solidFill>
                <a:latin typeface="Tahoma" pitchFamily="34" charset="0"/>
                <a:ea typeface="Tahoma" pitchFamily="34" charset="0"/>
                <a:cs typeface="Tahoma" pitchFamily="34" charset="0"/>
              </a:rPr>
              <a:t>Επιστήμης και Τεχνολογίας Τροφίμων και Φαρμάκων </a:t>
            </a:r>
          </a:p>
          <a:p>
            <a:pPr lvl="1">
              <a:lnSpc>
                <a:spcPct val="150000"/>
              </a:lnSpc>
              <a:spcBef>
                <a:spcPts val="0"/>
              </a:spcBef>
              <a:spcAft>
                <a:spcPts val="600"/>
              </a:spcAft>
            </a:pPr>
            <a:r>
              <a:rPr lang="el-GR" sz="2000" dirty="0">
                <a:solidFill>
                  <a:srgbClr val="000066"/>
                </a:solidFill>
                <a:latin typeface="Tahoma" pitchFamily="34" charset="0"/>
                <a:ea typeface="Tahoma" pitchFamily="34" charset="0"/>
                <a:cs typeface="Tahoma" pitchFamily="34" charset="0"/>
              </a:rPr>
              <a:t>Ινστιτούτο </a:t>
            </a:r>
            <a:r>
              <a:rPr lang="el-GR" sz="2000" b="1" dirty="0">
                <a:solidFill>
                  <a:srgbClr val="000066"/>
                </a:solidFill>
                <a:latin typeface="Tahoma" pitchFamily="34" charset="0"/>
                <a:ea typeface="Tahoma" pitchFamily="34" charset="0"/>
                <a:cs typeface="Tahoma" pitchFamily="34" charset="0"/>
              </a:rPr>
              <a:t>Ιατρικής Τεχνολογίας</a:t>
            </a:r>
          </a:p>
          <a:p>
            <a:pPr lvl="1">
              <a:lnSpc>
                <a:spcPct val="150000"/>
              </a:lnSpc>
              <a:spcBef>
                <a:spcPts val="0"/>
              </a:spcBef>
              <a:spcAft>
                <a:spcPts val="600"/>
              </a:spcAft>
            </a:pPr>
            <a:r>
              <a:rPr lang="el-GR" sz="2000" dirty="0">
                <a:solidFill>
                  <a:srgbClr val="000066"/>
                </a:solidFill>
                <a:latin typeface="Tahoma" pitchFamily="34" charset="0"/>
                <a:ea typeface="Tahoma" pitchFamily="34" charset="0"/>
                <a:cs typeface="Tahoma" pitchFamily="34" charset="0"/>
              </a:rPr>
              <a:t>Ινστιτούτο </a:t>
            </a:r>
            <a:r>
              <a:rPr lang="el-GR" sz="2000" b="1" dirty="0">
                <a:solidFill>
                  <a:srgbClr val="000066"/>
                </a:solidFill>
                <a:latin typeface="Tahoma" pitchFamily="34" charset="0"/>
                <a:ea typeface="Tahoma" pitchFamily="34" charset="0"/>
                <a:cs typeface="Tahoma" pitchFamily="34" charset="0"/>
              </a:rPr>
              <a:t>Πολιτικής της Τεχνολογίας</a:t>
            </a:r>
          </a:p>
          <a:p>
            <a:pPr marL="0" indent="0">
              <a:lnSpc>
                <a:spcPct val="150000"/>
              </a:lnSpc>
              <a:buNone/>
            </a:pPr>
            <a:r>
              <a:rPr lang="el-GR" sz="2000" dirty="0" smtClean="0">
                <a:solidFill>
                  <a:srgbClr val="000066"/>
                </a:solidFill>
                <a:latin typeface="Tahoma" pitchFamily="34" charset="0"/>
                <a:ea typeface="Tahoma" pitchFamily="34" charset="0"/>
                <a:cs typeface="Tahoma" pitchFamily="34" charset="0"/>
              </a:rPr>
              <a:t>Επιθυμητή </a:t>
            </a:r>
            <a:r>
              <a:rPr lang="el-GR" sz="2000" dirty="0">
                <a:solidFill>
                  <a:srgbClr val="000066"/>
                </a:solidFill>
                <a:latin typeface="Tahoma" pitchFamily="34" charset="0"/>
                <a:ea typeface="Tahoma" pitchFamily="34" charset="0"/>
                <a:cs typeface="Tahoma" pitchFamily="34" charset="0"/>
              </a:rPr>
              <a:t>είναι η συνέργεια με υπάρχοντα Ινστιτούτα και Τεχνολογικούς φορείς της Περιφέρειας, καθώς και η διασύνδεση με επιστημονικά ή τεχνολογικά πάρκα άλλων περιοχών.</a:t>
            </a:r>
            <a:endParaRPr lang="el-GR" sz="2000" b="1" dirty="0">
              <a:solidFill>
                <a:srgbClr val="000066"/>
              </a:solidFill>
              <a:latin typeface="Tahoma" pitchFamily="34" charset="0"/>
              <a:ea typeface="Tahoma" pitchFamily="34" charset="0"/>
              <a:cs typeface="Tahoma" pitchFamily="34" charset="0"/>
            </a:endParaRPr>
          </a:p>
        </p:txBody>
      </p:sp>
      <p:sp>
        <p:nvSpPr>
          <p:cNvPr id="4" name="Slide Number Placeholder 3">
            <a:extLst>
              <a:ext uri="{FF2B5EF4-FFF2-40B4-BE49-F238E27FC236}">
                <a16:creationId xmlns:a16="http://schemas.microsoft.com/office/drawing/2014/main" xmlns="" id="{6EA604DA-BC85-F942-9497-BAC591813AD4}"/>
              </a:ext>
            </a:extLst>
          </p:cNvPr>
          <p:cNvSpPr>
            <a:spLocks noGrp="1"/>
          </p:cNvSpPr>
          <p:nvPr>
            <p:ph type="sldNum" sz="quarter" idx="12"/>
          </p:nvPr>
        </p:nvSpPr>
        <p:spPr/>
        <p:txBody>
          <a:bodyPr/>
          <a:lstStyle/>
          <a:p>
            <a:fld id="{2D24F69C-5E28-BD4B-BCE8-0F35DA77ED31}" type="slidenum">
              <a:rPr lang="en-US" smtClean="0"/>
              <a:pPr/>
              <a:t>4</a:t>
            </a:fld>
            <a:endParaRPr lang="en-US"/>
          </a:p>
        </p:txBody>
      </p:sp>
      <p:pic>
        <p:nvPicPr>
          <p:cNvPr id="5122" name="Picture 2"/>
          <p:cNvPicPr>
            <a:picLocks noChangeAspect="1" noChangeArrowheads="1"/>
          </p:cNvPicPr>
          <p:nvPr/>
        </p:nvPicPr>
        <p:blipFill>
          <a:blip r:embed="rId2"/>
          <a:srcRect/>
          <a:stretch>
            <a:fillRect/>
          </a:stretch>
        </p:blipFill>
        <p:spPr bwMode="auto">
          <a:xfrm>
            <a:off x="388181" y="302974"/>
            <a:ext cx="1790700" cy="1196975"/>
          </a:xfrm>
          <a:prstGeom prst="rect">
            <a:avLst/>
          </a:prstGeom>
          <a:noFill/>
          <a:ln w="9525">
            <a:noFill/>
            <a:miter lim="800000"/>
            <a:headEnd/>
            <a:tailEnd/>
          </a:ln>
          <a:effectLst/>
        </p:spPr>
      </p:pic>
    </p:spTree>
    <p:extLst>
      <p:ext uri="{BB962C8B-B14F-4D97-AF65-F5344CB8AC3E}">
        <p14:creationId xmlns:p14="http://schemas.microsoft.com/office/powerpoint/2010/main" val="7710032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8D557A64-67D8-1E44-B368-81276C78DDA9}"/>
              </a:ext>
            </a:extLst>
          </p:cNvPr>
          <p:cNvSpPr>
            <a:spLocks noGrp="1"/>
          </p:cNvSpPr>
          <p:nvPr>
            <p:ph idx="1"/>
          </p:nvPr>
        </p:nvSpPr>
        <p:spPr>
          <a:xfrm>
            <a:off x="838200" y="2691442"/>
            <a:ext cx="10515600" cy="4351338"/>
          </a:xfrm>
        </p:spPr>
        <p:txBody>
          <a:bodyPr>
            <a:noAutofit/>
          </a:bodyPr>
          <a:lstStyle/>
          <a:p>
            <a:pPr marL="0" indent="0" algn="just">
              <a:lnSpc>
                <a:spcPct val="100000"/>
              </a:lnSpc>
              <a:spcBef>
                <a:spcPts val="0"/>
              </a:spcBef>
              <a:spcAft>
                <a:spcPts val="600"/>
              </a:spcAft>
              <a:buNone/>
            </a:pPr>
            <a:r>
              <a:rPr lang="el-GR" sz="2000" b="1" dirty="0" err="1">
                <a:solidFill>
                  <a:srgbClr val="000066"/>
                </a:solidFill>
                <a:latin typeface="Tahoma" pitchFamily="34" charset="0"/>
                <a:ea typeface="Tahoma" pitchFamily="34" charset="0"/>
                <a:cs typeface="Tahoma" pitchFamily="34" charset="0"/>
              </a:rPr>
              <a:t>Σκοπ</a:t>
            </a:r>
            <a:r>
              <a:rPr lang="en-US" sz="2000" b="1" dirty="0">
                <a:solidFill>
                  <a:srgbClr val="000066"/>
                </a:solidFill>
                <a:latin typeface="Tahoma" pitchFamily="34" charset="0"/>
                <a:ea typeface="Tahoma" pitchFamily="34" charset="0"/>
                <a:cs typeface="Tahoma" pitchFamily="34" charset="0"/>
              </a:rPr>
              <a:t>ό</a:t>
            </a:r>
            <a:r>
              <a:rPr lang="el-GR" sz="2000" b="1" dirty="0">
                <a:solidFill>
                  <a:srgbClr val="000066"/>
                </a:solidFill>
                <a:latin typeface="Tahoma" pitchFamily="34" charset="0"/>
                <a:ea typeface="Tahoma" pitchFamily="34" charset="0"/>
                <a:cs typeface="Tahoma" pitchFamily="34" charset="0"/>
              </a:rPr>
              <a:t>ς</a:t>
            </a:r>
            <a:r>
              <a:rPr lang="en-US" sz="2000" b="1" dirty="0">
                <a:solidFill>
                  <a:srgbClr val="000066"/>
                </a:solidFill>
                <a:latin typeface="Tahoma" pitchFamily="34" charset="0"/>
                <a:ea typeface="Tahoma" pitchFamily="34" charset="0"/>
                <a:cs typeface="Tahoma" pitchFamily="34" charset="0"/>
              </a:rPr>
              <a:t> </a:t>
            </a:r>
            <a:r>
              <a:rPr lang="el-GR" sz="2000" dirty="0">
                <a:solidFill>
                  <a:srgbClr val="000066"/>
                </a:solidFill>
                <a:latin typeface="Tahoma" pitchFamily="34" charset="0"/>
                <a:ea typeface="Tahoma" pitchFamily="34" charset="0"/>
                <a:cs typeface="Tahoma" pitchFamily="34" charset="0"/>
              </a:rPr>
              <a:t>είναι η Εφαρμοσμένη έρευνα σε τεχνολογίες αιχμής, η Καινοτομία και σύνδεση με την επιχειρηματικότητα, η Διεπιστημονικότητα και η Έμφαση στη μεταφορά ερευνητικών αποτελεσμάτων στην «αγορά», στα πλαίσια της </a:t>
            </a:r>
            <a:r>
              <a:rPr lang="el-GR" sz="2000" dirty="0" err="1">
                <a:solidFill>
                  <a:srgbClr val="000066"/>
                </a:solidFill>
                <a:latin typeface="Tahoma" pitchFamily="34" charset="0"/>
                <a:ea typeface="Tahoma" pitchFamily="34" charset="0"/>
                <a:cs typeface="Tahoma" pitchFamily="34" charset="0"/>
              </a:rPr>
              <a:t>4ης</a:t>
            </a:r>
            <a:r>
              <a:rPr lang="el-GR" sz="2000" dirty="0">
                <a:solidFill>
                  <a:srgbClr val="000066"/>
                </a:solidFill>
                <a:latin typeface="Tahoma" pitchFamily="34" charset="0"/>
                <a:ea typeface="Tahoma" pitchFamily="34" charset="0"/>
                <a:cs typeface="Tahoma" pitchFamily="34" charset="0"/>
              </a:rPr>
              <a:t> Βιομηχανικής Επανάστασης.</a:t>
            </a:r>
          </a:p>
          <a:p>
            <a:pPr marL="0" indent="0" algn="just">
              <a:lnSpc>
                <a:spcPct val="100000"/>
              </a:lnSpc>
              <a:spcBef>
                <a:spcPts val="0"/>
              </a:spcBef>
              <a:spcAft>
                <a:spcPts val="600"/>
              </a:spcAft>
              <a:buNone/>
            </a:pPr>
            <a:endParaRPr lang="el-GR" sz="2000" dirty="0">
              <a:solidFill>
                <a:srgbClr val="000066"/>
              </a:solidFill>
              <a:latin typeface="Tahoma" pitchFamily="34" charset="0"/>
              <a:ea typeface="Tahoma" pitchFamily="34" charset="0"/>
              <a:cs typeface="Tahoma" pitchFamily="34" charset="0"/>
            </a:endParaRPr>
          </a:p>
          <a:p>
            <a:pPr marL="0" indent="0" algn="just">
              <a:lnSpc>
                <a:spcPct val="100000"/>
              </a:lnSpc>
              <a:spcBef>
                <a:spcPts val="0"/>
              </a:spcBef>
              <a:spcAft>
                <a:spcPts val="600"/>
              </a:spcAft>
              <a:buNone/>
            </a:pPr>
            <a:r>
              <a:rPr lang="el-GR" sz="2000" b="1" dirty="0">
                <a:solidFill>
                  <a:srgbClr val="000066"/>
                </a:solidFill>
                <a:latin typeface="Tahoma" pitchFamily="34" charset="0"/>
                <a:ea typeface="Tahoma" pitchFamily="34" charset="0"/>
                <a:cs typeface="Tahoma" pitchFamily="34" charset="0"/>
              </a:rPr>
              <a:t>Απώτεροι στόχοι </a:t>
            </a:r>
            <a:r>
              <a:rPr lang="el-GR" sz="2000" dirty="0">
                <a:solidFill>
                  <a:srgbClr val="000066"/>
                </a:solidFill>
                <a:latin typeface="Tahoma" pitchFamily="34" charset="0"/>
                <a:ea typeface="Tahoma" pitchFamily="34" charset="0"/>
                <a:cs typeface="Tahoma" pitchFamily="34" charset="0"/>
              </a:rPr>
              <a:t>είναι η Κοινωνική ανάπτυξη και η Οικονομική ανάπτυξη μέσα από σειρά δράσεων όπως η Αναστροφή απώλειας εκπαιδευμένου προσωπικού (</a:t>
            </a:r>
            <a:r>
              <a:rPr lang="en-US" sz="2000" dirty="0">
                <a:solidFill>
                  <a:srgbClr val="000066"/>
                </a:solidFill>
                <a:latin typeface="Tahoma" pitchFamily="34" charset="0"/>
                <a:ea typeface="Tahoma" pitchFamily="34" charset="0"/>
                <a:cs typeface="Tahoma" pitchFamily="34" charset="0"/>
              </a:rPr>
              <a:t>Brain-retain, brain-regain, brain-gain)</a:t>
            </a:r>
            <a:r>
              <a:rPr lang="el-GR" sz="2000" dirty="0">
                <a:solidFill>
                  <a:srgbClr val="000066"/>
                </a:solidFill>
                <a:latin typeface="Tahoma" pitchFamily="34" charset="0"/>
                <a:ea typeface="Tahoma" pitchFamily="34" charset="0"/>
                <a:cs typeface="Tahoma" pitchFamily="34" charset="0"/>
              </a:rPr>
              <a:t>,  οι Ποιοτικές θέσεις εργασίας, η Ασφάλεια εργασίας, η Βελτίωση ποιότητας ζωής, η Συνεισφορά στην μείωση των ανισοτήτων, η Βελτίωση ανταγωνιστικότητας των και η εθνικών και περιφερειακών τομέων αγοράς, η Αύξηση εσόδων κατά κεφαλή και συνολικά, κ.ά</a:t>
            </a:r>
            <a:r>
              <a:rPr lang="el-GR" sz="2000" dirty="0" smtClean="0">
                <a:solidFill>
                  <a:srgbClr val="000066"/>
                </a:solidFill>
                <a:latin typeface="Tahoma" pitchFamily="34" charset="0"/>
                <a:ea typeface="Tahoma" pitchFamily="34" charset="0"/>
                <a:cs typeface="Tahoma" pitchFamily="34" charset="0"/>
              </a:rPr>
              <a:t>.</a:t>
            </a:r>
            <a:endParaRPr lang="el-GR" sz="2000" dirty="0">
              <a:solidFill>
                <a:srgbClr val="000066"/>
              </a:solidFill>
              <a:latin typeface="Tahoma" pitchFamily="34" charset="0"/>
              <a:ea typeface="Tahoma" pitchFamily="34" charset="0"/>
              <a:cs typeface="Tahoma" pitchFamily="34" charset="0"/>
            </a:endParaRPr>
          </a:p>
        </p:txBody>
      </p:sp>
      <p:sp>
        <p:nvSpPr>
          <p:cNvPr id="2" name="Title 1">
            <a:extLst>
              <a:ext uri="{FF2B5EF4-FFF2-40B4-BE49-F238E27FC236}">
                <a16:creationId xmlns:a16="http://schemas.microsoft.com/office/drawing/2014/main" xmlns="" id="{C142512A-E6E9-A248-89EF-7F5448089081}"/>
              </a:ext>
            </a:extLst>
          </p:cNvPr>
          <p:cNvSpPr>
            <a:spLocks noGrp="1"/>
          </p:cNvSpPr>
          <p:nvPr>
            <p:ph type="title"/>
          </p:nvPr>
        </p:nvSpPr>
        <p:spPr>
          <a:xfrm>
            <a:off x="838200" y="1184724"/>
            <a:ext cx="10515600" cy="1325563"/>
          </a:xfrm>
        </p:spPr>
        <p:txBody>
          <a:bodyPr>
            <a:noAutofit/>
          </a:bodyPr>
          <a:lstStyle/>
          <a:p>
            <a:pPr algn="ctr"/>
            <a:r>
              <a:rPr lang="el-GR" sz="2000" b="1" dirty="0">
                <a:solidFill>
                  <a:srgbClr val="000066"/>
                </a:solidFill>
                <a:latin typeface="Tahoma" pitchFamily="34" charset="0"/>
                <a:ea typeface="Tahoma" pitchFamily="34" charset="0"/>
                <a:cs typeface="Tahoma" pitchFamily="34" charset="0"/>
              </a:rPr>
              <a:t>Εθνικό Κέντρο Έρευνας, Ανάπτυξης και Καινοτομίας</a:t>
            </a:r>
            <a:br>
              <a:rPr lang="el-GR" sz="2000" b="1" dirty="0">
                <a:solidFill>
                  <a:srgbClr val="000066"/>
                </a:solidFill>
                <a:latin typeface="Tahoma" pitchFamily="34" charset="0"/>
                <a:ea typeface="Tahoma" pitchFamily="34" charset="0"/>
                <a:cs typeface="Tahoma" pitchFamily="34" charset="0"/>
              </a:rPr>
            </a:br>
            <a:r>
              <a:rPr lang="el-GR" sz="2000" b="1" dirty="0">
                <a:solidFill>
                  <a:srgbClr val="000066"/>
                </a:solidFill>
                <a:latin typeface="Tahoma" pitchFamily="34" charset="0"/>
                <a:ea typeface="Tahoma" pitchFamily="34" charset="0"/>
                <a:cs typeface="Tahoma" pitchFamily="34" charset="0"/>
              </a:rPr>
              <a:t>(</a:t>
            </a:r>
            <a:r>
              <a:rPr lang="el-GR" sz="2000" b="1" dirty="0" err="1">
                <a:solidFill>
                  <a:srgbClr val="000066"/>
                </a:solidFill>
                <a:latin typeface="Tahoma" pitchFamily="34" charset="0"/>
                <a:ea typeface="Tahoma" pitchFamily="34" charset="0"/>
                <a:cs typeface="Tahoma" pitchFamily="34" charset="0"/>
              </a:rPr>
              <a:t>ΕΚΕΑΚ</a:t>
            </a:r>
            <a:r>
              <a:rPr lang="el-GR" sz="2000" b="1" dirty="0">
                <a:solidFill>
                  <a:srgbClr val="000066"/>
                </a:solidFill>
                <a:latin typeface="Tahoma" pitchFamily="34" charset="0"/>
                <a:ea typeface="Tahoma" pitchFamily="34" charset="0"/>
                <a:cs typeface="Tahoma" pitchFamily="34" charset="0"/>
              </a:rPr>
              <a:t>)</a:t>
            </a:r>
            <a:endParaRPr lang="en-US" sz="2000" dirty="0">
              <a:solidFill>
                <a:srgbClr val="000066"/>
              </a:solidFill>
              <a:latin typeface="Tahoma" pitchFamily="34" charset="0"/>
              <a:ea typeface="Tahoma" pitchFamily="34" charset="0"/>
              <a:cs typeface="Tahoma" pitchFamily="34" charset="0"/>
            </a:endParaRPr>
          </a:p>
        </p:txBody>
      </p:sp>
      <p:sp>
        <p:nvSpPr>
          <p:cNvPr id="4" name="Slide Number Placeholder 3">
            <a:extLst>
              <a:ext uri="{FF2B5EF4-FFF2-40B4-BE49-F238E27FC236}">
                <a16:creationId xmlns:a16="http://schemas.microsoft.com/office/drawing/2014/main" xmlns="" id="{6EA604DA-BC85-F942-9497-BAC591813AD4}"/>
              </a:ext>
            </a:extLst>
          </p:cNvPr>
          <p:cNvSpPr>
            <a:spLocks noGrp="1"/>
          </p:cNvSpPr>
          <p:nvPr>
            <p:ph type="sldNum" sz="quarter" idx="12"/>
          </p:nvPr>
        </p:nvSpPr>
        <p:spPr/>
        <p:txBody>
          <a:bodyPr/>
          <a:lstStyle/>
          <a:p>
            <a:fld id="{2D24F69C-5E28-BD4B-BCE8-0F35DA77ED31}" type="slidenum">
              <a:rPr lang="en-US" smtClean="0"/>
              <a:pPr/>
              <a:t>5</a:t>
            </a:fld>
            <a:endParaRPr lang="en-US"/>
          </a:p>
        </p:txBody>
      </p:sp>
      <p:pic>
        <p:nvPicPr>
          <p:cNvPr id="4098" name="Picture 2"/>
          <p:cNvPicPr>
            <a:picLocks noChangeAspect="1" noChangeArrowheads="1"/>
          </p:cNvPicPr>
          <p:nvPr/>
        </p:nvPicPr>
        <p:blipFill>
          <a:blip r:embed="rId2"/>
          <a:srcRect l="8129" t="22624" r="10591" b="15917"/>
          <a:stretch>
            <a:fillRect/>
          </a:stretch>
        </p:blipFill>
        <p:spPr bwMode="auto">
          <a:xfrm>
            <a:off x="4175185" y="198408"/>
            <a:ext cx="3976778" cy="871268"/>
          </a:xfrm>
          <a:prstGeom prst="rect">
            <a:avLst/>
          </a:prstGeom>
          <a:noFill/>
          <a:ln w="9525">
            <a:noFill/>
            <a:miter lim="800000"/>
            <a:headEnd/>
            <a:tailEnd/>
          </a:ln>
          <a:effectLst/>
        </p:spPr>
      </p:pic>
    </p:spTree>
    <p:extLst>
      <p:ext uri="{BB962C8B-B14F-4D97-AF65-F5344CB8AC3E}">
        <p14:creationId xmlns:p14="http://schemas.microsoft.com/office/powerpoint/2010/main" val="15824602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142512A-E6E9-A248-89EF-7F5448089081}"/>
              </a:ext>
            </a:extLst>
          </p:cNvPr>
          <p:cNvSpPr>
            <a:spLocks noGrp="1"/>
          </p:cNvSpPr>
          <p:nvPr>
            <p:ph type="title"/>
          </p:nvPr>
        </p:nvSpPr>
        <p:spPr/>
        <p:txBody>
          <a:bodyPr>
            <a:noAutofit/>
          </a:bodyPr>
          <a:lstStyle/>
          <a:p>
            <a:pPr algn="ctr"/>
            <a:r>
              <a:rPr lang="el-GR" sz="2000" b="1" dirty="0">
                <a:solidFill>
                  <a:srgbClr val="000066"/>
                </a:solidFill>
                <a:latin typeface="Tahoma" pitchFamily="34" charset="0"/>
                <a:ea typeface="Tahoma" pitchFamily="34" charset="0"/>
                <a:cs typeface="Tahoma" pitchFamily="34" charset="0"/>
              </a:rPr>
              <a:t>Εθνικό Κέντρο Έρευνας, Ανάπτυξης και Καινοτομίας</a:t>
            </a:r>
            <a:br>
              <a:rPr lang="el-GR" sz="2000" b="1" dirty="0">
                <a:solidFill>
                  <a:srgbClr val="000066"/>
                </a:solidFill>
                <a:latin typeface="Tahoma" pitchFamily="34" charset="0"/>
                <a:ea typeface="Tahoma" pitchFamily="34" charset="0"/>
                <a:cs typeface="Tahoma" pitchFamily="34" charset="0"/>
              </a:rPr>
            </a:br>
            <a:r>
              <a:rPr lang="el-GR" sz="2000" b="1" dirty="0">
                <a:solidFill>
                  <a:srgbClr val="000066"/>
                </a:solidFill>
                <a:latin typeface="Tahoma" pitchFamily="34" charset="0"/>
                <a:ea typeface="Tahoma" pitchFamily="34" charset="0"/>
                <a:cs typeface="Tahoma" pitchFamily="34" charset="0"/>
              </a:rPr>
              <a:t>(</a:t>
            </a:r>
            <a:r>
              <a:rPr lang="el-GR" sz="2000" b="1" dirty="0" err="1">
                <a:solidFill>
                  <a:srgbClr val="000066"/>
                </a:solidFill>
                <a:latin typeface="Tahoma" pitchFamily="34" charset="0"/>
                <a:ea typeface="Tahoma" pitchFamily="34" charset="0"/>
                <a:cs typeface="Tahoma" pitchFamily="34" charset="0"/>
              </a:rPr>
              <a:t>ΕΚΕΑΚ</a:t>
            </a:r>
            <a:r>
              <a:rPr lang="el-GR" sz="2000" b="1" dirty="0">
                <a:solidFill>
                  <a:srgbClr val="000066"/>
                </a:solidFill>
                <a:latin typeface="Tahoma" pitchFamily="34" charset="0"/>
                <a:ea typeface="Tahoma" pitchFamily="34" charset="0"/>
                <a:cs typeface="Tahoma" pitchFamily="34" charset="0"/>
              </a:rPr>
              <a:t>)</a:t>
            </a:r>
            <a:endParaRPr lang="en-US" sz="2000" dirty="0">
              <a:solidFill>
                <a:srgbClr val="000066"/>
              </a:solidFill>
              <a:latin typeface="Tahoma" pitchFamily="34" charset="0"/>
              <a:ea typeface="Tahoma" pitchFamily="34" charset="0"/>
              <a:cs typeface="Tahoma" pitchFamily="34" charset="0"/>
            </a:endParaRPr>
          </a:p>
        </p:txBody>
      </p:sp>
      <p:sp>
        <p:nvSpPr>
          <p:cNvPr id="3" name="Content Placeholder 2">
            <a:extLst>
              <a:ext uri="{FF2B5EF4-FFF2-40B4-BE49-F238E27FC236}">
                <a16:creationId xmlns:a16="http://schemas.microsoft.com/office/drawing/2014/main" xmlns="" id="{8D557A64-67D8-1E44-B368-81276C78DDA9}"/>
              </a:ext>
            </a:extLst>
          </p:cNvPr>
          <p:cNvSpPr>
            <a:spLocks noGrp="1"/>
          </p:cNvSpPr>
          <p:nvPr>
            <p:ph idx="1"/>
          </p:nvPr>
        </p:nvSpPr>
        <p:spPr>
          <a:xfrm>
            <a:off x="577970" y="3890513"/>
            <a:ext cx="11059064" cy="3181381"/>
          </a:xfrm>
        </p:spPr>
        <p:txBody>
          <a:bodyPr>
            <a:noAutofit/>
          </a:bodyPr>
          <a:lstStyle/>
          <a:p>
            <a:pPr marL="0" indent="0" algn="just">
              <a:lnSpc>
                <a:spcPct val="100000"/>
              </a:lnSpc>
              <a:buNone/>
            </a:pPr>
            <a:r>
              <a:rPr lang="el-GR" sz="2000" dirty="0">
                <a:solidFill>
                  <a:srgbClr val="000066"/>
                </a:solidFill>
                <a:latin typeface="Tahoma" pitchFamily="34" charset="0"/>
                <a:ea typeface="Tahoma" pitchFamily="34" charset="0"/>
                <a:cs typeface="Tahoma" pitchFamily="34" charset="0"/>
              </a:rPr>
              <a:t>Συμπερασματικά, πρέπει να αναφερθεί πως η </a:t>
            </a:r>
            <a:r>
              <a:rPr lang="el-GR" sz="2000" b="1" dirty="0">
                <a:solidFill>
                  <a:srgbClr val="000066"/>
                </a:solidFill>
                <a:latin typeface="Tahoma" pitchFamily="34" charset="0"/>
                <a:ea typeface="Tahoma" pitchFamily="34" charset="0"/>
                <a:cs typeface="Tahoma" pitchFamily="34" charset="0"/>
              </a:rPr>
              <a:t>Περιφέρεια Δυτικής Ελλάδας</a:t>
            </a:r>
            <a:r>
              <a:rPr lang="el-GR" sz="2000" dirty="0">
                <a:solidFill>
                  <a:srgbClr val="000066"/>
                </a:solidFill>
                <a:latin typeface="Tahoma" pitchFamily="34" charset="0"/>
                <a:ea typeface="Tahoma" pitchFamily="34" charset="0"/>
                <a:cs typeface="Tahoma" pitchFamily="34" charset="0"/>
              </a:rPr>
              <a:t>, έχοντας ένα ξεκάθαρο όραμα για την δημιουργία ενός δυναμικού οικοσυστήματος Νεοφυούς Επιχειρηματικότητας, Έρευνας και Καινοτομίας, </a:t>
            </a:r>
            <a:r>
              <a:rPr lang="el-GR" sz="2000" b="1" dirty="0">
                <a:solidFill>
                  <a:srgbClr val="000066"/>
                </a:solidFill>
                <a:latin typeface="Tahoma" pitchFamily="34" charset="0"/>
                <a:ea typeface="Tahoma" pitchFamily="34" charset="0"/>
                <a:cs typeface="Tahoma" pitchFamily="34" charset="0"/>
              </a:rPr>
              <a:t>συνεπικουρείται από το ΠΣΕΚ Δυτικής Ελλάδας, αναδεικνύοντας παράλληλα σύμφωνα με το πνεύμα του νομοθέτη, τον ρόλο του και την εθελοντική συνεισφορά των μελών </a:t>
            </a:r>
            <a:r>
              <a:rPr lang="el-GR" sz="2000" b="1" dirty="0" smtClean="0">
                <a:solidFill>
                  <a:srgbClr val="000066"/>
                </a:solidFill>
                <a:latin typeface="Tahoma" pitchFamily="34" charset="0"/>
                <a:ea typeface="Tahoma" pitchFamily="34" charset="0"/>
                <a:cs typeface="Tahoma" pitchFamily="34" charset="0"/>
              </a:rPr>
              <a:t>του.</a:t>
            </a:r>
          </a:p>
          <a:p>
            <a:pPr marL="0" indent="0" algn="just">
              <a:lnSpc>
                <a:spcPct val="150000"/>
              </a:lnSpc>
              <a:buNone/>
            </a:pPr>
            <a:endParaRPr lang="el-GR" sz="2000" b="1" dirty="0">
              <a:solidFill>
                <a:srgbClr val="000066"/>
              </a:solidFill>
              <a:latin typeface="Tahoma" pitchFamily="34" charset="0"/>
              <a:ea typeface="Tahoma" pitchFamily="34" charset="0"/>
              <a:cs typeface="Tahoma" pitchFamily="34" charset="0"/>
            </a:endParaRPr>
          </a:p>
        </p:txBody>
      </p:sp>
      <p:sp>
        <p:nvSpPr>
          <p:cNvPr id="4" name="Slide Number Placeholder 3">
            <a:extLst>
              <a:ext uri="{FF2B5EF4-FFF2-40B4-BE49-F238E27FC236}">
                <a16:creationId xmlns:a16="http://schemas.microsoft.com/office/drawing/2014/main" xmlns="" id="{6EA604DA-BC85-F942-9497-BAC591813AD4}"/>
              </a:ext>
            </a:extLst>
          </p:cNvPr>
          <p:cNvSpPr>
            <a:spLocks noGrp="1"/>
          </p:cNvSpPr>
          <p:nvPr>
            <p:ph type="sldNum" sz="quarter" idx="12"/>
          </p:nvPr>
        </p:nvSpPr>
        <p:spPr/>
        <p:txBody>
          <a:bodyPr/>
          <a:lstStyle/>
          <a:p>
            <a:fld id="{2D24F69C-5E28-BD4B-BCE8-0F35DA77ED31}" type="slidenum">
              <a:rPr lang="en-US" smtClean="0"/>
              <a:pPr/>
              <a:t>6</a:t>
            </a:fld>
            <a:endParaRPr lang="en-US"/>
          </a:p>
        </p:txBody>
      </p:sp>
      <p:pic>
        <p:nvPicPr>
          <p:cNvPr id="3074" name="Picture 2"/>
          <p:cNvPicPr>
            <a:picLocks noChangeAspect="1" noChangeArrowheads="1"/>
          </p:cNvPicPr>
          <p:nvPr/>
        </p:nvPicPr>
        <p:blipFill>
          <a:blip r:embed="rId2"/>
          <a:srcRect/>
          <a:stretch>
            <a:fillRect/>
          </a:stretch>
        </p:blipFill>
        <p:spPr bwMode="auto">
          <a:xfrm>
            <a:off x="4518624" y="1690688"/>
            <a:ext cx="2947443" cy="1784259"/>
          </a:xfrm>
          <a:prstGeom prst="rect">
            <a:avLst/>
          </a:prstGeom>
          <a:noFill/>
          <a:ln w="9525">
            <a:noFill/>
            <a:miter lim="800000"/>
            <a:headEnd/>
            <a:tailEnd/>
          </a:ln>
          <a:effectLst/>
        </p:spPr>
      </p:pic>
    </p:spTree>
    <p:extLst>
      <p:ext uri="{BB962C8B-B14F-4D97-AF65-F5344CB8AC3E}">
        <p14:creationId xmlns:p14="http://schemas.microsoft.com/office/powerpoint/2010/main" val="17846266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 Θέση αριθμού διαφάνειας"/>
          <p:cNvSpPr>
            <a:spLocks noGrp="1"/>
          </p:cNvSpPr>
          <p:nvPr>
            <p:ph type="sldNum" sz="quarter" idx="12"/>
          </p:nvPr>
        </p:nvSpPr>
        <p:spPr/>
        <p:txBody>
          <a:bodyPr/>
          <a:lstStyle/>
          <a:p>
            <a:fld id="{2D24F69C-5E28-BD4B-BCE8-0F35DA77ED31}" type="slidenum">
              <a:rPr lang="en-US" smtClean="0"/>
              <a:pPr/>
              <a:t>7</a:t>
            </a:fld>
            <a:endParaRPr lang="en-US"/>
          </a:p>
        </p:txBody>
      </p:sp>
      <p:sp>
        <p:nvSpPr>
          <p:cNvPr id="5" name="4 - Ορθογώνιο"/>
          <p:cNvSpPr/>
          <p:nvPr/>
        </p:nvSpPr>
        <p:spPr>
          <a:xfrm>
            <a:off x="605286" y="1682151"/>
            <a:ext cx="10748514" cy="4585871"/>
          </a:xfrm>
          <a:prstGeom prst="rect">
            <a:avLst/>
          </a:prstGeom>
        </p:spPr>
        <p:txBody>
          <a:bodyPr wrap="square">
            <a:spAutoFit/>
          </a:bodyPr>
          <a:lstStyle/>
          <a:p>
            <a:pPr algn="ctr"/>
            <a:r>
              <a:rPr lang="el-GR" sz="2000" b="1" dirty="0" smtClean="0">
                <a:solidFill>
                  <a:srgbClr val="000066"/>
                </a:solidFill>
                <a:latin typeface="Tahoma" pitchFamily="34" charset="0"/>
                <a:ea typeface="Tahoma" pitchFamily="34" charset="0"/>
                <a:cs typeface="Tahoma" pitchFamily="34" charset="0"/>
              </a:rPr>
              <a:t>Ερευνητικά Ινστιτούτα στην Περιφέρεια Δυτικής Ελλάδας</a:t>
            </a:r>
            <a:r>
              <a:rPr lang="el-GR" sz="2000" dirty="0" smtClean="0">
                <a:solidFill>
                  <a:srgbClr val="000066"/>
                </a:solidFill>
                <a:latin typeface="Tahoma" pitchFamily="34" charset="0"/>
                <a:ea typeface="Tahoma" pitchFamily="34" charset="0"/>
                <a:cs typeface="Tahoma" pitchFamily="34" charset="0"/>
              </a:rPr>
              <a:t/>
            </a:r>
            <a:br>
              <a:rPr lang="el-GR" sz="2000" dirty="0" smtClean="0">
                <a:solidFill>
                  <a:srgbClr val="000066"/>
                </a:solidFill>
                <a:latin typeface="Tahoma" pitchFamily="34" charset="0"/>
                <a:ea typeface="Tahoma" pitchFamily="34" charset="0"/>
                <a:cs typeface="Tahoma" pitchFamily="34" charset="0"/>
              </a:rPr>
            </a:br>
            <a:r>
              <a:rPr lang="el-GR" sz="2000" dirty="0" smtClean="0">
                <a:solidFill>
                  <a:srgbClr val="000066"/>
                </a:solidFill>
                <a:latin typeface="Tahoma" pitchFamily="34" charset="0"/>
                <a:ea typeface="Tahoma" pitchFamily="34" charset="0"/>
                <a:cs typeface="Tahoma" pitchFamily="34" charset="0"/>
              </a:rPr>
              <a:t/>
            </a:r>
            <a:br>
              <a:rPr lang="el-GR" sz="2000" dirty="0" smtClean="0">
                <a:solidFill>
                  <a:srgbClr val="000066"/>
                </a:solidFill>
                <a:latin typeface="Tahoma" pitchFamily="34" charset="0"/>
                <a:ea typeface="Tahoma" pitchFamily="34" charset="0"/>
                <a:cs typeface="Tahoma" pitchFamily="34" charset="0"/>
              </a:rPr>
            </a:br>
            <a:r>
              <a:rPr lang="el-GR" dirty="0" smtClean="0">
                <a:solidFill>
                  <a:srgbClr val="000066"/>
                </a:solidFill>
                <a:latin typeface="Tahoma" pitchFamily="34" charset="0"/>
                <a:ea typeface="Tahoma" pitchFamily="34" charset="0"/>
                <a:cs typeface="Tahoma" pitchFamily="34" charset="0"/>
              </a:rPr>
              <a:t>Ινστιτούτο Τεχνολογίας Υπολογιστών και Εκδόσεων (ΙΤΥΕ)</a:t>
            </a:r>
            <a:br>
              <a:rPr lang="el-GR" dirty="0" smtClean="0">
                <a:solidFill>
                  <a:srgbClr val="000066"/>
                </a:solidFill>
                <a:latin typeface="Tahoma" pitchFamily="34" charset="0"/>
                <a:ea typeface="Tahoma" pitchFamily="34" charset="0"/>
                <a:cs typeface="Tahoma" pitchFamily="34" charset="0"/>
              </a:rPr>
            </a:br>
            <a:r>
              <a:rPr lang="en-US" dirty="0" smtClean="0">
                <a:solidFill>
                  <a:srgbClr val="000066"/>
                </a:solidFill>
                <a:latin typeface="Tahoma" pitchFamily="34" charset="0"/>
                <a:ea typeface="Tahoma" pitchFamily="34" charset="0"/>
                <a:cs typeface="Tahoma" pitchFamily="34" charset="0"/>
              </a:rPr>
              <a:t>Computer Technology Institute and Press "</a:t>
            </a:r>
            <a:r>
              <a:rPr lang="en-US" dirty="0" err="1" smtClean="0">
                <a:solidFill>
                  <a:srgbClr val="000066"/>
                </a:solidFill>
                <a:latin typeface="Tahoma" pitchFamily="34" charset="0"/>
                <a:ea typeface="Tahoma" pitchFamily="34" charset="0"/>
                <a:cs typeface="Tahoma" pitchFamily="34" charset="0"/>
              </a:rPr>
              <a:t>Diophantus</a:t>
            </a:r>
            <a:r>
              <a:rPr lang="en-US" dirty="0" smtClean="0">
                <a:solidFill>
                  <a:srgbClr val="000066"/>
                </a:solidFill>
                <a:latin typeface="Tahoma" pitchFamily="34" charset="0"/>
                <a:ea typeface="Tahoma" pitchFamily="34" charset="0"/>
                <a:cs typeface="Tahoma" pitchFamily="34" charset="0"/>
              </a:rPr>
              <a:t>"</a:t>
            </a:r>
            <a:br>
              <a:rPr lang="en-US" dirty="0" smtClean="0">
                <a:solidFill>
                  <a:srgbClr val="000066"/>
                </a:solidFill>
                <a:latin typeface="Tahoma" pitchFamily="34" charset="0"/>
                <a:ea typeface="Tahoma" pitchFamily="34" charset="0"/>
                <a:cs typeface="Tahoma" pitchFamily="34" charset="0"/>
              </a:rPr>
            </a:br>
            <a:endParaRPr lang="el-GR" dirty="0" smtClean="0">
              <a:solidFill>
                <a:srgbClr val="000066"/>
              </a:solidFill>
              <a:latin typeface="Tahoma" pitchFamily="34" charset="0"/>
              <a:ea typeface="Tahoma" pitchFamily="34" charset="0"/>
              <a:cs typeface="Tahoma" pitchFamily="34" charset="0"/>
            </a:endParaRPr>
          </a:p>
          <a:p>
            <a:pPr algn="ctr"/>
            <a:r>
              <a:rPr lang="en-US" dirty="0" smtClean="0">
                <a:solidFill>
                  <a:srgbClr val="000066"/>
                </a:solidFill>
                <a:latin typeface="Tahoma" pitchFamily="34" charset="0"/>
                <a:ea typeface="Tahoma" pitchFamily="34" charset="0"/>
                <a:cs typeface="Tahoma" pitchFamily="34" charset="0"/>
              </a:rPr>
              <a:t/>
            </a:r>
            <a:br>
              <a:rPr lang="en-US" dirty="0" smtClean="0">
                <a:solidFill>
                  <a:srgbClr val="000066"/>
                </a:solidFill>
                <a:latin typeface="Tahoma" pitchFamily="34" charset="0"/>
                <a:ea typeface="Tahoma" pitchFamily="34" charset="0"/>
                <a:cs typeface="Tahoma" pitchFamily="34" charset="0"/>
              </a:rPr>
            </a:br>
            <a:r>
              <a:rPr lang="el-GR" dirty="0" smtClean="0">
                <a:solidFill>
                  <a:srgbClr val="000066"/>
                </a:solidFill>
                <a:latin typeface="Tahoma" pitchFamily="34" charset="0"/>
                <a:ea typeface="Tahoma" pitchFamily="34" charset="0"/>
                <a:cs typeface="Tahoma" pitchFamily="34" charset="0"/>
              </a:rPr>
              <a:t>Ινστιτούτο Βιομηχανικών Συστημάτων/Ερευνητικό Κέντρο ΑΘΗΝΑ (ΙΝΒΙΣ)</a:t>
            </a:r>
            <a:br>
              <a:rPr lang="el-GR" dirty="0" smtClean="0">
                <a:solidFill>
                  <a:srgbClr val="000066"/>
                </a:solidFill>
                <a:latin typeface="Tahoma" pitchFamily="34" charset="0"/>
                <a:ea typeface="Tahoma" pitchFamily="34" charset="0"/>
                <a:cs typeface="Tahoma" pitchFamily="34" charset="0"/>
              </a:rPr>
            </a:br>
            <a:r>
              <a:rPr lang="en-US" dirty="0" smtClean="0">
                <a:solidFill>
                  <a:srgbClr val="000066"/>
                </a:solidFill>
                <a:latin typeface="Tahoma" pitchFamily="34" charset="0"/>
                <a:ea typeface="Tahoma" pitchFamily="34" charset="0"/>
                <a:cs typeface="Tahoma" pitchFamily="34" charset="0"/>
              </a:rPr>
              <a:t>Industrial Systems Institute (ISI)</a:t>
            </a:r>
            <a:br>
              <a:rPr lang="en-US" dirty="0" smtClean="0">
                <a:solidFill>
                  <a:srgbClr val="000066"/>
                </a:solidFill>
                <a:latin typeface="Tahoma" pitchFamily="34" charset="0"/>
                <a:ea typeface="Tahoma" pitchFamily="34" charset="0"/>
                <a:cs typeface="Tahoma" pitchFamily="34" charset="0"/>
              </a:rPr>
            </a:br>
            <a:endParaRPr lang="el-GR" dirty="0" smtClean="0">
              <a:solidFill>
                <a:srgbClr val="000066"/>
              </a:solidFill>
              <a:latin typeface="Tahoma" pitchFamily="34" charset="0"/>
              <a:ea typeface="Tahoma" pitchFamily="34" charset="0"/>
              <a:cs typeface="Tahoma" pitchFamily="34" charset="0"/>
            </a:endParaRPr>
          </a:p>
          <a:p>
            <a:pPr algn="ctr"/>
            <a:r>
              <a:rPr lang="en-US" dirty="0" smtClean="0">
                <a:solidFill>
                  <a:srgbClr val="000066"/>
                </a:solidFill>
                <a:latin typeface="Tahoma" pitchFamily="34" charset="0"/>
                <a:ea typeface="Tahoma" pitchFamily="34" charset="0"/>
                <a:cs typeface="Tahoma" pitchFamily="34" charset="0"/>
              </a:rPr>
              <a:t/>
            </a:r>
            <a:br>
              <a:rPr lang="en-US" dirty="0" smtClean="0">
                <a:solidFill>
                  <a:srgbClr val="000066"/>
                </a:solidFill>
                <a:latin typeface="Tahoma" pitchFamily="34" charset="0"/>
                <a:ea typeface="Tahoma" pitchFamily="34" charset="0"/>
                <a:cs typeface="Tahoma" pitchFamily="34" charset="0"/>
              </a:rPr>
            </a:br>
            <a:r>
              <a:rPr lang="el-GR" dirty="0" smtClean="0">
                <a:solidFill>
                  <a:srgbClr val="000066"/>
                </a:solidFill>
                <a:latin typeface="Tahoma" pitchFamily="34" charset="0"/>
                <a:ea typeface="Tahoma" pitchFamily="34" charset="0"/>
                <a:cs typeface="Tahoma" pitchFamily="34" charset="0"/>
              </a:rPr>
              <a:t>Ινστιτούτο Επιστημών Χημικής Μηχανικής (ΙΕΧΜΗ)</a:t>
            </a:r>
            <a:br>
              <a:rPr lang="el-GR" dirty="0" smtClean="0">
                <a:solidFill>
                  <a:srgbClr val="000066"/>
                </a:solidFill>
                <a:latin typeface="Tahoma" pitchFamily="34" charset="0"/>
                <a:ea typeface="Tahoma" pitchFamily="34" charset="0"/>
                <a:cs typeface="Tahoma" pitchFamily="34" charset="0"/>
              </a:rPr>
            </a:br>
            <a:r>
              <a:rPr lang="en-US" dirty="0" smtClean="0">
                <a:solidFill>
                  <a:srgbClr val="000066"/>
                </a:solidFill>
                <a:latin typeface="Tahoma" pitchFamily="34" charset="0"/>
                <a:ea typeface="Tahoma" pitchFamily="34" charset="0"/>
                <a:cs typeface="Tahoma" pitchFamily="34" charset="0"/>
              </a:rPr>
              <a:t>Institute of Chemical Engineering Sciences (ICE-HT)</a:t>
            </a:r>
            <a:br>
              <a:rPr lang="en-US" dirty="0" smtClean="0">
                <a:solidFill>
                  <a:srgbClr val="000066"/>
                </a:solidFill>
                <a:latin typeface="Tahoma" pitchFamily="34" charset="0"/>
                <a:ea typeface="Tahoma" pitchFamily="34" charset="0"/>
                <a:cs typeface="Tahoma" pitchFamily="34" charset="0"/>
              </a:rPr>
            </a:br>
            <a:endParaRPr lang="el-GR" dirty="0" smtClean="0">
              <a:solidFill>
                <a:srgbClr val="000066"/>
              </a:solidFill>
              <a:latin typeface="Tahoma" pitchFamily="34" charset="0"/>
              <a:ea typeface="Tahoma" pitchFamily="34" charset="0"/>
              <a:cs typeface="Tahoma" pitchFamily="34" charset="0"/>
            </a:endParaRPr>
          </a:p>
          <a:p>
            <a:pPr algn="ctr"/>
            <a:r>
              <a:rPr lang="en-US" dirty="0" smtClean="0">
                <a:solidFill>
                  <a:srgbClr val="000066"/>
                </a:solidFill>
                <a:latin typeface="Tahoma" pitchFamily="34" charset="0"/>
                <a:ea typeface="Tahoma" pitchFamily="34" charset="0"/>
                <a:cs typeface="Tahoma" pitchFamily="34" charset="0"/>
              </a:rPr>
              <a:t/>
            </a:r>
            <a:br>
              <a:rPr lang="en-US" dirty="0" smtClean="0">
                <a:solidFill>
                  <a:srgbClr val="000066"/>
                </a:solidFill>
                <a:latin typeface="Tahoma" pitchFamily="34" charset="0"/>
                <a:ea typeface="Tahoma" pitchFamily="34" charset="0"/>
                <a:cs typeface="Tahoma" pitchFamily="34" charset="0"/>
              </a:rPr>
            </a:br>
            <a:r>
              <a:rPr lang="el-GR" dirty="0" smtClean="0">
                <a:solidFill>
                  <a:srgbClr val="000066"/>
                </a:solidFill>
                <a:latin typeface="Tahoma" pitchFamily="34" charset="0"/>
                <a:ea typeface="Tahoma" pitchFamily="34" charset="0"/>
                <a:cs typeface="Tahoma" pitchFamily="34" charset="0"/>
              </a:rPr>
              <a:t>ΕΛΓΟ-«ΔΗΜΗΤΡΑ» - Ινστιτούτο Βιομηχανικών &amp; Κτηνοτροφικών Φυτών (Λάρισα) Τμήμα Φυτοπροστασίας (Πάτρα)</a:t>
            </a:r>
            <a:endParaRPr lang="en-US" dirty="0">
              <a:solidFill>
                <a:srgbClr val="000066"/>
              </a:solidFill>
              <a:latin typeface="Tahoma" pitchFamily="34" charset="0"/>
              <a:ea typeface="Tahoma" pitchFamily="34" charset="0"/>
              <a:cs typeface="Tahoma" pitchFamily="34" charset="0"/>
            </a:endParaRPr>
          </a:p>
        </p:txBody>
      </p:sp>
      <p:sp>
        <p:nvSpPr>
          <p:cNvPr id="1029" name="AutoShape 5" descr="Εννέα (9) άτομα με Σύμβαση Μίσθωσης Έργου στο Ινστιτούτο Τεχνολογίας  Υπολογιστών &amp; Εκδόσεων &quot;Διόφαντος&quot; | eduguid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33" name="Picture 9"/>
          <p:cNvPicPr>
            <a:picLocks noChangeAspect="1" noChangeArrowheads="1"/>
          </p:cNvPicPr>
          <p:nvPr/>
        </p:nvPicPr>
        <p:blipFill>
          <a:blip r:embed="rId2"/>
          <a:srcRect/>
          <a:stretch>
            <a:fillRect/>
          </a:stretch>
        </p:blipFill>
        <p:spPr bwMode="auto">
          <a:xfrm>
            <a:off x="428843" y="4378943"/>
            <a:ext cx="2179308" cy="985877"/>
          </a:xfrm>
          <a:prstGeom prst="rect">
            <a:avLst/>
          </a:prstGeom>
          <a:noFill/>
          <a:ln w="9525">
            <a:noFill/>
            <a:miter lim="800000"/>
            <a:headEnd/>
            <a:tailEnd/>
          </a:ln>
          <a:effectLst/>
        </p:spPr>
      </p:pic>
      <p:pic>
        <p:nvPicPr>
          <p:cNvPr id="1034" name="Picture 10"/>
          <p:cNvPicPr>
            <a:picLocks noChangeAspect="1" noChangeArrowheads="1"/>
          </p:cNvPicPr>
          <p:nvPr/>
        </p:nvPicPr>
        <p:blipFill>
          <a:blip r:embed="rId3"/>
          <a:srcRect/>
          <a:stretch>
            <a:fillRect/>
          </a:stretch>
        </p:blipFill>
        <p:spPr bwMode="auto">
          <a:xfrm>
            <a:off x="724918" y="2475706"/>
            <a:ext cx="1577975" cy="846137"/>
          </a:xfrm>
          <a:prstGeom prst="rect">
            <a:avLst/>
          </a:prstGeom>
          <a:noFill/>
          <a:ln w="9525">
            <a:noFill/>
            <a:miter lim="800000"/>
            <a:headEnd/>
            <a:tailEnd/>
          </a:ln>
          <a:effectLst/>
        </p:spPr>
      </p:pic>
      <p:pic>
        <p:nvPicPr>
          <p:cNvPr id="1035" name="Picture 11"/>
          <p:cNvPicPr>
            <a:picLocks noChangeAspect="1" noChangeArrowheads="1"/>
          </p:cNvPicPr>
          <p:nvPr/>
        </p:nvPicPr>
        <p:blipFill>
          <a:blip r:embed="rId4"/>
          <a:srcRect/>
          <a:stretch>
            <a:fillRect/>
          </a:stretch>
        </p:blipFill>
        <p:spPr bwMode="auto">
          <a:xfrm>
            <a:off x="9917023" y="2898775"/>
            <a:ext cx="1774825" cy="1058863"/>
          </a:xfrm>
          <a:prstGeom prst="rect">
            <a:avLst/>
          </a:prstGeom>
          <a:noFill/>
          <a:ln w="9525">
            <a:noFill/>
            <a:miter lim="800000"/>
            <a:headEnd/>
            <a:tailEnd/>
          </a:ln>
          <a:effectLst/>
        </p:spPr>
      </p:pic>
      <p:pic>
        <p:nvPicPr>
          <p:cNvPr id="1037" name="Picture 13"/>
          <p:cNvPicPr>
            <a:picLocks noChangeAspect="1" noChangeArrowheads="1"/>
          </p:cNvPicPr>
          <p:nvPr/>
        </p:nvPicPr>
        <p:blipFill>
          <a:blip r:embed="rId5"/>
          <a:srcRect/>
          <a:stretch>
            <a:fillRect/>
          </a:stretch>
        </p:blipFill>
        <p:spPr bwMode="auto">
          <a:xfrm>
            <a:off x="10629179" y="5364820"/>
            <a:ext cx="1288588" cy="903202"/>
          </a:xfrm>
          <a:prstGeom prst="rect">
            <a:avLst/>
          </a:prstGeom>
          <a:noFill/>
          <a:ln w="9525">
            <a:noFill/>
            <a:miter lim="800000"/>
            <a:headEnd/>
            <a:tailEnd/>
          </a:ln>
          <a:effectLst/>
        </p:spPr>
      </p:pic>
      <p:pic>
        <p:nvPicPr>
          <p:cNvPr id="1039" name="Picture 15"/>
          <p:cNvPicPr>
            <a:picLocks noChangeAspect="1" noChangeArrowheads="1"/>
          </p:cNvPicPr>
          <p:nvPr/>
        </p:nvPicPr>
        <p:blipFill>
          <a:blip r:embed="rId6"/>
          <a:srcRect/>
          <a:stretch>
            <a:fillRect/>
          </a:stretch>
        </p:blipFill>
        <p:spPr bwMode="auto">
          <a:xfrm>
            <a:off x="5200410" y="176104"/>
            <a:ext cx="1552115" cy="1316669"/>
          </a:xfrm>
          <a:prstGeom prst="rect">
            <a:avLst/>
          </a:prstGeom>
          <a:noFill/>
          <a:ln w="9525">
            <a:no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srcRect/>
          <a:stretch>
            <a:fillRect/>
          </a:stretch>
        </p:blipFill>
        <p:spPr bwMode="auto">
          <a:xfrm>
            <a:off x="2912006" y="302227"/>
            <a:ext cx="6383411" cy="3528793"/>
          </a:xfrm>
          <a:prstGeom prst="rect">
            <a:avLst/>
          </a:prstGeom>
          <a:noFill/>
          <a:ln w="9525">
            <a:noFill/>
            <a:miter lim="800000"/>
            <a:headEnd/>
            <a:tailEnd/>
          </a:ln>
          <a:effectLst/>
        </p:spPr>
      </p:pic>
      <p:sp>
        <p:nvSpPr>
          <p:cNvPr id="3" name="2 - Ορθογώνιο"/>
          <p:cNvSpPr/>
          <p:nvPr/>
        </p:nvSpPr>
        <p:spPr>
          <a:xfrm>
            <a:off x="614854" y="4783771"/>
            <a:ext cx="10738945" cy="461665"/>
          </a:xfrm>
          <a:prstGeom prst="rect">
            <a:avLst/>
          </a:prstGeom>
        </p:spPr>
        <p:txBody>
          <a:bodyPr wrap="square">
            <a:spAutoFit/>
          </a:bodyPr>
          <a:lstStyle/>
          <a:p>
            <a:pPr algn="ctr"/>
            <a:endParaRPr lang="el-GR" sz="2400" b="1" dirty="0" smtClean="0">
              <a:solidFill>
                <a:srgbClr val="000066"/>
              </a:solidFill>
              <a:latin typeface="Tahoma" pitchFamily="34" charset="0"/>
              <a:ea typeface="Tahoma" pitchFamily="34" charset="0"/>
              <a:cs typeface="Tahoma" pitchFamily="34" charset="0"/>
            </a:endParaRPr>
          </a:p>
        </p:txBody>
      </p:sp>
      <p:sp>
        <p:nvSpPr>
          <p:cNvPr id="4" name="Title 1">
            <a:extLst>
              <a:ext uri="{FF2B5EF4-FFF2-40B4-BE49-F238E27FC236}">
                <a16:creationId xmlns:a16="http://schemas.microsoft.com/office/drawing/2014/main" xmlns="" id="{C142512A-E6E9-A248-89EF-7F5448089081}"/>
              </a:ext>
            </a:extLst>
          </p:cNvPr>
          <p:cNvSpPr>
            <a:spLocks noGrp="1"/>
          </p:cNvSpPr>
          <p:nvPr>
            <p:ph type="title"/>
          </p:nvPr>
        </p:nvSpPr>
        <p:spPr>
          <a:xfrm>
            <a:off x="838200" y="3467151"/>
            <a:ext cx="10515600" cy="1325563"/>
          </a:xfrm>
        </p:spPr>
        <p:txBody>
          <a:bodyPr>
            <a:noAutofit/>
          </a:bodyPr>
          <a:lstStyle/>
          <a:p>
            <a:pPr algn="ctr"/>
            <a:r>
              <a:rPr lang="el-GR" sz="2400" b="1" dirty="0" smtClean="0">
                <a:solidFill>
                  <a:srgbClr val="000066"/>
                </a:solidFill>
                <a:latin typeface="Tahoma" pitchFamily="34" charset="0"/>
                <a:ea typeface="Tahoma" pitchFamily="34" charset="0"/>
                <a:cs typeface="Tahoma" pitchFamily="34" charset="0"/>
              </a:rPr>
              <a:t>Σας ευχαριστώ για την προσοχή σας</a:t>
            </a:r>
            <a:endParaRPr lang="en-US" sz="2400" dirty="0">
              <a:solidFill>
                <a:srgbClr val="000066"/>
              </a:solidFill>
              <a:latin typeface="Tahoma" pitchFamily="34" charset="0"/>
              <a:ea typeface="Tahoma" pitchFamily="34" charset="0"/>
              <a:cs typeface="Tahoma"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4084</TotalTime>
  <Words>508</Words>
  <Application>Microsoft Office PowerPoint</Application>
  <PresentationFormat>Προσαρμογή</PresentationFormat>
  <Paragraphs>40</Paragraphs>
  <Slides>8</Slides>
  <Notes>1</Notes>
  <HiddenSlides>0</HiddenSlides>
  <MMClips>0</MMClips>
  <ScaleCrop>false</ScaleCrop>
  <HeadingPairs>
    <vt:vector size="4" baseType="variant">
      <vt:variant>
        <vt:lpstr>Θέμα</vt:lpstr>
      </vt:variant>
      <vt:variant>
        <vt:i4>1</vt:i4>
      </vt:variant>
      <vt:variant>
        <vt:lpstr>Τίτλοι διαφανειών</vt:lpstr>
      </vt:variant>
      <vt:variant>
        <vt:i4>8</vt:i4>
      </vt:variant>
    </vt:vector>
  </HeadingPairs>
  <TitlesOfParts>
    <vt:vector size="9" baseType="lpstr">
      <vt:lpstr>Office Theme</vt:lpstr>
      <vt:lpstr>Παρουσίαση του PowerPoint</vt:lpstr>
      <vt:lpstr>Εθνικό Κέντρο Έρευνας, Ανάπτυξης και Καινοτομίας (Ερευνητικό Κέντρο Δυτικής Ελλάδας)</vt:lpstr>
      <vt:lpstr>Εθνικό Κέντρο Έρευνας, Ανάπτυξης και Καινοτομίας (ΕΚΕΑΚ)</vt:lpstr>
      <vt:lpstr>Εθνικό Κέντρο Έρευνας, Ανάπτυξης και Καινοτομίας (ΕΚΕΑΚ)</vt:lpstr>
      <vt:lpstr>Εθνικό Κέντρο Έρευνας, Ανάπτυξης και Καινοτομίας (ΕΚΕΑΚ)</vt:lpstr>
      <vt:lpstr>Εθνικό Κέντρο Έρευνας, Ανάπτυξης και Καινοτομίας (ΕΚΕΑΚ)</vt:lpstr>
      <vt:lpstr>Παρουσίαση του PowerPoint</vt:lpstr>
      <vt:lpstr>Σας ευχαριστώ για την προσοχή σας</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Ερευνητικό Κέντρο Δυτικής Ελλάδος</dc:title>
  <dc:creator>Microsoft Office User</dc:creator>
  <cp:lastModifiedBy>Windows User</cp:lastModifiedBy>
  <cp:revision>367</cp:revision>
  <cp:lastPrinted>2019-10-17T10:00:39Z</cp:lastPrinted>
  <dcterms:created xsi:type="dcterms:W3CDTF">2019-06-15T23:02:57Z</dcterms:created>
  <dcterms:modified xsi:type="dcterms:W3CDTF">2021-01-28T08:09:46Z</dcterms:modified>
</cp:coreProperties>
</file>