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79" r:id="rId2"/>
    <p:sldId id="297" r:id="rId3"/>
    <p:sldId id="299" r:id="rId4"/>
    <p:sldId id="316" r:id="rId5"/>
    <p:sldId id="317" r:id="rId6"/>
    <p:sldId id="318" r:id="rId7"/>
    <p:sldId id="357" r:id="rId8"/>
    <p:sldId id="358" r:id="rId9"/>
    <p:sldId id="387" r:id="rId10"/>
    <p:sldId id="340" r:id="rId11"/>
    <p:sldId id="344" r:id="rId12"/>
    <p:sldId id="345" r:id="rId13"/>
    <p:sldId id="346" r:id="rId14"/>
    <p:sldId id="347" r:id="rId15"/>
    <p:sldId id="348" r:id="rId16"/>
    <p:sldId id="350" r:id="rId17"/>
    <p:sldId id="388" r:id="rId18"/>
    <p:sldId id="389" r:id="rId19"/>
    <p:sldId id="390" r:id="rId20"/>
    <p:sldId id="391" r:id="rId21"/>
    <p:sldId id="315" r:id="rId22"/>
    <p:sldId id="355" r:id="rId23"/>
    <p:sldId id="280" r:id="rId24"/>
    <p:sldId id="281" r:id="rId25"/>
    <p:sldId id="282" r:id="rId26"/>
    <p:sldId id="284" r:id="rId27"/>
    <p:sldId id="285" r:id="rId28"/>
    <p:sldId id="286" r:id="rId29"/>
    <p:sldId id="287" r:id="rId30"/>
    <p:sldId id="288" r:id="rId31"/>
    <p:sldId id="289" r:id="rId32"/>
    <p:sldId id="290" r:id="rId33"/>
    <p:sldId id="264" r:id="rId34"/>
    <p:sldId id="265" r:id="rId35"/>
    <p:sldId id="266" r:id="rId36"/>
    <p:sldId id="267" r:id="rId37"/>
    <p:sldId id="270" r:id="rId38"/>
    <p:sldId id="321" r:id="rId39"/>
    <p:sldId id="322" r:id="rId40"/>
    <p:sldId id="323" r:id="rId41"/>
    <p:sldId id="324" r:id="rId42"/>
    <p:sldId id="325" r:id="rId43"/>
    <p:sldId id="326" r:id="rId44"/>
    <p:sldId id="327" r:id="rId45"/>
    <p:sldId id="329" r:id="rId46"/>
    <p:sldId id="422" r:id="rId47"/>
    <p:sldId id="421" r:id="rId48"/>
    <p:sldId id="269" r:id="rId49"/>
  </p:sldIdLst>
  <p:sldSz cx="9144000" cy="6858000" type="screen4x3"/>
  <p:notesSz cx="6797675" cy="9926638"/>
  <p:defaultTextStyle>
    <a:defPPr>
      <a:defRPr lang="el-G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858" autoAdjust="0"/>
  </p:normalViewPr>
  <p:slideViewPr>
    <p:cSldViewPr>
      <p:cViewPr varScale="1">
        <p:scale>
          <a:sx n="46" d="100"/>
          <a:sy n="46" d="100"/>
        </p:scale>
        <p:origin x="869"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10.xml.rels><?xml version="1.0" encoding="UTF-8" standalone="yes"?>
<Relationships xmlns="http://schemas.openxmlformats.org/package/2006/relationships"><Relationship Id="rId1" Type="http://schemas.openxmlformats.org/officeDocument/2006/relationships/image" Target="../media/image38.jpeg"/></Relationships>
</file>

<file path=ppt/diagrams/_rels/data11.xml.rels><?xml version="1.0" encoding="UTF-8" standalone="yes"?>
<Relationships xmlns="http://schemas.openxmlformats.org/package/2006/relationships"><Relationship Id="rId1" Type="http://schemas.openxmlformats.org/officeDocument/2006/relationships/image" Target="../media/image42.png"/></Relationships>
</file>

<file path=ppt/diagrams/_rels/data4.xml.rels><?xml version="1.0" encoding="UTF-8" standalone="yes"?>
<Relationships xmlns="http://schemas.openxmlformats.org/package/2006/relationships"><Relationship Id="rId1" Type="http://schemas.openxmlformats.org/officeDocument/2006/relationships/image" Target="../media/image31.png"/></Relationships>
</file>

<file path=ppt/diagrams/_rels/data5.xml.rels><?xml version="1.0" encoding="UTF-8" standalone="yes"?>
<Relationships xmlns="http://schemas.openxmlformats.org/package/2006/relationships"><Relationship Id="rId1" Type="http://schemas.openxmlformats.org/officeDocument/2006/relationships/image" Target="../media/image32.png"/></Relationships>
</file>

<file path=ppt/diagrams/_rels/data6.xml.rels><?xml version="1.0" encoding="UTF-8" standalone="yes"?>
<Relationships xmlns="http://schemas.openxmlformats.org/package/2006/relationships"><Relationship Id="rId1" Type="http://schemas.openxmlformats.org/officeDocument/2006/relationships/image" Target="../media/image33.png"/></Relationships>
</file>

<file path=ppt/diagrams/_rels/data7.xml.rels><?xml version="1.0" encoding="UTF-8" standalone="yes"?>
<Relationships xmlns="http://schemas.openxmlformats.org/package/2006/relationships"><Relationship Id="rId1" Type="http://schemas.openxmlformats.org/officeDocument/2006/relationships/image" Target="../media/image35.jpeg"/></Relationships>
</file>

<file path=ppt/diagrams/_rels/data8.xml.rels><?xml version="1.0" encoding="UTF-8" standalone="yes"?>
<Relationships xmlns="http://schemas.openxmlformats.org/package/2006/relationships"><Relationship Id="rId1" Type="http://schemas.openxmlformats.org/officeDocument/2006/relationships/image" Target="../media/image36.jpeg"/></Relationships>
</file>

<file path=ppt/diagrams/_rels/data9.xml.rels><?xml version="1.0" encoding="UTF-8" standalone="yes"?>
<Relationships xmlns="http://schemas.openxmlformats.org/package/2006/relationships"><Relationship Id="rId1" Type="http://schemas.openxmlformats.org/officeDocument/2006/relationships/image" Target="../media/image37.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38.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42.png"/></Relationships>
</file>

<file path=ppt/diagrams/_rels/drawing4.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5.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6.xml.rels><?xml version="1.0" encoding="UTF-8" standalone="yes"?>
<Relationships xmlns="http://schemas.openxmlformats.org/package/2006/relationships"><Relationship Id="rId1" Type="http://schemas.openxmlformats.org/officeDocument/2006/relationships/image" Target="../media/image33.png"/></Relationships>
</file>

<file path=ppt/diagrams/_rels/drawing7.xml.rels><?xml version="1.0" encoding="UTF-8" standalone="yes"?>
<Relationships xmlns="http://schemas.openxmlformats.org/package/2006/relationships"><Relationship Id="rId1" Type="http://schemas.openxmlformats.org/officeDocument/2006/relationships/image" Target="../media/image35.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36.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3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85ABCD-3433-43BC-8F52-BB1FB7DC8325}"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l-GR"/>
        </a:p>
      </dgm:t>
    </dgm:pt>
    <dgm:pt modelId="{6BA6E55D-B41D-4A60-8B1D-B680183689A6}">
      <dgm:prSet phldrT="[Text]" custT="1"/>
      <dgm:spPr>
        <a:solidFill>
          <a:srgbClr val="FFC000"/>
        </a:solidFill>
      </dgm:spPr>
      <dgm:t>
        <a:bodyPr/>
        <a:lstStyle/>
        <a:p>
          <a:r>
            <a:rPr lang="el-GR" sz="1200" dirty="0">
              <a:solidFill>
                <a:srgbClr val="000000"/>
              </a:solidFill>
            </a:rPr>
            <a:t>ΕΠΙΧΕΙΡΗΣΕΙΣ</a:t>
          </a:r>
        </a:p>
      </dgm:t>
    </dgm:pt>
    <dgm:pt modelId="{AD395FB0-8C45-47DD-948A-C670F6E7919E}" type="parTrans" cxnId="{C1DE0C5A-0109-46C1-A254-186236241AF1}">
      <dgm:prSet/>
      <dgm:spPr/>
      <dgm:t>
        <a:bodyPr/>
        <a:lstStyle/>
        <a:p>
          <a:endParaRPr lang="el-GR"/>
        </a:p>
      </dgm:t>
    </dgm:pt>
    <dgm:pt modelId="{BD0B78C5-3777-4CF3-A7AD-E5F43CBFA2AB}" type="sibTrans" cxnId="{C1DE0C5A-0109-46C1-A254-186236241AF1}">
      <dgm:prSet/>
      <dgm:spPr/>
      <dgm:t>
        <a:bodyPr/>
        <a:lstStyle/>
        <a:p>
          <a:endParaRPr lang="el-GR"/>
        </a:p>
      </dgm:t>
    </dgm:pt>
    <dgm:pt modelId="{6B268BDB-CDA5-48A6-9BC8-EC9D0516307B}">
      <dgm:prSet phldrT="[Text]" custT="1"/>
      <dgm:spPr>
        <a:solidFill>
          <a:schemeClr val="bg1">
            <a:lumMod val="85000"/>
            <a:alpha val="90000"/>
          </a:schemeClr>
        </a:solidFill>
      </dgm:spPr>
      <dgm:t>
        <a:bodyPr/>
        <a:lstStyle/>
        <a:p>
          <a:r>
            <a:rPr lang="el-GR" sz="1600" dirty="0"/>
            <a:t>ΑΓΡΟ-ΔΙΑΤΡΟΦΗ</a:t>
          </a:r>
        </a:p>
      </dgm:t>
    </dgm:pt>
    <dgm:pt modelId="{C0D58605-6BEA-444F-8FDF-E55F75A015F2}" type="parTrans" cxnId="{BD6AC133-4241-490E-86A7-023632922688}">
      <dgm:prSet/>
      <dgm:spPr/>
      <dgm:t>
        <a:bodyPr/>
        <a:lstStyle/>
        <a:p>
          <a:endParaRPr lang="el-GR"/>
        </a:p>
      </dgm:t>
    </dgm:pt>
    <dgm:pt modelId="{E197B963-F0DF-4BF3-BC25-6ACEFAA2A32D}" type="sibTrans" cxnId="{BD6AC133-4241-490E-86A7-023632922688}">
      <dgm:prSet/>
      <dgm:spPr/>
      <dgm:t>
        <a:bodyPr/>
        <a:lstStyle/>
        <a:p>
          <a:endParaRPr lang="el-GR"/>
        </a:p>
      </dgm:t>
    </dgm:pt>
    <dgm:pt modelId="{CB827D0D-BFFB-4000-A94D-464CEC24C738}">
      <dgm:prSet phldrT="[Text]" custT="1"/>
      <dgm:spPr/>
      <dgm:t>
        <a:bodyPr/>
        <a:lstStyle/>
        <a:p>
          <a:r>
            <a:rPr lang="el-GR" sz="1200" dirty="0">
              <a:solidFill>
                <a:srgbClr val="000000"/>
              </a:solidFill>
            </a:rPr>
            <a:t>ΕΡΕΥΝΗΤΙΚΟΙ ΦΟΡΕΙΣ</a:t>
          </a:r>
        </a:p>
      </dgm:t>
    </dgm:pt>
    <dgm:pt modelId="{C3CF6119-D437-4BED-BD01-78DD9488E31A}" type="parTrans" cxnId="{B47BAA0C-688F-4210-ACBA-EA1BB22BA4AE}">
      <dgm:prSet/>
      <dgm:spPr/>
      <dgm:t>
        <a:bodyPr/>
        <a:lstStyle/>
        <a:p>
          <a:endParaRPr lang="el-GR"/>
        </a:p>
      </dgm:t>
    </dgm:pt>
    <dgm:pt modelId="{213F1895-9312-4118-A3CD-4DE35D38C529}" type="sibTrans" cxnId="{B47BAA0C-688F-4210-ACBA-EA1BB22BA4AE}">
      <dgm:prSet/>
      <dgm:spPr/>
      <dgm:t>
        <a:bodyPr/>
        <a:lstStyle/>
        <a:p>
          <a:endParaRPr lang="el-GR"/>
        </a:p>
      </dgm:t>
    </dgm:pt>
    <dgm:pt modelId="{13E2B731-B413-42A1-8240-CB0E52DD026D}">
      <dgm:prSet phldrT="[Text]" custT="1"/>
      <dgm:spPr>
        <a:solidFill>
          <a:schemeClr val="accent3">
            <a:lumMod val="85000"/>
            <a:alpha val="90000"/>
          </a:schemeClr>
        </a:solidFill>
      </dgm:spPr>
      <dgm:t>
        <a:bodyPr/>
        <a:lstStyle/>
        <a:p>
          <a:pPr algn="l"/>
          <a:r>
            <a:rPr lang="el-GR" sz="1600" dirty="0"/>
            <a:t>ΤΟΥΡΙΣΜΟΣ, ΠΟΛΙΤΙΣΜΟΣ &amp; ΔΗΜΙΟΥΡΓΙΚΕΣ</a:t>
          </a:r>
        </a:p>
      </dgm:t>
    </dgm:pt>
    <dgm:pt modelId="{4E7056D0-DBE7-40FB-B9AB-31C92F71AFE3}" type="parTrans" cxnId="{49A96196-9369-4E6F-9071-AC866F57792C}">
      <dgm:prSet/>
      <dgm:spPr/>
      <dgm:t>
        <a:bodyPr/>
        <a:lstStyle/>
        <a:p>
          <a:endParaRPr lang="el-GR"/>
        </a:p>
      </dgm:t>
    </dgm:pt>
    <dgm:pt modelId="{01F43741-B81B-446C-B523-F5297F19B513}" type="sibTrans" cxnId="{49A96196-9369-4E6F-9071-AC866F57792C}">
      <dgm:prSet/>
      <dgm:spPr/>
      <dgm:t>
        <a:bodyPr/>
        <a:lstStyle/>
        <a:p>
          <a:endParaRPr lang="el-GR"/>
        </a:p>
      </dgm:t>
    </dgm:pt>
    <dgm:pt modelId="{6D609B8C-39D4-4706-A849-644B4EC57133}">
      <dgm:prSet phldrT="[Text]"/>
      <dgm:spPr>
        <a:solidFill>
          <a:srgbClr val="7030A0"/>
        </a:solidFill>
      </dgm:spPr>
      <dgm:t>
        <a:bodyPr/>
        <a:lstStyle/>
        <a:p>
          <a:r>
            <a:rPr lang="el-GR" dirty="0"/>
            <a:t>ΥΠΟΥΡΓΕΙΑ ΚΑΙ ΠΕΡΙΦΕΡΕΙΕΣ</a:t>
          </a:r>
        </a:p>
      </dgm:t>
    </dgm:pt>
    <dgm:pt modelId="{8055DD87-C7C1-4108-8AD2-9E5605852296}" type="parTrans" cxnId="{B27F44D1-B9F0-46D1-BF07-3C6543B2BB70}">
      <dgm:prSet/>
      <dgm:spPr/>
      <dgm:t>
        <a:bodyPr/>
        <a:lstStyle/>
        <a:p>
          <a:endParaRPr lang="el-GR"/>
        </a:p>
      </dgm:t>
    </dgm:pt>
    <dgm:pt modelId="{6B308358-621C-4951-9D60-E8102EB9D4CA}" type="sibTrans" cxnId="{B27F44D1-B9F0-46D1-BF07-3C6543B2BB70}">
      <dgm:prSet/>
      <dgm:spPr/>
      <dgm:t>
        <a:bodyPr/>
        <a:lstStyle/>
        <a:p>
          <a:endParaRPr lang="el-GR"/>
        </a:p>
      </dgm:t>
    </dgm:pt>
    <dgm:pt modelId="{FD0FA4BC-17C5-4C6C-AFED-C68283668467}">
      <dgm:prSet phldrT="[Text]"/>
      <dgm:spPr>
        <a:solidFill>
          <a:schemeClr val="bg1">
            <a:lumMod val="85000"/>
            <a:alpha val="90000"/>
          </a:schemeClr>
        </a:solidFill>
      </dgm:spPr>
      <dgm:t>
        <a:bodyPr/>
        <a:lstStyle/>
        <a:p>
          <a:r>
            <a:rPr lang="el-GR" dirty="0"/>
            <a:t>ΤΕΧΝΟΛΟΓΙΕΣ ΠΛΗΡΟΦΟΡΙΚΗΣ ΚΑΙ ΕΠΙΚΟΙΝΩΝΙΩΝ</a:t>
          </a:r>
        </a:p>
      </dgm:t>
    </dgm:pt>
    <dgm:pt modelId="{B96B9AFB-7970-414B-A0A0-3065E6B400C2}" type="parTrans" cxnId="{08DA6E46-F37F-497C-937F-7BC172C95ED1}">
      <dgm:prSet/>
      <dgm:spPr/>
      <dgm:t>
        <a:bodyPr/>
        <a:lstStyle/>
        <a:p>
          <a:endParaRPr lang="el-GR"/>
        </a:p>
      </dgm:t>
    </dgm:pt>
    <dgm:pt modelId="{A54F9305-CDB8-4DC9-8835-FC8FDCF86AB6}" type="sibTrans" cxnId="{08DA6E46-F37F-497C-937F-7BC172C95ED1}">
      <dgm:prSet/>
      <dgm:spPr/>
      <dgm:t>
        <a:bodyPr/>
        <a:lstStyle/>
        <a:p>
          <a:endParaRPr lang="el-GR"/>
        </a:p>
      </dgm:t>
    </dgm:pt>
    <dgm:pt modelId="{DA573840-47A2-4AA1-96F7-76F089D54395}">
      <dgm:prSet phldrT="[Text]" custT="1"/>
      <dgm:spPr>
        <a:solidFill>
          <a:srgbClr val="00B050"/>
        </a:solidFill>
      </dgm:spPr>
      <dgm:t>
        <a:bodyPr/>
        <a:lstStyle/>
        <a:p>
          <a:r>
            <a:rPr lang="el-GR" sz="1200" dirty="0">
              <a:solidFill>
                <a:srgbClr val="000000"/>
              </a:solidFill>
            </a:rPr>
            <a:t>ΧΡΗΜΑΤΟΠΙΣΤΩΤΙΚΟΙ ΦΟΡΕΙΣ</a:t>
          </a:r>
        </a:p>
      </dgm:t>
    </dgm:pt>
    <dgm:pt modelId="{99C1F9AF-EF78-46F9-90D2-870A3BB304CD}" type="parTrans" cxnId="{BE62ADED-E8DB-45AA-99B9-64CF99BFF84E}">
      <dgm:prSet/>
      <dgm:spPr/>
      <dgm:t>
        <a:bodyPr/>
        <a:lstStyle/>
        <a:p>
          <a:endParaRPr lang="el-GR"/>
        </a:p>
      </dgm:t>
    </dgm:pt>
    <dgm:pt modelId="{1B8E68BE-D1E6-44D3-82CF-B7F43747F063}" type="sibTrans" cxnId="{BE62ADED-E8DB-45AA-99B9-64CF99BFF84E}">
      <dgm:prSet/>
      <dgm:spPr/>
      <dgm:t>
        <a:bodyPr/>
        <a:lstStyle/>
        <a:p>
          <a:endParaRPr lang="el-GR"/>
        </a:p>
      </dgm:t>
    </dgm:pt>
    <dgm:pt modelId="{74B3E37F-97C9-40BD-858A-0EF2AB8E863C}">
      <dgm:prSet phldrT="[Text]" custT="1"/>
      <dgm:spPr>
        <a:solidFill>
          <a:schemeClr val="bg1">
            <a:lumMod val="85000"/>
            <a:alpha val="90000"/>
          </a:schemeClr>
        </a:solidFill>
      </dgm:spPr>
      <dgm:t>
        <a:bodyPr/>
        <a:lstStyle/>
        <a:p>
          <a:r>
            <a:rPr lang="el-GR" sz="1600" dirty="0"/>
            <a:t>ΕΝΕΡΓΕΙΑ</a:t>
          </a:r>
        </a:p>
      </dgm:t>
    </dgm:pt>
    <dgm:pt modelId="{A0414545-B890-47C5-8E52-3C424B13E5DC}" type="parTrans" cxnId="{4B28E733-DE50-41B7-ABD3-FC0F36FF0BA3}">
      <dgm:prSet/>
      <dgm:spPr/>
      <dgm:t>
        <a:bodyPr/>
        <a:lstStyle/>
        <a:p>
          <a:endParaRPr lang="el-GR"/>
        </a:p>
      </dgm:t>
    </dgm:pt>
    <dgm:pt modelId="{A17AA3C3-8742-4DEA-BB76-8FC05D93078F}" type="sibTrans" cxnId="{4B28E733-DE50-41B7-ABD3-FC0F36FF0BA3}">
      <dgm:prSet/>
      <dgm:spPr/>
      <dgm:t>
        <a:bodyPr/>
        <a:lstStyle/>
        <a:p>
          <a:endParaRPr lang="el-GR"/>
        </a:p>
      </dgm:t>
    </dgm:pt>
    <dgm:pt modelId="{70FB6A4D-B4DB-4E5D-AC28-0951076E54A7}">
      <dgm:prSet phldrT="[Text]"/>
      <dgm:spPr>
        <a:solidFill>
          <a:schemeClr val="bg1">
            <a:lumMod val="85000"/>
            <a:alpha val="90000"/>
          </a:schemeClr>
        </a:solidFill>
      </dgm:spPr>
      <dgm:t>
        <a:bodyPr/>
        <a:lstStyle/>
        <a:p>
          <a:endParaRPr lang="el-GR" sz="1100" dirty="0"/>
        </a:p>
      </dgm:t>
    </dgm:pt>
    <dgm:pt modelId="{4572FA3F-3CBC-42AE-98BF-1E0F0BE98055}" type="parTrans" cxnId="{C66B2B30-7181-48C1-A106-BB4FA409536E}">
      <dgm:prSet/>
      <dgm:spPr/>
      <dgm:t>
        <a:bodyPr/>
        <a:lstStyle/>
        <a:p>
          <a:endParaRPr lang="el-GR"/>
        </a:p>
      </dgm:t>
    </dgm:pt>
    <dgm:pt modelId="{0B89B359-015F-4516-8FD7-07535481AAA6}" type="sibTrans" cxnId="{C66B2B30-7181-48C1-A106-BB4FA409536E}">
      <dgm:prSet/>
      <dgm:spPr/>
      <dgm:t>
        <a:bodyPr/>
        <a:lstStyle/>
        <a:p>
          <a:endParaRPr lang="el-GR"/>
        </a:p>
      </dgm:t>
    </dgm:pt>
    <dgm:pt modelId="{680DA625-8EEC-436D-ADAF-038552087AFA}">
      <dgm:prSet phldrT="[Text]" custT="1"/>
      <dgm:spPr>
        <a:solidFill>
          <a:schemeClr val="accent3">
            <a:lumMod val="85000"/>
            <a:alpha val="90000"/>
          </a:schemeClr>
        </a:solidFill>
      </dgm:spPr>
      <dgm:t>
        <a:bodyPr/>
        <a:lstStyle/>
        <a:p>
          <a:pPr algn="l"/>
          <a:r>
            <a:rPr lang="el-GR" sz="1600" dirty="0"/>
            <a:t>ΒΙΟΜΗΧΑΝΙΕΣ</a:t>
          </a:r>
        </a:p>
      </dgm:t>
    </dgm:pt>
    <dgm:pt modelId="{F8598E2E-2F91-459D-B1CD-5684F21EAE57}" type="parTrans" cxnId="{ABB90D3D-B440-4804-BA21-2A19C738312F}">
      <dgm:prSet/>
      <dgm:spPr/>
      <dgm:t>
        <a:bodyPr/>
        <a:lstStyle/>
        <a:p>
          <a:endParaRPr lang="en-US"/>
        </a:p>
      </dgm:t>
    </dgm:pt>
    <dgm:pt modelId="{1CEFD186-C42D-4A07-A055-602CA22F1640}" type="sibTrans" cxnId="{ABB90D3D-B440-4804-BA21-2A19C738312F}">
      <dgm:prSet/>
      <dgm:spPr/>
      <dgm:t>
        <a:bodyPr/>
        <a:lstStyle/>
        <a:p>
          <a:endParaRPr lang="en-US"/>
        </a:p>
      </dgm:t>
    </dgm:pt>
    <dgm:pt modelId="{7B364A03-E3B1-4AFA-B29F-085BBAEDB1EF}" type="pres">
      <dgm:prSet presAssocID="{9485ABCD-3433-43BC-8F52-BB1FB7DC8325}" presName="cycleMatrixDiagram" presStyleCnt="0">
        <dgm:presLayoutVars>
          <dgm:chMax val="1"/>
          <dgm:dir/>
          <dgm:animLvl val="lvl"/>
          <dgm:resizeHandles val="exact"/>
        </dgm:presLayoutVars>
      </dgm:prSet>
      <dgm:spPr/>
    </dgm:pt>
    <dgm:pt modelId="{67BA49BB-5C12-492F-8F6E-809AB6385994}" type="pres">
      <dgm:prSet presAssocID="{9485ABCD-3433-43BC-8F52-BB1FB7DC8325}" presName="children" presStyleCnt="0"/>
      <dgm:spPr/>
    </dgm:pt>
    <dgm:pt modelId="{42145ED0-BC6E-4E0C-971E-42668E7F0CE2}" type="pres">
      <dgm:prSet presAssocID="{9485ABCD-3433-43BC-8F52-BB1FB7DC8325}" presName="child1group" presStyleCnt="0"/>
      <dgm:spPr/>
    </dgm:pt>
    <dgm:pt modelId="{6AC3B9F4-4757-48C9-BD77-D45E9F7D8942}" type="pres">
      <dgm:prSet presAssocID="{9485ABCD-3433-43BC-8F52-BB1FB7DC8325}" presName="child1" presStyleLbl="bgAcc1" presStyleIdx="0" presStyleCnt="4"/>
      <dgm:spPr/>
    </dgm:pt>
    <dgm:pt modelId="{E8CF4C70-113D-4FC3-9567-F939FB4ED7DA}" type="pres">
      <dgm:prSet presAssocID="{9485ABCD-3433-43BC-8F52-BB1FB7DC8325}" presName="child1Text" presStyleLbl="bgAcc1" presStyleIdx="0" presStyleCnt="4">
        <dgm:presLayoutVars>
          <dgm:bulletEnabled val="1"/>
        </dgm:presLayoutVars>
      </dgm:prSet>
      <dgm:spPr/>
    </dgm:pt>
    <dgm:pt modelId="{E40C59BC-59E5-4A00-9FF8-1DA1EC6BD139}" type="pres">
      <dgm:prSet presAssocID="{9485ABCD-3433-43BC-8F52-BB1FB7DC8325}" presName="child2group" presStyleCnt="0"/>
      <dgm:spPr/>
    </dgm:pt>
    <dgm:pt modelId="{995346DF-42C5-4FDF-B91D-9B1DFB80BEAA}" type="pres">
      <dgm:prSet presAssocID="{9485ABCD-3433-43BC-8F52-BB1FB7DC8325}" presName="child2" presStyleLbl="bgAcc1" presStyleIdx="1" presStyleCnt="4" custScaleX="134317" custScaleY="99999" custLinFactNeighborX="78002" custLinFactNeighborY="-52492"/>
      <dgm:spPr/>
    </dgm:pt>
    <dgm:pt modelId="{20F6C8D1-4218-45D0-AE18-EFD1BB045F0D}" type="pres">
      <dgm:prSet presAssocID="{9485ABCD-3433-43BC-8F52-BB1FB7DC8325}" presName="child2Text" presStyleLbl="bgAcc1" presStyleIdx="1" presStyleCnt="4">
        <dgm:presLayoutVars>
          <dgm:bulletEnabled val="1"/>
        </dgm:presLayoutVars>
      </dgm:prSet>
      <dgm:spPr/>
    </dgm:pt>
    <dgm:pt modelId="{207A6D3D-6146-42DB-BC32-5404E66A1A1A}" type="pres">
      <dgm:prSet presAssocID="{9485ABCD-3433-43BC-8F52-BB1FB7DC8325}" presName="child3group" presStyleCnt="0"/>
      <dgm:spPr/>
    </dgm:pt>
    <dgm:pt modelId="{6F7F3101-B197-4BDC-9F57-9F18A48C0C8F}" type="pres">
      <dgm:prSet presAssocID="{9485ABCD-3433-43BC-8F52-BB1FB7DC8325}" presName="child3" presStyleLbl="bgAcc1" presStyleIdx="2" presStyleCnt="4" custLinFactNeighborX="21796" custLinFactNeighborY="9668"/>
      <dgm:spPr/>
    </dgm:pt>
    <dgm:pt modelId="{2DEB60F9-02EA-4B92-BCFC-F283389790E7}" type="pres">
      <dgm:prSet presAssocID="{9485ABCD-3433-43BC-8F52-BB1FB7DC8325}" presName="child3Text" presStyleLbl="bgAcc1" presStyleIdx="2" presStyleCnt="4">
        <dgm:presLayoutVars>
          <dgm:bulletEnabled val="1"/>
        </dgm:presLayoutVars>
      </dgm:prSet>
      <dgm:spPr/>
    </dgm:pt>
    <dgm:pt modelId="{BC7FFCFA-56E1-47CF-93BA-C2876AA7F38C}" type="pres">
      <dgm:prSet presAssocID="{9485ABCD-3433-43BC-8F52-BB1FB7DC8325}" presName="child4group" presStyleCnt="0"/>
      <dgm:spPr/>
    </dgm:pt>
    <dgm:pt modelId="{BB50ABD4-C168-4EC8-B24F-5EC11A4AF0AE}" type="pres">
      <dgm:prSet presAssocID="{9485ABCD-3433-43BC-8F52-BB1FB7DC8325}" presName="child4" presStyleLbl="bgAcc1" presStyleIdx="3" presStyleCnt="4" custLinFactNeighborX="-21673" custLinFactNeighborY="-17798"/>
      <dgm:spPr/>
    </dgm:pt>
    <dgm:pt modelId="{225E9936-73B2-48FC-8FA7-7550E3907F74}" type="pres">
      <dgm:prSet presAssocID="{9485ABCD-3433-43BC-8F52-BB1FB7DC8325}" presName="child4Text" presStyleLbl="bgAcc1" presStyleIdx="3" presStyleCnt="4">
        <dgm:presLayoutVars>
          <dgm:bulletEnabled val="1"/>
        </dgm:presLayoutVars>
      </dgm:prSet>
      <dgm:spPr/>
    </dgm:pt>
    <dgm:pt modelId="{5F90C577-87B0-4F39-941D-592A451C0DE2}" type="pres">
      <dgm:prSet presAssocID="{9485ABCD-3433-43BC-8F52-BB1FB7DC8325}" presName="childPlaceholder" presStyleCnt="0"/>
      <dgm:spPr/>
    </dgm:pt>
    <dgm:pt modelId="{62546EAA-0CEF-44D8-BCE9-A6D7BDCD2878}" type="pres">
      <dgm:prSet presAssocID="{9485ABCD-3433-43BC-8F52-BB1FB7DC8325}" presName="circle" presStyleCnt="0"/>
      <dgm:spPr/>
    </dgm:pt>
    <dgm:pt modelId="{0AF040E0-3F96-4D79-ACB2-E0B70061F1E9}" type="pres">
      <dgm:prSet presAssocID="{9485ABCD-3433-43BC-8F52-BB1FB7DC8325}" presName="quadrant1" presStyleLbl="node1" presStyleIdx="0" presStyleCnt="4">
        <dgm:presLayoutVars>
          <dgm:chMax val="1"/>
          <dgm:bulletEnabled val="1"/>
        </dgm:presLayoutVars>
      </dgm:prSet>
      <dgm:spPr/>
    </dgm:pt>
    <dgm:pt modelId="{1BB9C1AF-A4A7-491E-9C90-2048BDCB1130}" type="pres">
      <dgm:prSet presAssocID="{9485ABCD-3433-43BC-8F52-BB1FB7DC8325}" presName="quadrant2" presStyleLbl="node1" presStyleIdx="1" presStyleCnt="4">
        <dgm:presLayoutVars>
          <dgm:chMax val="1"/>
          <dgm:bulletEnabled val="1"/>
        </dgm:presLayoutVars>
      </dgm:prSet>
      <dgm:spPr/>
    </dgm:pt>
    <dgm:pt modelId="{F5F3C384-1D21-49BF-97DE-67A53FA72A8C}" type="pres">
      <dgm:prSet presAssocID="{9485ABCD-3433-43BC-8F52-BB1FB7DC8325}" presName="quadrant3" presStyleLbl="node1" presStyleIdx="2" presStyleCnt="4">
        <dgm:presLayoutVars>
          <dgm:chMax val="1"/>
          <dgm:bulletEnabled val="1"/>
        </dgm:presLayoutVars>
      </dgm:prSet>
      <dgm:spPr/>
    </dgm:pt>
    <dgm:pt modelId="{9F23DA33-2C81-4E33-B2C8-7ED09486908C}" type="pres">
      <dgm:prSet presAssocID="{9485ABCD-3433-43BC-8F52-BB1FB7DC8325}" presName="quadrant4" presStyleLbl="node1" presStyleIdx="3" presStyleCnt="4">
        <dgm:presLayoutVars>
          <dgm:chMax val="1"/>
          <dgm:bulletEnabled val="1"/>
        </dgm:presLayoutVars>
      </dgm:prSet>
      <dgm:spPr/>
    </dgm:pt>
    <dgm:pt modelId="{946B7189-B807-4299-8928-AC4685D89881}" type="pres">
      <dgm:prSet presAssocID="{9485ABCD-3433-43BC-8F52-BB1FB7DC8325}" presName="quadrantPlaceholder" presStyleCnt="0"/>
      <dgm:spPr/>
    </dgm:pt>
    <dgm:pt modelId="{EF6F4B7A-3077-4120-8843-5507033F2050}" type="pres">
      <dgm:prSet presAssocID="{9485ABCD-3433-43BC-8F52-BB1FB7DC8325}" presName="center1" presStyleLbl="fgShp" presStyleIdx="0" presStyleCnt="2"/>
      <dgm:spPr/>
    </dgm:pt>
    <dgm:pt modelId="{42DF0811-EDDF-4239-AA7B-C2092CDB11C9}" type="pres">
      <dgm:prSet presAssocID="{9485ABCD-3433-43BC-8F52-BB1FB7DC8325}" presName="center2" presStyleLbl="fgShp" presStyleIdx="1" presStyleCnt="2"/>
      <dgm:spPr/>
    </dgm:pt>
  </dgm:ptLst>
  <dgm:cxnLst>
    <dgm:cxn modelId="{B47BAA0C-688F-4210-ACBA-EA1BB22BA4AE}" srcId="{9485ABCD-3433-43BC-8F52-BB1FB7DC8325}" destId="{CB827D0D-BFFB-4000-A94D-464CEC24C738}" srcOrd="1" destOrd="0" parTransId="{C3CF6119-D437-4BED-BD01-78DD9488E31A}" sibTransId="{213F1895-9312-4118-A3CD-4DE35D38C529}"/>
    <dgm:cxn modelId="{18EA7E1B-FC40-419E-B5F3-8DD587E1D5BC}" type="presOf" srcId="{680DA625-8EEC-436D-ADAF-038552087AFA}" destId="{995346DF-42C5-4FDF-B91D-9B1DFB80BEAA}" srcOrd="0" destOrd="1" presId="urn:microsoft.com/office/officeart/2005/8/layout/cycle4#1"/>
    <dgm:cxn modelId="{445AD821-D0E7-49E9-89B2-C828533C3658}" type="presOf" srcId="{680DA625-8EEC-436D-ADAF-038552087AFA}" destId="{20F6C8D1-4218-45D0-AE18-EFD1BB045F0D}" srcOrd="1" destOrd="1" presId="urn:microsoft.com/office/officeart/2005/8/layout/cycle4#1"/>
    <dgm:cxn modelId="{C66B2B30-7181-48C1-A106-BB4FA409536E}" srcId="{6B268BDB-CDA5-48A6-9BC8-EC9D0516307B}" destId="{70FB6A4D-B4DB-4E5D-AC28-0951076E54A7}" srcOrd="0" destOrd="0" parTransId="{4572FA3F-3CBC-42AE-98BF-1E0F0BE98055}" sibTransId="{0B89B359-015F-4516-8FD7-07535481AAA6}"/>
    <dgm:cxn modelId="{BD6AC133-4241-490E-86A7-023632922688}" srcId="{6BA6E55D-B41D-4A60-8B1D-B680183689A6}" destId="{6B268BDB-CDA5-48A6-9BC8-EC9D0516307B}" srcOrd="0" destOrd="0" parTransId="{C0D58605-6BEA-444F-8FDF-E55F75A015F2}" sibTransId="{E197B963-F0DF-4BF3-BC25-6ACEFAA2A32D}"/>
    <dgm:cxn modelId="{4B28E733-DE50-41B7-ABD3-FC0F36FF0BA3}" srcId="{DA573840-47A2-4AA1-96F7-76F089D54395}" destId="{74B3E37F-97C9-40BD-858A-0EF2AB8E863C}" srcOrd="0" destOrd="0" parTransId="{A0414545-B890-47C5-8E52-3C424B13E5DC}" sibTransId="{A17AA3C3-8742-4DEA-BB76-8FC05D93078F}"/>
    <dgm:cxn modelId="{7FB3CA3C-2987-40A9-9685-E07BC05B2ECD}" type="presOf" srcId="{13E2B731-B413-42A1-8240-CB0E52DD026D}" destId="{20F6C8D1-4218-45D0-AE18-EFD1BB045F0D}" srcOrd="1" destOrd="0" presId="urn:microsoft.com/office/officeart/2005/8/layout/cycle4#1"/>
    <dgm:cxn modelId="{ABB90D3D-B440-4804-BA21-2A19C738312F}" srcId="{CB827D0D-BFFB-4000-A94D-464CEC24C738}" destId="{680DA625-8EEC-436D-ADAF-038552087AFA}" srcOrd="1" destOrd="0" parTransId="{F8598E2E-2F91-459D-B1CD-5684F21EAE57}" sibTransId="{1CEFD186-C42D-4A07-A055-602CA22F1640}"/>
    <dgm:cxn modelId="{A50E905D-F0DE-4082-864A-A629191C9FD2}" type="presOf" srcId="{FD0FA4BC-17C5-4C6C-AFED-C68283668467}" destId="{6F7F3101-B197-4BDC-9F57-9F18A48C0C8F}" srcOrd="0" destOrd="0" presId="urn:microsoft.com/office/officeart/2005/8/layout/cycle4#1"/>
    <dgm:cxn modelId="{F8CBD95D-F108-4B9C-99A4-66089A906A91}" type="presOf" srcId="{6B268BDB-CDA5-48A6-9BC8-EC9D0516307B}" destId="{E8CF4C70-113D-4FC3-9567-F939FB4ED7DA}" srcOrd="1" destOrd="0" presId="urn:microsoft.com/office/officeart/2005/8/layout/cycle4#1"/>
    <dgm:cxn modelId="{08DA6E46-F37F-497C-937F-7BC172C95ED1}" srcId="{6D609B8C-39D4-4706-A849-644B4EC57133}" destId="{FD0FA4BC-17C5-4C6C-AFED-C68283668467}" srcOrd="0" destOrd="0" parTransId="{B96B9AFB-7970-414B-A0A0-3065E6B400C2}" sibTransId="{A54F9305-CDB8-4DC9-8835-FC8FDCF86AB6}"/>
    <dgm:cxn modelId="{2DF4164A-E798-4570-8406-1FB19F4E3703}" type="presOf" srcId="{9485ABCD-3433-43BC-8F52-BB1FB7DC8325}" destId="{7B364A03-E3B1-4AFA-B29F-085BBAEDB1EF}" srcOrd="0" destOrd="0" presId="urn:microsoft.com/office/officeart/2005/8/layout/cycle4#1"/>
    <dgm:cxn modelId="{AFCACF4E-69B3-429F-881F-BB30D8B3EC53}" type="presOf" srcId="{13E2B731-B413-42A1-8240-CB0E52DD026D}" destId="{995346DF-42C5-4FDF-B91D-9B1DFB80BEAA}" srcOrd="0" destOrd="0" presId="urn:microsoft.com/office/officeart/2005/8/layout/cycle4#1"/>
    <dgm:cxn modelId="{19174D50-BDFF-4F11-8AE9-FC533582189E}" type="presOf" srcId="{70FB6A4D-B4DB-4E5D-AC28-0951076E54A7}" destId="{E8CF4C70-113D-4FC3-9567-F939FB4ED7DA}" srcOrd="1" destOrd="1" presId="urn:microsoft.com/office/officeart/2005/8/layout/cycle4#1"/>
    <dgm:cxn modelId="{C1DE0C5A-0109-46C1-A254-186236241AF1}" srcId="{9485ABCD-3433-43BC-8F52-BB1FB7DC8325}" destId="{6BA6E55D-B41D-4A60-8B1D-B680183689A6}" srcOrd="0" destOrd="0" parTransId="{AD395FB0-8C45-47DD-948A-C670F6E7919E}" sibTransId="{BD0B78C5-3777-4CF3-A7AD-E5F43CBFA2AB}"/>
    <dgm:cxn modelId="{89F1A17A-97FA-402A-9451-6DD2F8791D83}" type="presOf" srcId="{6BA6E55D-B41D-4A60-8B1D-B680183689A6}" destId="{0AF040E0-3F96-4D79-ACB2-E0B70061F1E9}" srcOrd="0" destOrd="0" presId="urn:microsoft.com/office/officeart/2005/8/layout/cycle4#1"/>
    <dgm:cxn modelId="{C0C13983-95AF-42F9-A307-F206D71290C0}" type="presOf" srcId="{6D609B8C-39D4-4706-A849-644B4EC57133}" destId="{F5F3C384-1D21-49BF-97DE-67A53FA72A8C}" srcOrd="0" destOrd="0" presId="urn:microsoft.com/office/officeart/2005/8/layout/cycle4#1"/>
    <dgm:cxn modelId="{9854E286-D176-4630-9071-C444E0D5473B}" type="presOf" srcId="{FD0FA4BC-17C5-4C6C-AFED-C68283668467}" destId="{2DEB60F9-02EA-4B92-BCFC-F283389790E7}" srcOrd="1" destOrd="0" presId="urn:microsoft.com/office/officeart/2005/8/layout/cycle4#1"/>
    <dgm:cxn modelId="{5E950F89-F598-446C-AE2B-C6D683CD7AF3}" type="presOf" srcId="{70FB6A4D-B4DB-4E5D-AC28-0951076E54A7}" destId="{6AC3B9F4-4757-48C9-BD77-D45E9F7D8942}" srcOrd="0" destOrd="1" presId="urn:microsoft.com/office/officeart/2005/8/layout/cycle4#1"/>
    <dgm:cxn modelId="{09A5AE95-D77D-4AA2-B558-FA6B96EB6E50}" type="presOf" srcId="{6B268BDB-CDA5-48A6-9BC8-EC9D0516307B}" destId="{6AC3B9F4-4757-48C9-BD77-D45E9F7D8942}" srcOrd="0" destOrd="0" presId="urn:microsoft.com/office/officeart/2005/8/layout/cycle4#1"/>
    <dgm:cxn modelId="{49A96196-9369-4E6F-9071-AC866F57792C}" srcId="{CB827D0D-BFFB-4000-A94D-464CEC24C738}" destId="{13E2B731-B413-42A1-8240-CB0E52DD026D}" srcOrd="0" destOrd="0" parTransId="{4E7056D0-DBE7-40FB-B9AB-31C92F71AFE3}" sibTransId="{01F43741-B81B-446C-B523-F5297F19B513}"/>
    <dgm:cxn modelId="{20B9F19B-6669-46EB-8AAB-F0FF64A39604}" type="presOf" srcId="{74B3E37F-97C9-40BD-858A-0EF2AB8E863C}" destId="{225E9936-73B2-48FC-8FA7-7550E3907F74}" srcOrd="1" destOrd="0" presId="urn:microsoft.com/office/officeart/2005/8/layout/cycle4#1"/>
    <dgm:cxn modelId="{3A2CE2AE-FBFA-4C9B-99F0-B8A1B1A8B4CA}" type="presOf" srcId="{CB827D0D-BFFB-4000-A94D-464CEC24C738}" destId="{1BB9C1AF-A4A7-491E-9C90-2048BDCB1130}" srcOrd="0" destOrd="0" presId="urn:microsoft.com/office/officeart/2005/8/layout/cycle4#1"/>
    <dgm:cxn modelId="{010BEAC7-EE7C-4DF5-974F-1C489B479B8F}" type="presOf" srcId="{DA573840-47A2-4AA1-96F7-76F089D54395}" destId="{9F23DA33-2C81-4E33-B2C8-7ED09486908C}" srcOrd="0" destOrd="0" presId="urn:microsoft.com/office/officeart/2005/8/layout/cycle4#1"/>
    <dgm:cxn modelId="{B27F44D1-B9F0-46D1-BF07-3C6543B2BB70}" srcId="{9485ABCD-3433-43BC-8F52-BB1FB7DC8325}" destId="{6D609B8C-39D4-4706-A849-644B4EC57133}" srcOrd="2" destOrd="0" parTransId="{8055DD87-C7C1-4108-8AD2-9E5605852296}" sibTransId="{6B308358-621C-4951-9D60-E8102EB9D4CA}"/>
    <dgm:cxn modelId="{622094D1-AC7B-43F2-8E21-D5DE20703DEF}" type="presOf" srcId="{74B3E37F-97C9-40BD-858A-0EF2AB8E863C}" destId="{BB50ABD4-C168-4EC8-B24F-5EC11A4AF0AE}" srcOrd="0" destOrd="0" presId="urn:microsoft.com/office/officeart/2005/8/layout/cycle4#1"/>
    <dgm:cxn modelId="{BE62ADED-E8DB-45AA-99B9-64CF99BFF84E}" srcId="{9485ABCD-3433-43BC-8F52-BB1FB7DC8325}" destId="{DA573840-47A2-4AA1-96F7-76F089D54395}" srcOrd="3" destOrd="0" parTransId="{99C1F9AF-EF78-46F9-90D2-870A3BB304CD}" sibTransId="{1B8E68BE-D1E6-44D3-82CF-B7F43747F063}"/>
    <dgm:cxn modelId="{28311F8A-974D-4503-9B63-BE57BD9AE413}" type="presParOf" srcId="{7B364A03-E3B1-4AFA-B29F-085BBAEDB1EF}" destId="{67BA49BB-5C12-492F-8F6E-809AB6385994}" srcOrd="0" destOrd="0" presId="urn:microsoft.com/office/officeart/2005/8/layout/cycle4#1"/>
    <dgm:cxn modelId="{69A271CC-747F-448E-9E4F-54356BF9D61D}" type="presParOf" srcId="{67BA49BB-5C12-492F-8F6E-809AB6385994}" destId="{42145ED0-BC6E-4E0C-971E-42668E7F0CE2}" srcOrd="0" destOrd="0" presId="urn:microsoft.com/office/officeart/2005/8/layout/cycle4#1"/>
    <dgm:cxn modelId="{BB81C04E-3749-4EE3-9503-C52A6F446236}" type="presParOf" srcId="{42145ED0-BC6E-4E0C-971E-42668E7F0CE2}" destId="{6AC3B9F4-4757-48C9-BD77-D45E9F7D8942}" srcOrd="0" destOrd="0" presId="urn:microsoft.com/office/officeart/2005/8/layout/cycle4#1"/>
    <dgm:cxn modelId="{02D2AADB-8FF6-44B8-91D5-69BA9640516B}" type="presParOf" srcId="{42145ED0-BC6E-4E0C-971E-42668E7F0CE2}" destId="{E8CF4C70-113D-4FC3-9567-F939FB4ED7DA}" srcOrd="1" destOrd="0" presId="urn:microsoft.com/office/officeart/2005/8/layout/cycle4#1"/>
    <dgm:cxn modelId="{C42E0D93-E2D0-4B4B-ACFB-4ED9F0872C91}" type="presParOf" srcId="{67BA49BB-5C12-492F-8F6E-809AB6385994}" destId="{E40C59BC-59E5-4A00-9FF8-1DA1EC6BD139}" srcOrd="1" destOrd="0" presId="urn:microsoft.com/office/officeart/2005/8/layout/cycle4#1"/>
    <dgm:cxn modelId="{C6427E94-C38E-493F-8185-C87D2931424C}" type="presParOf" srcId="{E40C59BC-59E5-4A00-9FF8-1DA1EC6BD139}" destId="{995346DF-42C5-4FDF-B91D-9B1DFB80BEAA}" srcOrd="0" destOrd="0" presId="urn:microsoft.com/office/officeart/2005/8/layout/cycle4#1"/>
    <dgm:cxn modelId="{9CDBA9C6-469A-47CC-91C0-2AB2B1FAAD79}" type="presParOf" srcId="{E40C59BC-59E5-4A00-9FF8-1DA1EC6BD139}" destId="{20F6C8D1-4218-45D0-AE18-EFD1BB045F0D}" srcOrd="1" destOrd="0" presId="urn:microsoft.com/office/officeart/2005/8/layout/cycle4#1"/>
    <dgm:cxn modelId="{9830F652-6D5E-447C-9918-170E48633EDF}" type="presParOf" srcId="{67BA49BB-5C12-492F-8F6E-809AB6385994}" destId="{207A6D3D-6146-42DB-BC32-5404E66A1A1A}" srcOrd="2" destOrd="0" presId="urn:microsoft.com/office/officeart/2005/8/layout/cycle4#1"/>
    <dgm:cxn modelId="{5A681AD0-F396-4355-B23B-857E606F1FAE}" type="presParOf" srcId="{207A6D3D-6146-42DB-BC32-5404E66A1A1A}" destId="{6F7F3101-B197-4BDC-9F57-9F18A48C0C8F}" srcOrd="0" destOrd="0" presId="urn:microsoft.com/office/officeart/2005/8/layout/cycle4#1"/>
    <dgm:cxn modelId="{B084FEAA-2A09-4B50-9959-2DCC63111373}" type="presParOf" srcId="{207A6D3D-6146-42DB-BC32-5404E66A1A1A}" destId="{2DEB60F9-02EA-4B92-BCFC-F283389790E7}" srcOrd="1" destOrd="0" presId="urn:microsoft.com/office/officeart/2005/8/layout/cycle4#1"/>
    <dgm:cxn modelId="{D8EECFF1-6A8F-4C43-A1E2-2DA9E01C8FD5}" type="presParOf" srcId="{67BA49BB-5C12-492F-8F6E-809AB6385994}" destId="{BC7FFCFA-56E1-47CF-93BA-C2876AA7F38C}" srcOrd="3" destOrd="0" presId="urn:microsoft.com/office/officeart/2005/8/layout/cycle4#1"/>
    <dgm:cxn modelId="{004B8F76-4E0C-41C9-B158-981D543F73EB}" type="presParOf" srcId="{BC7FFCFA-56E1-47CF-93BA-C2876AA7F38C}" destId="{BB50ABD4-C168-4EC8-B24F-5EC11A4AF0AE}" srcOrd="0" destOrd="0" presId="urn:microsoft.com/office/officeart/2005/8/layout/cycle4#1"/>
    <dgm:cxn modelId="{DCAC1652-9E60-4A67-9A61-58E71585FC63}" type="presParOf" srcId="{BC7FFCFA-56E1-47CF-93BA-C2876AA7F38C}" destId="{225E9936-73B2-48FC-8FA7-7550E3907F74}" srcOrd="1" destOrd="0" presId="urn:microsoft.com/office/officeart/2005/8/layout/cycle4#1"/>
    <dgm:cxn modelId="{0E805292-554A-4994-B1B8-98CA2CFCF420}" type="presParOf" srcId="{67BA49BB-5C12-492F-8F6E-809AB6385994}" destId="{5F90C577-87B0-4F39-941D-592A451C0DE2}" srcOrd="4" destOrd="0" presId="urn:microsoft.com/office/officeart/2005/8/layout/cycle4#1"/>
    <dgm:cxn modelId="{9F61EBB2-4B9F-4335-9373-4AFB86258BAF}" type="presParOf" srcId="{7B364A03-E3B1-4AFA-B29F-085BBAEDB1EF}" destId="{62546EAA-0CEF-44D8-BCE9-A6D7BDCD2878}" srcOrd="1" destOrd="0" presId="urn:microsoft.com/office/officeart/2005/8/layout/cycle4#1"/>
    <dgm:cxn modelId="{39422E47-D06A-48FA-8F18-B305D324102E}" type="presParOf" srcId="{62546EAA-0CEF-44D8-BCE9-A6D7BDCD2878}" destId="{0AF040E0-3F96-4D79-ACB2-E0B70061F1E9}" srcOrd="0" destOrd="0" presId="urn:microsoft.com/office/officeart/2005/8/layout/cycle4#1"/>
    <dgm:cxn modelId="{3CA3D1BB-7096-43A6-B749-E3805C063BF0}" type="presParOf" srcId="{62546EAA-0CEF-44D8-BCE9-A6D7BDCD2878}" destId="{1BB9C1AF-A4A7-491E-9C90-2048BDCB1130}" srcOrd="1" destOrd="0" presId="urn:microsoft.com/office/officeart/2005/8/layout/cycle4#1"/>
    <dgm:cxn modelId="{73F5AE66-2D3F-46D8-9C46-8CBDA5F409B8}" type="presParOf" srcId="{62546EAA-0CEF-44D8-BCE9-A6D7BDCD2878}" destId="{F5F3C384-1D21-49BF-97DE-67A53FA72A8C}" srcOrd="2" destOrd="0" presId="urn:microsoft.com/office/officeart/2005/8/layout/cycle4#1"/>
    <dgm:cxn modelId="{573F6751-B5D5-452F-961B-387522936442}" type="presParOf" srcId="{62546EAA-0CEF-44D8-BCE9-A6D7BDCD2878}" destId="{9F23DA33-2C81-4E33-B2C8-7ED09486908C}" srcOrd="3" destOrd="0" presId="urn:microsoft.com/office/officeart/2005/8/layout/cycle4#1"/>
    <dgm:cxn modelId="{54EA57F4-9732-41B6-B836-E06DC1E66065}" type="presParOf" srcId="{62546EAA-0CEF-44D8-BCE9-A6D7BDCD2878}" destId="{946B7189-B807-4299-8928-AC4685D89881}" srcOrd="4" destOrd="0" presId="urn:microsoft.com/office/officeart/2005/8/layout/cycle4#1"/>
    <dgm:cxn modelId="{D767329E-1196-483A-9EEE-799C23A6A60E}" type="presParOf" srcId="{7B364A03-E3B1-4AFA-B29F-085BBAEDB1EF}" destId="{EF6F4B7A-3077-4120-8843-5507033F2050}" srcOrd="2" destOrd="0" presId="urn:microsoft.com/office/officeart/2005/8/layout/cycle4#1"/>
    <dgm:cxn modelId="{5C6F3D00-A571-46CE-BE99-36CC06D65FA1}" type="presParOf" srcId="{7B364A03-E3B1-4AFA-B29F-085BBAEDB1EF}" destId="{42DF0811-EDDF-4239-AA7B-C2092CDB11C9}"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14B884F-DE88-4659-9F63-F4996C8C52C1}" type="doc">
      <dgm:prSet loTypeId="urn:microsoft.com/office/officeart/2005/8/layout/vList4#8" loCatId="list" qsTypeId="urn:microsoft.com/office/officeart/2005/8/quickstyle/simple1" qsCatId="simple" csTypeId="urn:microsoft.com/office/officeart/2005/8/colors/accent1_2" csCatId="accent1" phldr="1"/>
      <dgm:spPr/>
      <dgm:t>
        <a:bodyPr/>
        <a:lstStyle/>
        <a:p>
          <a:endParaRPr lang="el-GR"/>
        </a:p>
      </dgm:t>
    </dgm:pt>
    <dgm:pt modelId="{9295EDE0-2F0F-4094-97E9-5B228DDCFC95}">
      <dgm:prSet phldrT="[Text]" custT="1"/>
      <dgm:spPr/>
      <dgm:t>
        <a:bodyPr/>
        <a:lstStyle/>
        <a:p>
          <a:r>
            <a:rPr lang="en-US" sz="2000" dirty="0">
              <a:latin typeface="Calibri" pitchFamily="34" charset="0"/>
            </a:rPr>
            <a:t>-</a:t>
          </a:r>
          <a:r>
            <a:rPr lang="el-GR" sz="2400" dirty="0">
              <a:latin typeface="Calibri" pitchFamily="34" charset="0"/>
            </a:rPr>
            <a:t>Ανακύκλωση γεωργικών και βιομηχανικών απορριμμάτων για τη δευτερογενή παραγωγή υλικών.</a:t>
          </a:r>
        </a:p>
        <a:p>
          <a:r>
            <a:rPr lang="en-US" sz="2400" dirty="0">
              <a:latin typeface="Calibri" pitchFamily="34" charset="0"/>
            </a:rPr>
            <a:t>-</a:t>
          </a:r>
          <a:r>
            <a:rPr lang="el-GR" sz="2400" dirty="0">
              <a:latin typeface="Calibri" pitchFamily="34" charset="0"/>
            </a:rPr>
            <a:t>Παραγωγή υλικών προστασίας (επιχρισμάτων) για την οικοδομή, μεταλλικές κατασκευές, τη ναυπηγοεπισκευαστική βιομηχανία, καθώς και προϊόντων τσιμέντου και ρητινών για ειδικές χρήσεις σε κατασκευές.</a:t>
          </a:r>
        </a:p>
        <a:p>
          <a:r>
            <a:rPr lang="en-US" sz="2400" dirty="0">
              <a:latin typeface="Calibri" pitchFamily="34" charset="0"/>
            </a:rPr>
            <a:t>-</a:t>
          </a:r>
          <a:r>
            <a:rPr lang="el-GR" sz="2400" dirty="0">
              <a:latin typeface="Calibri" pitchFamily="34" charset="0"/>
            </a:rPr>
            <a:t>Παραγωγή υλικών συσκευασίας τροφίμων και γεωργικών προϊόντων.</a:t>
          </a:r>
        </a:p>
        <a:p>
          <a:r>
            <a:rPr lang="en-US" sz="2400" dirty="0">
              <a:latin typeface="Calibri" pitchFamily="34" charset="0"/>
            </a:rPr>
            <a:t>-</a:t>
          </a:r>
          <a:r>
            <a:rPr lang="el-GR" sz="2400" dirty="0">
              <a:latin typeface="Calibri" pitchFamily="34" charset="0"/>
            </a:rPr>
            <a:t>Παραγωγή προϊόντων και τεχνικών, φιλικών προς το περιβάλλον, για την προστασία έργων, μνημείων και ιστορικών δομών.</a:t>
          </a:r>
        </a:p>
      </dgm:t>
    </dgm:pt>
    <dgm:pt modelId="{FD908152-E644-4687-83E4-546201627CF2}" type="parTrans" cxnId="{6E107C20-A4E0-4992-A6B0-46588B1CBB5E}">
      <dgm:prSet/>
      <dgm:spPr/>
      <dgm:t>
        <a:bodyPr/>
        <a:lstStyle/>
        <a:p>
          <a:endParaRPr lang="el-GR"/>
        </a:p>
      </dgm:t>
    </dgm:pt>
    <dgm:pt modelId="{3A57F439-C545-4DA1-9F67-A92D3B8DE486}" type="sibTrans" cxnId="{6E107C20-A4E0-4992-A6B0-46588B1CBB5E}">
      <dgm:prSet/>
      <dgm:spPr/>
      <dgm:t>
        <a:bodyPr/>
        <a:lstStyle/>
        <a:p>
          <a:endParaRPr lang="el-GR"/>
        </a:p>
      </dgm:t>
    </dgm:pt>
    <dgm:pt modelId="{A1F6391C-C889-4B55-BA6F-B8A0550DE20D}" type="pres">
      <dgm:prSet presAssocID="{214B884F-DE88-4659-9F63-F4996C8C52C1}" presName="linear" presStyleCnt="0">
        <dgm:presLayoutVars>
          <dgm:dir/>
          <dgm:resizeHandles val="exact"/>
        </dgm:presLayoutVars>
      </dgm:prSet>
      <dgm:spPr/>
    </dgm:pt>
    <dgm:pt modelId="{B9354649-2941-48AA-BB39-F17B8B4F4DF1}" type="pres">
      <dgm:prSet presAssocID="{9295EDE0-2F0F-4094-97E9-5B228DDCFC95}" presName="comp" presStyleCnt="0"/>
      <dgm:spPr/>
    </dgm:pt>
    <dgm:pt modelId="{789B85E7-EC1D-455C-957C-7E65C4BE1B41}" type="pres">
      <dgm:prSet presAssocID="{9295EDE0-2F0F-4094-97E9-5B228DDCFC95}" presName="box" presStyleLbl="node1" presStyleIdx="0" presStyleCnt="1"/>
      <dgm:spPr/>
    </dgm:pt>
    <dgm:pt modelId="{0C91001A-D92F-4105-9DB9-CC6E04EB831D}" type="pres">
      <dgm:prSet presAssocID="{9295EDE0-2F0F-4094-97E9-5B228DDCFC95}" presName="img" presStyleLbl="fgImgPlace1" presStyleIdx="0" presStyleCnt="1" custScaleX="117015" custLinFactNeighborX="-18790" custLinFactNeighborY="-353"/>
      <dgm:spPr>
        <a:blipFill rotWithShape="0">
          <a:blip xmlns:r="http://schemas.openxmlformats.org/officeDocument/2006/relationships" r:embed="rId1"/>
          <a:stretch>
            <a:fillRect/>
          </a:stretch>
        </a:blipFill>
      </dgm:spPr>
    </dgm:pt>
    <dgm:pt modelId="{55D7870D-7759-42AA-A2BD-C2A3001745B2}" type="pres">
      <dgm:prSet presAssocID="{9295EDE0-2F0F-4094-97E9-5B228DDCFC95}" presName="text" presStyleLbl="node1" presStyleIdx="0" presStyleCnt="1">
        <dgm:presLayoutVars>
          <dgm:bulletEnabled val="1"/>
        </dgm:presLayoutVars>
      </dgm:prSet>
      <dgm:spPr/>
    </dgm:pt>
  </dgm:ptLst>
  <dgm:cxnLst>
    <dgm:cxn modelId="{6E107C20-A4E0-4992-A6B0-46588B1CBB5E}" srcId="{214B884F-DE88-4659-9F63-F4996C8C52C1}" destId="{9295EDE0-2F0F-4094-97E9-5B228DDCFC95}" srcOrd="0" destOrd="0" parTransId="{FD908152-E644-4687-83E4-546201627CF2}" sibTransId="{3A57F439-C545-4DA1-9F67-A92D3B8DE486}"/>
    <dgm:cxn modelId="{13FFA471-3E81-4A68-98D9-7EC678BC976B}" type="presOf" srcId="{214B884F-DE88-4659-9F63-F4996C8C52C1}" destId="{A1F6391C-C889-4B55-BA6F-B8A0550DE20D}" srcOrd="0" destOrd="0" presId="urn:microsoft.com/office/officeart/2005/8/layout/vList4#8"/>
    <dgm:cxn modelId="{254FCA87-9236-4949-A1F3-54146B42ACB7}" type="presOf" srcId="{9295EDE0-2F0F-4094-97E9-5B228DDCFC95}" destId="{55D7870D-7759-42AA-A2BD-C2A3001745B2}" srcOrd="1" destOrd="0" presId="urn:microsoft.com/office/officeart/2005/8/layout/vList4#8"/>
    <dgm:cxn modelId="{A3CD6ED9-3122-4A6E-AFCC-331B006D9532}" type="presOf" srcId="{9295EDE0-2F0F-4094-97E9-5B228DDCFC95}" destId="{789B85E7-EC1D-455C-957C-7E65C4BE1B41}" srcOrd="0" destOrd="0" presId="urn:microsoft.com/office/officeart/2005/8/layout/vList4#8"/>
    <dgm:cxn modelId="{697F18E9-F641-4217-9AF8-F98E762F6476}" type="presParOf" srcId="{A1F6391C-C889-4B55-BA6F-B8A0550DE20D}" destId="{B9354649-2941-48AA-BB39-F17B8B4F4DF1}" srcOrd="0" destOrd="0" presId="urn:microsoft.com/office/officeart/2005/8/layout/vList4#8"/>
    <dgm:cxn modelId="{367B41EA-085E-42B6-B385-375C71941E55}" type="presParOf" srcId="{B9354649-2941-48AA-BB39-F17B8B4F4DF1}" destId="{789B85E7-EC1D-455C-957C-7E65C4BE1B41}" srcOrd="0" destOrd="0" presId="urn:microsoft.com/office/officeart/2005/8/layout/vList4#8"/>
    <dgm:cxn modelId="{2F31BCD0-40F5-4A27-A44E-20B6F2984217}" type="presParOf" srcId="{B9354649-2941-48AA-BB39-F17B8B4F4DF1}" destId="{0C91001A-D92F-4105-9DB9-CC6E04EB831D}" srcOrd="1" destOrd="0" presId="urn:microsoft.com/office/officeart/2005/8/layout/vList4#8"/>
    <dgm:cxn modelId="{85B5EC5C-98C7-4EC3-BA9E-AEC0466C0D46}" type="presParOf" srcId="{B9354649-2941-48AA-BB39-F17B8B4F4DF1}" destId="{55D7870D-7759-42AA-A2BD-C2A3001745B2}" srcOrd="2" destOrd="0" presId="urn:microsoft.com/office/officeart/2005/8/layout/vList4#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AEE7235-44A3-4508-B902-6DD3664C1B09}" type="doc">
      <dgm:prSet loTypeId="urn:microsoft.com/office/officeart/2005/8/layout/gear1" loCatId="cycle" qsTypeId="urn:microsoft.com/office/officeart/2005/8/quickstyle/simple5" qsCatId="simple" csTypeId="urn:microsoft.com/office/officeart/2005/8/colors/accent1_2" csCatId="accent1" phldr="1"/>
      <dgm:spPr/>
      <dgm:t>
        <a:bodyPr/>
        <a:lstStyle/>
        <a:p>
          <a:endParaRPr lang="el-GR"/>
        </a:p>
      </dgm:t>
    </dgm:pt>
    <dgm:pt modelId="{0143A4C7-858E-4365-A345-FBEBC4B507D0}">
      <dgm:prSet custT="1"/>
      <dgm:spPr/>
      <dgm:t>
        <a:bodyPr/>
        <a:lstStyle/>
        <a:p>
          <a:endParaRPr lang="el-GR" sz="1300" b="1" dirty="0"/>
        </a:p>
        <a:p>
          <a:endParaRPr lang="el-GR" sz="1300" b="1" dirty="0"/>
        </a:p>
        <a:p>
          <a:r>
            <a:rPr lang="el-GR" sz="1300" b="1" dirty="0"/>
            <a:t>Πανεπιστημιακό Γενικό Νοσοκομείο Ιωαννίνων</a:t>
          </a:r>
        </a:p>
        <a:p>
          <a:endParaRPr lang="el-GR" sz="1200" dirty="0"/>
        </a:p>
        <a:p>
          <a:endParaRPr lang="el-GR" sz="1200" dirty="0"/>
        </a:p>
      </dgm:t>
    </dgm:pt>
    <dgm:pt modelId="{E5298C84-F210-4032-BB38-A2C59DB00DDF}" type="parTrans" cxnId="{A241E249-0849-4EFE-BF80-78F98EE4F493}">
      <dgm:prSet/>
      <dgm:spPr/>
      <dgm:t>
        <a:bodyPr/>
        <a:lstStyle/>
        <a:p>
          <a:endParaRPr lang="el-GR"/>
        </a:p>
      </dgm:t>
    </dgm:pt>
    <dgm:pt modelId="{927EBF03-F0F2-4F98-B854-0001102E86C4}" type="sibTrans" cxnId="{A241E249-0849-4EFE-BF80-78F98EE4F493}">
      <dgm:prSet/>
      <dgm:spPr/>
      <dgm:t>
        <a:bodyPr/>
        <a:lstStyle/>
        <a:p>
          <a:endParaRPr lang="el-GR"/>
        </a:p>
      </dgm:t>
    </dgm:pt>
    <dgm:pt modelId="{C3D29638-8690-4E0F-93F0-C67737C94CF9}">
      <dgm:prSet custT="1"/>
      <dgm:spPr/>
      <dgm:t>
        <a:bodyPr/>
        <a:lstStyle/>
        <a:p>
          <a:r>
            <a:rPr lang="el-GR" sz="1600" b="1" dirty="0"/>
            <a:t>Πανεπιστήμιο Ιωαννίνων</a:t>
          </a:r>
        </a:p>
      </dgm:t>
    </dgm:pt>
    <dgm:pt modelId="{FB9FF3AF-30F0-4838-ACB6-52861E2E2715}" type="parTrans" cxnId="{FDF0E868-5297-4063-9AED-1C10F34B166E}">
      <dgm:prSet/>
      <dgm:spPr/>
      <dgm:t>
        <a:bodyPr/>
        <a:lstStyle/>
        <a:p>
          <a:endParaRPr lang="el-GR"/>
        </a:p>
      </dgm:t>
    </dgm:pt>
    <dgm:pt modelId="{B493C495-F18A-48D8-9FE9-023E46FB961D}" type="sibTrans" cxnId="{FDF0E868-5297-4063-9AED-1C10F34B166E}">
      <dgm:prSet/>
      <dgm:spPr/>
      <dgm:t>
        <a:bodyPr/>
        <a:lstStyle/>
        <a:p>
          <a:endParaRPr lang="el-GR"/>
        </a:p>
      </dgm:t>
    </dgm:pt>
    <dgm:pt modelId="{28B3E82B-005E-4B77-A358-C75BCB5CD3E4}">
      <dgm:prSet phldrT="[Κείμενο]" custT="1"/>
      <dgm:spPr/>
      <dgm:t>
        <a:bodyPr/>
        <a:lstStyle/>
        <a:p>
          <a:pPr algn="ctr"/>
          <a:r>
            <a:rPr lang="el-GR" sz="1300" b="1" dirty="0">
              <a:latin typeface="+mn-lt"/>
            </a:rPr>
            <a:t>Επιστημονικό και Τεχνολογικά Πάρκο Ηπείρου</a:t>
          </a:r>
        </a:p>
      </dgm:t>
    </dgm:pt>
    <dgm:pt modelId="{65BC55F3-49FD-4290-856E-5BEEEDDA4709}" type="sibTrans" cxnId="{737080A2-2699-470F-AADF-F096D70E3CE4}">
      <dgm:prSet/>
      <dgm:spPr>
        <a:blipFill>
          <a:blip xmlns:r="http://schemas.openxmlformats.org/officeDocument/2006/relationships" r:embed="rId1"/>
          <a:srcRect/>
          <a:stretch>
            <a:fillRect l="-25000" r="-25000"/>
          </a:stretch>
        </a:blipFill>
      </dgm:spPr>
      <dgm:t>
        <a:bodyPr/>
        <a:lstStyle/>
        <a:p>
          <a:endParaRPr lang="el-GR"/>
        </a:p>
      </dgm:t>
    </dgm:pt>
    <dgm:pt modelId="{2218D547-ADC4-4AC7-ABB6-DD265FA6A27C}" type="parTrans" cxnId="{737080A2-2699-470F-AADF-F096D70E3CE4}">
      <dgm:prSet/>
      <dgm:spPr/>
      <dgm:t>
        <a:bodyPr/>
        <a:lstStyle/>
        <a:p>
          <a:endParaRPr lang="el-GR"/>
        </a:p>
      </dgm:t>
    </dgm:pt>
    <dgm:pt modelId="{521821DB-1670-4C66-8473-0C6706219D8C}">
      <dgm:prSet phldrT="[Κείμενο]" custScaleX="112397" custScaleY="97598" custLinFactNeighborX="-70261" custLinFactNeighborY="-57753"/>
      <dgm:spPr/>
    </dgm:pt>
    <dgm:pt modelId="{1647E9D8-EA1E-4296-B6AB-2AE729A73705}" type="parTrans" cxnId="{148E0C51-5703-4993-9D86-457447A4344E}">
      <dgm:prSet/>
      <dgm:spPr/>
      <dgm:t>
        <a:bodyPr/>
        <a:lstStyle/>
        <a:p>
          <a:endParaRPr lang="el-GR"/>
        </a:p>
      </dgm:t>
    </dgm:pt>
    <dgm:pt modelId="{7F4ED7E0-2393-47C4-86A9-C97B4DBF6647}" type="sibTrans" cxnId="{148E0C51-5703-4993-9D86-457447A4344E}">
      <dgm:prSet custScaleX="86663" custLinFactNeighborX="-58494" custLinFactNeighborY="-58758"/>
      <dgm:spPr/>
      <dgm:t>
        <a:bodyPr/>
        <a:lstStyle/>
        <a:p>
          <a:endParaRPr lang="el-GR"/>
        </a:p>
      </dgm:t>
    </dgm:pt>
    <dgm:pt modelId="{EBBAD0D1-0731-4B68-91A4-928FC7CA91C1}" type="pres">
      <dgm:prSet presAssocID="{1AEE7235-44A3-4508-B902-6DD3664C1B09}" presName="composite" presStyleCnt="0">
        <dgm:presLayoutVars>
          <dgm:chMax val="3"/>
          <dgm:animLvl val="lvl"/>
          <dgm:resizeHandles val="exact"/>
        </dgm:presLayoutVars>
      </dgm:prSet>
      <dgm:spPr/>
    </dgm:pt>
    <dgm:pt modelId="{2CCCE151-167A-4DFC-AB10-2B54ADB12FF6}" type="pres">
      <dgm:prSet presAssocID="{C3D29638-8690-4E0F-93F0-C67737C94CF9}" presName="gear1" presStyleLbl="node1" presStyleIdx="0" presStyleCnt="3" custLinFactNeighborX="-63197" custLinFactNeighborY="-13618">
        <dgm:presLayoutVars>
          <dgm:chMax val="1"/>
          <dgm:bulletEnabled val="1"/>
        </dgm:presLayoutVars>
      </dgm:prSet>
      <dgm:spPr/>
    </dgm:pt>
    <dgm:pt modelId="{A86CF9CB-EECC-4C59-989D-9DECC502F564}" type="pres">
      <dgm:prSet presAssocID="{C3D29638-8690-4E0F-93F0-C67737C94CF9}" presName="gear1srcNode" presStyleLbl="node1" presStyleIdx="0" presStyleCnt="3"/>
      <dgm:spPr/>
    </dgm:pt>
    <dgm:pt modelId="{09C023E9-5A65-4B2A-9AA7-94F12BFB8E39}" type="pres">
      <dgm:prSet presAssocID="{C3D29638-8690-4E0F-93F0-C67737C94CF9}" presName="gear1dstNode" presStyleLbl="node1" presStyleIdx="0" presStyleCnt="3"/>
      <dgm:spPr/>
    </dgm:pt>
    <dgm:pt modelId="{2893E73B-C8E2-4928-9648-152F7ED3EBE4}" type="pres">
      <dgm:prSet presAssocID="{28B3E82B-005E-4B77-A358-C75BCB5CD3E4}" presName="gear2" presStyleLbl="node1" presStyleIdx="1" presStyleCnt="3" custScaleX="112397" custScaleY="97598" custLinFactNeighborX="-30141" custLinFactNeighborY="-73828">
        <dgm:presLayoutVars>
          <dgm:chMax val="1"/>
          <dgm:bulletEnabled val="1"/>
        </dgm:presLayoutVars>
      </dgm:prSet>
      <dgm:spPr/>
    </dgm:pt>
    <dgm:pt modelId="{6D2207FB-1709-4299-A6C1-327D939263F1}" type="pres">
      <dgm:prSet presAssocID="{28B3E82B-005E-4B77-A358-C75BCB5CD3E4}" presName="gear2srcNode" presStyleLbl="node1" presStyleIdx="1" presStyleCnt="3"/>
      <dgm:spPr/>
    </dgm:pt>
    <dgm:pt modelId="{B91284FA-EB74-4D11-A6F7-5D0194741576}" type="pres">
      <dgm:prSet presAssocID="{28B3E82B-005E-4B77-A358-C75BCB5CD3E4}" presName="gear2dstNode" presStyleLbl="node1" presStyleIdx="1" presStyleCnt="3"/>
      <dgm:spPr/>
    </dgm:pt>
    <dgm:pt modelId="{677290A6-415C-4AF3-9999-596DBA8A4522}" type="pres">
      <dgm:prSet presAssocID="{0143A4C7-858E-4365-A345-FBEBC4B507D0}" presName="gear3" presStyleLbl="node1" presStyleIdx="2" presStyleCnt="3" custScaleX="128450" custScaleY="124258" custLinFactNeighborX="22376" custLinFactNeighborY="-2401"/>
      <dgm:spPr/>
    </dgm:pt>
    <dgm:pt modelId="{1C49C691-21C0-4119-A0AA-0FA73DA3F0C8}" type="pres">
      <dgm:prSet presAssocID="{0143A4C7-858E-4365-A345-FBEBC4B507D0}" presName="gear3tx" presStyleLbl="node1" presStyleIdx="2" presStyleCnt="3">
        <dgm:presLayoutVars>
          <dgm:chMax val="1"/>
          <dgm:bulletEnabled val="1"/>
        </dgm:presLayoutVars>
      </dgm:prSet>
      <dgm:spPr/>
    </dgm:pt>
    <dgm:pt modelId="{98CBCEA7-F5BB-42EF-AEA0-5665816D0F70}" type="pres">
      <dgm:prSet presAssocID="{0143A4C7-858E-4365-A345-FBEBC4B507D0}" presName="gear3srcNode" presStyleLbl="node1" presStyleIdx="2" presStyleCnt="3"/>
      <dgm:spPr/>
    </dgm:pt>
    <dgm:pt modelId="{7D89FA11-DA55-4A80-BD8E-6E76843E3578}" type="pres">
      <dgm:prSet presAssocID="{0143A4C7-858E-4365-A345-FBEBC4B507D0}" presName="gear3dstNode" presStyleLbl="node1" presStyleIdx="2" presStyleCnt="3"/>
      <dgm:spPr/>
    </dgm:pt>
    <dgm:pt modelId="{0706C227-BF06-4898-B708-52298E38C71F}" type="pres">
      <dgm:prSet presAssocID="{B493C495-F18A-48D8-9FE9-023E46FB961D}" presName="connector1" presStyleLbl="sibTrans2D1" presStyleIdx="0" presStyleCnt="3" custLinFactNeighborX="-9578" custLinFactNeighborY="18130"/>
      <dgm:spPr/>
    </dgm:pt>
    <dgm:pt modelId="{367000FE-3C4D-4A6B-80FE-EC5D17321401}" type="pres">
      <dgm:prSet presAssocID="{65BC55F3-49FD-4290-856E-5BEEEDDA4709}" presName="connector2" presStyleLbl="sibTrans2D1" presStyleIdx="1" presStyleCnt="3" custScaleX="86663" custLinFactNeighborX="-58494" custLinFactNeighborY="-58758"/>
      <dgm:spPr/>
    </dgm:pt>
    <dgm:pt modelId="{49C37162-E3E5-40DD-9E90-6211F1FB3B7D}" type="pres">
      <dgm:prSet presAssocID="{927EBF03-F0F2-4F98-B854-0001102E86C4}" presName="connector3" presStyleLbl="sibTrans2D1" presStyleIdx="2" presStyleCnt="3" custScaleX="97004" custLinFactX="-7987" custLinFactNeighborX="-100000" custLinFactNeighborY="1253"/>
      <dgm:spPr/>
    </dgm:pt>
  </dgm:ptLst>
  <dgm:cxnLst>
    <dgm:cxn modelId="{4A2D5B08-09D4-404D-A7D8-3F0E30F40155}" type="presOf" srcId="{0143A4C7-858E-4365-A345-FBEBC4B507D0}" destId="{1C49C691-21C0-4119-A0AA-0FA73DA3F0C8}" srcOrd="1" destOrd="0" presId="urn:microsoft.com/office/officeart/2005/8/layout/gear1"/>
    <dgm:cxn modelId="{70B8EB1D-41BF-4934-8C6F-DC51CB3EA499}" type="presOf" srcId="{28B3E82B-005E-4B77-A358-C75BCB5CD3E4}" destId="{2893E73B-C8E2-4928-9648-152F7ED3EBE4}" srcOrd="0" destOrd="0" presId="urn:microsoft.com/office/officeart/2005/8/layout/gear1"/>
    <dgm:cxn modelId="{9A8F4E1F-C09E-4B4D-A986-298392A4F863}" type="presOf" srcId="{0143A4C7-858E-4365-A345-FBEBC4B507D0}" destId="{677290A6-415C-4AF3-9999-596DBA8A4522}" srcOrd="0" destOrd="0" presId="urn:microsoft.com/office/officeart/2005/8/layout/gear1"/>
    <dgm:cxn modelId="{225FE81F-A607-4CAD-8BB6-7A51219841CA}" type="presOf" srcId="{927EBF03-F0F2-4F98-B854-0001102E86C4}" destId="{49C37162-E3E5-40DD-9E90-6211F1FB3B7D}" srcOrd="0" destOrd="0" presId="urn:microsoft.com/office/officeart/2005/8/layout/gear1"/>
    <dgm:cxn modelId="{AD38EA1F-ACED-4372-A0FA-062B67F3D91F}" type="presOf" srcId="{B493C495-F18A-48D8-9FE9-023E46FB961D}" destId="{0706C227-BF06-4898-B708-52298E38C71F}" srcOrd="0" destOrd="0" presId="urn:microsoft.com/office/officeart/2005/8/layout/gear1"/>
    <dgm:cxn modelId="{97C99A2B-6DD8-42EF-A9E0-6FE1A54E5339}" type="presOf" srcId="{C3D29638-8690-4E0F-93F0-C67737C94CF9}" destId="{09C023E9-5A65-4B2A-9AA7-94F12BFB8E39}" srcOrd="2" destOrd="0" presId="urn:microsoft.com/office/officeart/2005/8/layout/gear1"/>
    <dgm:cxn modelId="{9338F339-3773-462C-8BC7-6773B5549EB9}" type="presOf" srcId="{28B3E82B-005E-4B77-A358-C75BCB5CD3E4}" destId="{6D2207FB-1709-4299-A6C1-327D939263F1}" srcOrd="1" destOrd="0" presId="urn:microsoft.com/office/officeart/2005/8/layout/gear1"/>
    <dgm:cxn modelId="{113F373F-4281-4660-A7FB-DB2C18E6C6F5}" type="presOf" srcId="{C3D29638-8690-4E0F-93F0-C67737C94CF9}" destId="{A86CF9CB-EECC-4C59-989D-9DECC502F564}" srcOrd="1" destOrd="0" presId="urn:microsoft.com/office/officeart/2005/8/layout/gear1"/>
    <dgm:cxn modelId="{C7B2A561-3063-4C9B-92F9-413CEBB791BB}" type="presOf" srcId="{0143A4C7-858E-4365-A345-FBEBC4B507D0}" destId="{7D89FA11-DA55-4A80-BD8E-6E76843E3578}" srcOrd="3" destOrd="0" presId="urn:microsoft.com/office/officeart/2005/8/layout/gear1"/>
    <dgm:cxn modelId="{FDF0E868-5297-4063-9AED-1C10F34B166E}" srcId="{1AEE7235-44A3-4508-B902-6DD3664C1B09}" destId="{C3D29638-8690-4E0F-93F0-C67737C94CF9}" srcOrd="0" destOrd="0" parTransId="{FB9FF3AF-30F0-4838-ACB6-52861E2E2715}" sibTransId="{B493C495-F18A-48D8-9FE9-023E46FB961D}"/>
    <dgm:cxn modelId="{251CBD69-B332-4C8E-A888-2D9B540D4478}" type="presOf" srcId="{0143A4C7-858E-4365-A345-FBEBC4B507D0}" destId="{98CBCEA7-F5BB-42EF-AEA0-5665816D0F70}" srcOrd="2" destOrd="0" presId="urn:microsoft.com/office/officeart/2005/8/layout/gear1"/>
    <dgm:cxn modelId="{A241E249-0849-4EFE-BF80-78F98EE4F493}" srcId="{1AEE7235-44A3-4508-B902-6DD3664C1B09}" destId="{0143A4C7-858E-4365-A345-FBEBC4B507D0}" srcOrd="2" destOrd="0" parTransId="{E5298C84-F210-4032-BB38-A2C59DB00DDF}" sibTransId="{927EBF03-F0F2-4F98-B854-0001102E86C4}"/>
    <dgm:cxn modelId="{148E0C51-5703-4993-9D86-457447A4344E}" srcId="{1AEE7235-44A3-4508-B902-6DD3664C1B09}" destId="{521821DB-1670-4C66-8473-0C6706219D8C}" srcOrd="3" destOrd="0" parTransId="{1647E9D8-EA1E-4296-B6AB-2AE729A73705}" sibTransId="{7F4ED7E0-2393-47C4-86A9-C97B4DBF6647}"/>
    <dgm:cxn modelId="{C368B172-194A-4295-8B21-A32D1DA44D10}" type="presOf" srcId="{1AEE7235-44A3-4508-B902-6DD3664C1B09}" destId="{EBBAD0D1-0731-4B68-91A4-928FC7CA91C1}" srcOrd="0" destOrd="0" presId="urn:microsoft.com/office/officeart/2005/8/layout/gear1"/>
    <dgm:cxn modelId="{8E844A56-31B5-43E9-8BAF-439FD4DBDE89}" type="presOf" srcId="{65BC55F3-49FD-4290-856E-5BEEEDDA4709}" destId="{367000FE-3C4D-4A6B-80FE-EC5D17321401}" srcOrd="0" destOrd="0" presId="urn:microsoft.com/office/officeart/2005/8/layout/gear1"/>
    <dgm:cxn modelId="{60534E9F-0DD4-4680-8F28-89FCE2352029}" type="presOf" srcId="{C3D29638-8690-4E0F-93F0-C67737C94CF9}" destId="{2CCCE151-167A-4DFC-AB10-2B54ADB12FF6}" srcOrd="0" destOrd="0" presId="urn:microsoft.com/office/officeart/2005/8/layout/gear1"/>
    <dgm:cxn modelId="{737080A2-2699-470F-AADF-F096D70E3CE4}" srcId="{1AEE7235-44A3-4508-B902-6DD3664C1B09}" destId="{28B3E82B-005E-4B77-A358-C75BCB5CD3E4}" srcOrd="1" destOrd="0" parTransId="{2218D547-ADC4-4AC7-ABB6-DD265FA6A27C}" sibTransId="{65BC55F3-49FD-4290-856E-5BEEEDDA4709}"/>
    <dgm:cxn modelId="{5E7414D1-4276-42A9-B271-6F2260CB776C}" type="presOf" srcId="{28B3E82B-005E-4B77-A358-C75BCB5CD3E4}" destId="{B91284FA-EB74-4D11-A6F7-5D0194741576}" srcOrd="2" destOrd="0" presId="urn:microsoft.com/office/officeart/2005/8/layout/gear1"/>
    <dgm:cxn modelId="{B2A8B5BA-660A-4973-9AC1-6A8527266825}" type="presParOf" srcId="{EBBAD0D1-0731-4B68-91A4-928FC7CA91C1}" destId="{2CCCE151-167A-4DFC-AB10-2B54ADB12FF6}" srcOrd="0" destOrd="0" presId="urn:microsoft.com/office/officeart/2005/8/layout/gear1"/>
    <dgm:cxn modelId="{EC98C112-0BA3-441B-96DA-1029C7122D44}" type="presParOf" srcId="{EBBAD0D1-0731-4B68-91A4-928FC7CA91C1}" destId="{A86CF9CB-EECC-4C59-989D-9DECC502F564}" srcOrd="1" destOrd="0" presId="urn:microsoft.com/office/officeart/2005/8/layout/gear1"/>
    <dgm:cxn modelId="{79A933C7-1FE9-4BED-A5EB-A609B9425CFE}" type="presParOf" srcId="{EBBAD0D1-0731-4B68-91A4-928FC7CA91C1}" destId="{09C023E9-5A65-4B2A-9AA7-94F12BFB8E39}" srcOrd="2" destOrd="0" presId="urn:microsoft.com/office/officeart/2005/8/layout/gear1"/>
    <dgm:cxn modelId="{D538A6AC-A2B8-4A2A-A3FD-214667511EB3}" type="presParOf" srcId="{EBBAD0D1-0731-4B68-91A4-928FC7CA91C1}" destId="{2893E73B-C8E2-4928-9648-152F7ED3EBE4}" srcOrd="3" destOrd="0" presId="urn:microsoft.com/office/officeart/2005/8/layout/gear1"/>
    <dgm:cxn modelId="{B2E6E79E-1D72-4A88-B33C-37CD83AA09F0}" type="presParOf" srcId="{EBBAD0D1-0731-4B68-91A4-928FC7CA91C1}" destId="{6D2207FB-1709-4299-A6C1-327D939263F1}" srcOrd="4" destOrd="0" presId="urn:microsoft.com/office/officeart/2005/8/layout/gear1"/>
    <dgm:cxn modelId="{AE10199C-720C-414D-BA10-36C11874D60B}" type="presParOf" srcId="{EBBAD0D1-0731-4B68-91A4-928FC7CA91C1}" destId="{B91284FA-EB74-4D11-A6F7-5D0194741576}" srcOrd="5" destOrd="0" presId="urn:microsoft.com/office/officeart/2005/8/layout/gear1"/>
    <dgm:cxn modelId="{D63D86C4-C8D8-4DAA-A0F2-A55D63214E75}" type="presParOf" srcId="{EBBAD0D1-0731-4B68-91A4-928FC7CA91C1}" destId="{677290A6-415C-4AF3-9999-596DBA8A4522}" srcOrd="6" destOrd="0" presId="urn:microsoft.com/office/officeart/2005/8/layout/gear1"/>
    <dgm:cxn modelId="{8B248DA6-D52E-463D-B74B-11D0FA387F8A}" type="presParOf" srcId="{EBBAD0D1-0731-4B68-91A4-928FC7CA91C1}" destId="{1C49C691-21C0-4119-A0AA-0FA73DA3F0C8}" srcOrd="7" destOrd="0" presId="urn:microsoft.com/office/officeart/2005/8/layout/gear1"/>
    <dgm:cxn modelId="{35EBFC5F-D421-451F-8F43-68CEBC908840}" type="presParOf" srcId="{EBBAD0D1-0731-4B68-91A4-928FC7CA91C1}" destId="{98CBCEA7-F5BB-42EF-AEA0-5665816D0F70}" srcOrd="8" destOrd="0" presId="urn:microsoft.com/office/officeart/2005/8/layout/gear1"/>
    <dgm:cxn modelId="{EE390DC7-BBD2-4E2E-9EB0-F6A965A4E06D}" type="presParOf" srcId="{EBBAD0D1-0731-4B68-91A4-928FC7CA91C1}" destId="{7D89FA11-DA55-4A80-BD8E-6E76843E3578}" srcOrd="9" destOrd="0" presId="urn:microsoft.com/office/officeart/2005/8/layout/gear1"/>
    <dgm:cxn modelId="{DF5F5451-D39E-4A4F-A580-35C3E664BFC4}" type="presParOf" srcId="{EBBAD0D1-0731-4B68-91A4-928FC7CA91C1}" destId="{0706C227-BF06-4898-B708-52298E38C71F}" srcOrd="10" destOrd="0" presId="urn:microsoft.com/office/officeart/2005/8/layout/gear1"/>
    <dgm:cxn modelId="{9D4E5192-F535-4D54-B089-8325C185DDAB}" type="presParOf" srcId="{EBBAD0D1-0731-4B68-91A4-928FC7CA91C1}" destId="{367000FE-3C4D-4A6B-80FE-EC5D17321401}" srcOrd="11" destOrd="0" presId="urn:microsoft.com/office/officeart/2005/8/layout/gear1"/>
    <dgm:cxn modelId="{B147D44F-107E-45B8-AA07-5136D58D0484}" type="presParOf" srcId="{EBBAD0D1-0731-4B68-91A4-928FC7CA91C1}" destId="{49C37162-E3E5-40DD-9E90-6211F1FB3B7D}"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46663F-5D76-4786-AAB2-FAA27A0B1CD5}" type="doc">
      <dgm:prSet loTypeId="urn:microsoft.com/office/officeart/2005/8/layout/default" loCatId="list" qsTypeId="urn:microsoft.com/office/officeart/2005/8/quickstyle/simple1#1" qsCatId="simple" csTypeId="urn:microsoft.com/office/officeart/2005/8/colors/accent1_2#1" csCatId="accent1" phldr="1"/>
      <dgm:spPr/>
      <dgm:t>
        <a:bodyPr/>
        <a:lstStyle/>
        <a:p>
          <a:endParaRPr lang="el-GR"/>
        </a:p>
      </dgm:t>
    </dgm:pt>
    <dgm:pt modelId="{66995E3E-8C7F-4A6E-AE37-93415F7DC9C7}">
      <dgm:prSet phldrT="[Κείμενο]" custT="1"/>
      <dgm:spPr/>
      <dgm:t>
        <a:bodyPr/>
        <a:lstStyle/>
        <a:p>
          <a:r>
            <a:rPr lang="el-GR" sz="1800" b="1" dirty="0"/>
            <a:t>Πρωτογενής τομέας &amp; μεταποίηση </a:t>
          </a:r>
          <a:endParaRPr lang="el-GR" sz="1800" dirty="0"/>
        </a:p>
      </dgm:t>
    </dgm:pt>
    <dgm:pt modelId="{CC73903A-63D5-4F29-B275-016ADB734BE7}" type="parTrans" cxnId="{F5BA3516-7795-4723-BC5D-975D3C4D2990}">
      <dgm:prSet/>
      <dgm:spPr/>
      <dgm:t>
        <a:bodyPr/>
        <a:lstStyle/>
        <a:p>
          <a:endParaRPr lang="el-GR"/>
        </a:p>
      </dgm:t>
    </dgm:pt>
    <dgm:pt modelId="{466A553B-A87A-416F-B936-4461BAB4DA15}" type="sibTrans" cxnId="{F5BA3516-7795-4723-BC5D-975D3C4D2990}">
      <dgm:prSet/>
      <dgm:spPr/>
      <dgm:t>
        <a:bodyPr/>
        <a:lstStyle/>
        <a:p>
          <a:endParaRPr lang="el-GR"/>
        </a:p>
      </dgm:t>
    </dgm:pt>
    <dgm:pt modelId="{4D067417-E19C-43C6-99B9-7BE6B8F2F254}">
      <dgm:prSet phldrT="[Κείμενο]" custT="1"/>
      <dgm:spPr>
        <a:solidFill>
          <a:schemeClr val="bg1">
            <a:lumMod val="75000"/>
          </a:schemeClr>
        </a:solidFill>
      </dgm:spPr>
      <dgm:t>
        <a:bodyPr/>
        <a:lstStyle/>
        <a:p>
          <a:r>
            <a:rPr lang="el-GR" sz="1800" dirty="0"/>
            <a:t>Καθαρές πράσινες τεχνολογίες</a:t>
          </a:r>
        </a:p>
      </dgm:t>
    </dgm:pt>
    <dgm:pt modelId="{43CF5623-334E-4357-89DD-BC9A2F00FD30}" type="parTrans" cxnId="{74F83D6E-1338-4DE8-B3F5-8383E2CC86C3}">
      <dgm:prSet/>
      <dgm:spPr/>
      <dgm:t>
        <a:bodyPr/>
        <a:lstStyle/>
        <a:p>
          <a:endParaRPr lang="el-GR"/>
        </a:p>
      </dgm:t>
    </dgm:pt>
    <dgm:pt modelId="{2DD4789B-943B-4B6F-8A32-74ED94FE063D}" type="sibTrans" cxnId="{74F83D6E-1338-4DE8-B3F5-8383E2CC86C3}">
      <dgm:prSet/>
      <dgm:spPr/>
      <dgm:t>
        <a:bodyPr/>
        <a:lstStyle/>
        <a:p>
          <a:endParaRPr lang="el-GR"/>
        </a:p>
      </dgm:t>
    </dgm:pt>
    <dgm:pt modelId="{7BFA756D-8A63-4440-8E55-85D1C16EA3DA}">
      <dgm:prSet phldrT="[Κείμενο]" custT="1"/>
      <dgm:spPr/>
      <dgm:t>
        <a:bodyPr/>
        <a:lstStyle/>
        <a:p>
          <a:r>
            <a:rPr lang="el-GR" sz="1800" dirty="0"/>
            <a:t>Υγεία</a:t>
          </a:r>
          <a:r>
            <a:rPr lang="en-US" sz="1800" dirty="0"/>
            <a:t> &amp; </a:t>
          </a:r>
          <a:r>
            <a:rPr lang="el-GR" sz="1800" dirty="0"/>
            <a:t>ευεξία</a:t>
          </a:r>
        </a:p>
      </dgm:t>
    </dgm:pt>
    <dgm:pt modelId="{E52824B5-EB0C-4B8C-9F63-8B8595117F11}" type="parTrans" cxnId="{4B0980D8-EBF5-45D9-8135-5222F1622EE0}">
      <dgm:prSet/>
      <dgm:spPr/>
      <dgm:t>
        <a:bodyPr/>
        <a:lstStyle/>
        <a:p>
          <a:endParaRPr lang="el-GR"/>
        </a:p>
      </dgm:t>
    </dgm:pt>
    <dgm:pt modelId="{D0AD0F50-4989-4110-A1B7-5C6C7EF2EC47}" type="sibTrans" cxnId="{4B0980D8-EBF5-45D9-8135-5222F1622EE0}">
      <dgm:prSet/>
      <dgm:spPr/>
      <dgm:t>
        <a:bodyPr/>
        <a:lstStyle/>
        <a:p>
          <a:endParaRPr lang="el-GR"/>
        </a:p>
      </dgm:t>
    </dgm:pt>
    <dgm:pt modelId="{A78BF299-5295-481F-9887-53FD8C3F779F}">
      <dgm:prSet custT="1"/>
      <dgm:spPr/>
      <dgm:t>
        <a:bodyPr/>
        <a:lstStyle/>
        <a:p>
          <a:r>
            <a:rPr lang="el-GR" sz="1800" dirty="0"/>
            <a:t>Βιομηχανία της εμπειρίας</a:t>
          </a:r>
        </a:p>
      </dgm:t>
    </dgm:pt>
    <dgm:pt modelId="{EC40D62F-CFD6-4FCB-A0D0-B8D62090E9DF}" type="parTrans" cxnId="{671C4FBD-98BF-4585-B80A-57FE961B1827}">
      <dgm:prSet/>
      <dgm:spPr/>
      <dgm:t>
        <a:bodyPr/>
        <a:lstStyle/>
        <a:p>
          <a:endParaRPr lang="el-GR"/>
        </a:p>
      </dgm:t>
    </dgm:pt>
    <dgm:pt modelId="{BFE37D52-93CA-471B-80DB-37389390D10C}" type="sibTrans" cxnId="{671C4FBD-98BF-4585-B80A-57FE961B1827}">
      <dgm:prSet/>
      <dgm:spPr/>
      <dgm:t>
        <a:bodyPr/>
        <a:lstStyle/>
        <a:p>
          <a:endParaRPr lang="el-GR"/>
        </a:p>
      </dgm:t>
    </dgm:pt>
    <dgm:pt modelId="{FE503126-AD9C-4644-A0DB-20C94C553713}">
      <dgm:prSet custT="1"/>
      <dgm:spPr/>
      <dgm:t>
        <a:bodyPr/>
        <a:lstStyle/>
        <a:p>
          <a:r>
            <a:rPr lang="el-GR" sz="1800" dirty="0"/>
            <a:t>ΤΠΕ και νεανική επιχειρηματικότητα</a:t>
          </a:r>
        </a:p>
      </dgm:t>
    </dgm:pt>
    <dgm:pt modelId="{5A1361AE-C162-43E9-AFFE-6D65F96A56EF}" type="parTrans" cxnId="{97DA82DC-38FD-46B3-94E7-98987414C09B}">
      <dgm:prSet/>
      <dgm:spPr/>
      <dgm:t>
        <a:bodyPr/>
        <a:lstStyle/>
        <a:p>
          <a:endParaRPr lang="el-GR"/>
        </a:p>
      </dgm:t>
    </dgm:pt>
    <dgm:pt modelId="{9A793A55-5D3B-48F4-A219-615B7B7BC880}" type="sibTrans" cxnId="{97DA82DC-38FD-46B3-94E7-98987414C09B}">
      <dgm:prSet/>
      <dgm:spPr/>
      <dgm:t>
        <a:bodyPr/>
        <a:lstStyle/>
        <a:p>
          <a:endParaRPr lang="el-GR"/>
        </a:p>
      </dgm:t>
    </dgm:pt>
    <dgm:pt modelId="{FDE1DBBD-E80A-4F88-95C8-6479B9BE433A}" type="pres">
      <dgm:prSet presAssocID="{E146663F-5D76-4786-AAB2-FAA27A0B1CD5}" presName="diagram" presStyleCnt="0">
        <dgm:presLayoutVars>
          <dgm:dir/>
          <dgm:resizeHandles val="exact"/>
        </dgm:presLayoutVars>
      </dgm:prSet>
      <dgm:spPr/>
    </dgm:pt>
    <dgm:pt modelId="{55D7A2C7-AAE2-476B-8D77-CD8E0E4FE1EA}" type="pres">
      <dgm:prSet presAssocID="{66995E3E-8C7F-4A6E-AE37-93415F7DC9C7}" presName="node" presStyleLbl="node1" presStyleIdx="0" presStyleCnt="5" custScaleX="90034" custLinFactNeighborX="-44881" custLinFactNeighborY="-9167">
        <dgm:presLayoutVars>
          <dgm:bulletEnabled val="1"/>
        </dgm:presLayoutVars>
      </dgm:prSet>
      <dgm:spPr/>
    </dgm:pt>
    <dgm:pt modelId="{FE7C0AB6-184B-4C5A-9E5F-7D564B556CF7}" type="pres">
      <dgm:prSet presAssocID="{466A553B-A87A-416F-B936-4461BAB4DA15}" presName="sibTrans" presStyleCnt="0"/>
      <dgm:spPr/>
    </dgm:pt>
    <dgm:pt modelId="{1E41E5D9-548C-4D35-A652-C0D8F7A91D0D}" type="pres">
      <dgm:prSet presAssocID="{A78BF299-5295-481F-9887-53FD8C3F779F}" presName="node" presStyleLbl="node1" presStyleIdx="1" presStyleCnt="5" custScaleX="87858" custLinFactNeighborX="-45917" custLinFactNeighborY="-9167">
        <dgm:presLayoutVars>
          <dgm:bulletEnabled val="1"/>
        </dgm:presLayoutVars>
      </dgm:prSet>
      <dgm:spPr/>
    </dgm:pt>
    <dgm:pt modelId="{E02E3F9B-8653-4FED-98B8-27724B849859}" type="pres">
      <dgm:prSet presAssocID="{BFE37D52-93CA-471B-80DB-37389390D10C}" presName="sibTrans" presStyleCnt="0"/>
      <dgm:spPr/>
    </dgm:pt>
    <dgm:pt modelId="{8DDDEFCB-C579-4787-92C4-FFF8D28D4B06}" type="pres">
      <dgm:prSet presAssocID="{FE503126-AD9C-4644-A0DB-20C94C553713}" presName="node" presStyleLbl="node1" presStyleIdx="2" presStyleCnt="5" custScaleX="92155" custLinFactNeighborX="-47969" custLinFactNeighborY="-9167">
        <dgm:presLayoutVars>
          <dgm:bulletEnabled val="1"/>
        </dgm:presLayoutVars>
      </dgm:prSet>
      <dgm:spPr/>
    </dgm:pt>
    <dgm:pt modelId="{AE8B4586-E3F2-4680-9B5C-6BFEE1150109}" type="pres">
      <dgm:prSet presAssocID="{9A793A55-5D3B-48F4-A219-615B7B7BC880}" presName="sibTrans" presStyleCnt="0"/>
      <dgm:spPr/>
    </dgm:pt>
    <dgm:pt modelId="{8D86D6DE-A801-49F8-81FD-3CC44B50888B}" type="pres">
      <dgm:prSet presAssocID="{4D067417-E19C-43C6-99B9-7BE6B8F2F254}" presName="node" presStyleLbl="node1" presStyleIdx="3" presStyleCnt="5" custScaleX="352157" custScaleY="35748" custLinFactNeighborX="-166" custLinFactNeighborY="-24387">
        <dgm:presLayoutVars>
          <dgm:bulletEnabled val="1"/>
        </dgm:presLayoutVars>
      </dgm:prSet>
      <dgm:spPr/>
    </dgm:pt>
    <dgm:pt modelId="{8C04C350-86DB-4AF7-84BA-7DD375D75800}" type="pres">
      <dgm:prSet presAssocID="{2DD4789B-943B-4B6F-8A32-74ED94FE063D}" presName="sibTrans" presStyleCnt="0"/>
      <dgm:spPr/>
    </dgm:pt>
    <dgm:pt modelId="{955A6F05-EE62-4291-A5C6-34424C28CC69}" type="pres">
      <dgm:prSet presAssocID="{7BFA756D-8A63-4440-8E55-85D1C16EA3DA}" presName="node" presStyleLbl="node1" presStyleIdx="4" presStyleCnt="5" custScaleX="85224" custLinFactX="46401" custLinFactY="-78249" custLinFactNeighborX="100000" custLinFactNeighborY="-100000">
        <dgm:presLayoutVars>
          <dgm:bulletEnabled val="1"/>
        </dgm:presLayoutVars>
      </dgm:prSet>
      <dgm:spPr/>
    </dgm:pt>
  </dgm:ptLst>
  <dgm:cxnLst>
    <dgm:cxn modelId="{DCDF0B04-2699-46B1-BAB5-1050ED188638}" type="presOf" srcId="{4D067417-E19C-43C6-99B9-7BE6B8F2F254}" destId="{8D86D6DE-A801-49F8-81FD-3CC44B50888B}" srcOrd="0" destOrd="0" presId="urn:microsoft.com/office/officeart/2005/8/layout/default"/>
    <dgm:cxn modelId="{F5BA3516-7795-4723-BC5D-975D3C4D2990}" srcId="{E146663F-5D76-4786-AAB2-FAA27A0B1CD5}" destId="{66995E3E-8C7F-4A6E-AE37-93415F7DC9C7}" srcOrd="0" destOrd="0" parTransId="{CC73903A-63D5-4F29-B275-016ADB734BE7}" sibTransId="{466A553B-A87A-416F-B936-4461BAB4DA15}"/>
    <dgm:cxn modelId="{B98D7C2A-2C93-46A8-9AE7-230B647BD5F9}" type="presOf" srcId="{66995E3E-8C7F-4A6E-AE37-93415F7DC9C7}" destId="{55D7A2C7-AAE2-476B-8D77-CD8E0E4FE1EA}" srcOrd="0" destOrd="0" presId="urn:microsoft.com/office/officeart/2005/8/layout/default"/>
    <dgm:cxn modelId="{0AE75640-2059-41D4-88B5-10088B8C9370}" type="presOf" srcId="{A78BF299-5295-481F-9887-53FD8C3F779F}" destId="{1E41E5D9-548C-4D35-A652-C0D8F7A91D0D}" srcOrd="0" destOrd="0" presId="urn:microsoft.com/office/officeart/2005/8/layout/default"/>
    <dgm:cxn modelId="{A5F83A62-9A49-490F-A4EF-100933993E6D}" type="presOf" srcId="{E146663F-5D76-4786-AAB2-FAA27A0B1CD5}" destId="{FDE1DBBD-E80A-4F88-95C8-6479B9BE433A}" srcOrd="0" destOrd="0" presId="urn:microsoft.com/office/officeart/2005/8/layout/default"/>
    <dgm:cxn modelId="{74F83D6E-1338-4DE8-B3F5-8383E2CC86C3}" srcId="{E146663F-5D76-4786-AAB2-FAA27A0B1CD5}" destId="{4D067417-E19C-43C6-99B9-7BE6B8F2F254}" srcOrd="3" destOrd="0" parTransId="{43CF5623-334E-4357-89DD-BC9A2F00FD30}" sibTransId="{2DD4789B-943B-4B6F-8A32-74ED94FE063D}"/>
    <dgm:cxn modelId="{08388F8B-1D84-488C-9014-E47E95C973A4}" type="presOf" srcId="{FE503126-AD9C-4644-A0DB-20C94C553713}" destId="{8DDDEFCB-C579-4787-92C4-FFF8D28D4B06}" srcOrd="0" destOrd="0" presId="urn:microsoft.com/office/officeart/2005/8/layout/default"/>
    <dgm:cxn modelId="{671C4FBD-98BF-4585-B80A-57FE961B1827}" srcId="{E146663F-5D76-4786-AAB2-FAA27A0B1CD5}" destId="{A78BF299-5295-481F-9887-53FD8C3F779F}" srcOrd="1" destOrd="0" parTransId="{EC40D62F-CFD6-4FCB-A0D0-B8D62090E9DF}" sibTransId="{BFE37D52-93CA-471B-80DB-37389390D10C}"/>
    <dgm:cxn modelId="{7D76F1D3-A0E8-4258-BE34-A42F2236A467}" type="presOf" srcId="{7BFA756D-8A63-4440-8E55-85D1C16EA3DA}" destId="{955A6F05-EE62-4291-A5C6-34424C28CC69}" srcOrd="0" destOrd="0" presId="urn:microsoft.com/office/officeart/2005/8/layout/default"/>
    <dgm:cxn modelId="{4B0980D8-EBF5-45D9-8135-5222F1622EE0}" srcId="{E146663F-5D76-4786-AAB2-FAA27A0B1CD5}" destId="{7BFA756D-8A63-4440-8E55-85D1C16EA3DA}" srcOrd="4" destOrd="0" parTransId="{E52824B5-EB0C-4B8C-9F63-8B8595117F11}" sibTransId="{D0AD0F50-4989-4110-A1B7-5C6C7EF2EC47}"/>
    <dgm:cxn modelId="{97DA82DC-38FD-46B3-94E7-98987414C09B}" srcId="{E146663F-5D76-4786-AAB2-FAA27A0B1CD5}" destId="{FE503126-AD9C-4644-A0DB-20C94C553713}" srcOrd="2" destOrd="0" parTransId="{5A1361AE-C162-43E9-AFFE-6D65F96A56EF}" sibTransId="{9A793A55-5D3B-48F4-A219-615B7B7BC880}"/>
    <dgm:cxn modelId="{39E6124F-959C-4F21-8724-41859A9DE780}" type="presParOf" srcId="{FDE1DBBD-E80A-4F88-95C8-6479B9BE433A}" destId="{55D7A2C7-AAE2-476B-8D77-CD8E0E4FE1EA}" srcOrd="0" destOrd="0" presId="urn:microsoft.com/office/officeart/2005/8/layout/default"/>
    <dgm:cxn modelId="{8768511E-8BA5-4332-BB5D-669EF1729777}" type="presParOf" srcId="{FDE1DBBD-E80A-4F88-95C8-6479B9BE433A}" destId="{FE7C0AB6-184B-4C5A-9E5F-7D564B556CF7}" srcOrd="1" destOrd="0" presId="urn:microsoft.com/office/officeart/2005/8/layout/default"/>
    <dgm:cxn modelId="{C96A016E-20FE-4F12-8718-F92FF83EEF6B}" type="presParOf" srcId="{FDE1DBBD-E80A-4F88-95C8-6479B9BE433A}" destId="{1E41E5D9-548C-4D35-A652-C0D8F7A91D0D}" srcOrd="2" destOrd="0" presId="urn:microsoft.com/office/officeart/2005/8/layout/default"/>
    <dgm:cxn modelId="{F39AAEE1-2DAF-4820-BDDF-68323706ABCC}" type="presParOf" srcId="{FDE1DBBD-E80A-4F88-95C8-6479B9BE433A}" destId="{E02E3F9B-8653-4FED-98B8-27724B849859}" srcOrd="3" destOrd="0" presId="urn:microsoft.com/office/officeart/2005/8/layout/default"/>
    <dgm:cxn modelId="{068B8032-BE48-413C-B777-4C44742D3BE5}" type="presParOf" srcId="{FDE1DBBD-E80A-4F88-95C8-6479B9BE433A}" destId="{8DDDEFCB-C579-4787-92C4-FFF8D28D4B06}" srcOrd="4" destOrd="0" presId="urn:microsoft.com/office/officeart/2005/8/layout/default"/>
    <dgm:cxn modelId="{AED57E99-7757-451D-B855-B45D5DBE47E3}" type="presParOf" srcId="{FDE1DBBD-E80A-4F88-95C8-6479B9BE433A}" destId="{AE8B4586-E3F2-4680-9B5C-6BFEE1150109}" srcOrd="5" destOrd="0" presId="urn:microsoft.com/office/officeart/2005/8/layout/default"/>
    <dgm:cxn modelId="{54DAC909-3B50-45C2-9F03-5571807EF814}" type="presParOf" srcId="{FDE1DBBD-E80A-4F88-95C8-6479B9BE433A}" destId="{8D86D6DE-A801-49F8-81FD-3CC44B50888B}" srcOrd="6" destOrd="0" presId="urn:microsoft.com/office/officeart/2005/8/layout/default"/>
    <dgm:cxn modelId="{A91A7EAB-C312-4BF8-B249-3FB25342EDF0}" type="presParOf" srcId="{FDE1DBBD-E80A-4F88-95C8-6479B9BE433A}" destId="{8C04C350-86DB-4AF7-84BA-7DD375D75800}" srcOrd="7" destOrd="0" presId="urn:microsoft.com/office/officeart/2005/8/layout/default"/>
    <dgm:cxn modelId="{8B7ACCFF-2434-466B-92D9-7B2607FEF08B}" type="presParOf" srcId="{FDE1DBBD-E80A-4F88-95C8-6479B9BE433A}" destId="{955A6F05-EE62-4291-A5C6-34424C28CC69}"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705C97-74E4-45F9-B67C-06CEE5CA4222}" type="doc">
      <dgm:prSet loTypeId="urn:microsoft.com/office/officeart/2005/8/layout/hierarchy1" loCatId="hierarchy" qsTypeId="urn:microsoft.com/office/officeart/2005/8/quickstyle/3d1" qsCatId="3D" csTypeId="urn:microsoft.com/office/officeart/2005/8/colors/accent1_2#2" csCatId="accent1" phldr="1"/>
      <dgm:spPr>
        <a:scene3d>
          <a:camera prst="orthographicFront">
            <a:rot lat="0" lon="0" rev="0"/>
          </a:camera>
          <a:lightRig rig="balanced" dir="t">
            <a:rot lat="0" lon="0" rev="8700000"/>
          </a:lightRig>
        </a:scene3d>
      </dgm:spPr>
      <dgm:t>
        <a:bodyPr/>
        <a:lstStyle/>
        <a:p>
          <a:endParaRPr lang="el-GR"/>
        </a:p>
      </dgm:t>
    </dgm:pt>
    <dgm:pt modelId="{BB245848-1145-45E3-899C-768265A87347}">
      <dgm:prSet phldrT="[Κείμενο]"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90500">
          <a:bevelT w="190500" h="38100"/>
        </a:sp3d>
      </dgm:spPr>
      <dgm:t>
        <a:bodyPr/>
        <a:lstStyle/>
        <a:p>
          <a:r>
            <a:rPr lang="el-GR" sz="1800" dirty="0">
              <a:solidFill>
                <a:schemeClr val="bg1">
                  <a:lumMod val="50000"/>
                </a:schemeClr>
              </a:solidFill>
              <a:latin typeface="Times New Roman" pitchFamily="18" charset="0"/>
              <a:cs typeface="Times New Roman" pitchFamily="18" charset="0"/>
            </a:rPr>
            <a:t>ΕΥΔ</a:t>
          </a:r>
        </a:p>
      </dgm:t>
    </dgm:pt>
    <dgm:pt modelId="{CABE3130-C8F7-44E5-A7D3-19DF2D08D4CB}" type="parTrans" cxnId="{1C48F3DB-0104-4F36-BE8D-CFF72A99A42F}">
      <dgm:prSet/>
      <dgm:spPr/>
      <dgm:t>
        <a:bodyPr/>
        <a:lstStyle/>
        <a:p>
          <a:endParaRPr lang="el-GR"/>
        </a:p>
      </dgm:t>
    </dgm:pt>
    <dgm:pt modelId="{803A020A-ECFA-4CEF-B1F0-299ED64BD081}" type="sibTrans" cxnId="{1C48F3DB-0104-4F36-BE8D-CFF72A99A42F}">
      <dgm:prSet/>
      <dgm:spPr/>
      <dgm:t>
        <a:bodyPr/>
        <a:lstStyle/>
        <a:p>
          <a:endParaRPr lang="el-GR"/>
        </a:p>
      </dgm:t>
    </dgm:pt>
    <dgm:pt modelId="{A1B97053-2442-40E4-BBBC-11A52354DFFC}">
      <dgm:prSet phldrT="[Κείμενο]"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90500">
          <a:bevelT w="190500" h="38100"/>
        </a:sp3d>
      </dgm:spPr>
      <dgm:t>
        <a:bodyPr/>
        <a:lstStyle/>
        <a:p>
          <a:r>
            <a:rPr lang="el-GR" sz="1800" dirty="0">
              <a:solidFill>
                <a:schemeClr val="bg1">
                  <a:lumMod val="50000"/>
                </a:schemeClr>
              </a:solidFill>
              <a:latin typeface="Times New Roman" pitchFamily="18" charset="0"/>
              <a:cs typeface="Times New Roman" pitchFamily="18" charset="0"/>
            </a:rPr>
            <a:t>ΠΣΕΚ</a:t>
          </a:r>
        </a:p>
      </dgm:t>
    </dgm:pt>
    <dgm:pt modelId="{623C56D1-679E-4683-A49F-DA2049BA7AFF}" type="parTrans" cxnId="{D365CBC5-F974-4A35-AC85-63BA69A041C0}">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l-GR"/>
        </a:p>
      </dgm:t>
    </dgm:pt>
    <dgm:pt modelId="{839C0F41-B51F-45B1-8819-EB349E45B93D}" type="sibTrans" cxnId="{D365CBC5-F974-4A35-AC85-63BA69A041C0}">
      <dgm:prSet/>
      <dgm:spPr/>
      <dgm:t>
        <a:bodyPr/>
        <a:lstStyle/>
        <a:p>
          <a:endParaRPr lang="el-GR"/>
        </a:p>
      </dgm:t>
    </dgm:pt>
    <dgm:pt modelId="{057FE32C-DF9F-4D41-AED3-D41502D2E468}">
      <dgm:prSet phldrT="[Κείμενο]"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90500">
          <a:bevelT w="190500" h="38100"/>
        </a:sp3d>
      </dgm:spPr>
      <dgm:t>
        <a:bodyPr/>
        <a:lstStyle/>
        <a:p>
          <a:r>
            <a:rPr lang="el-GR" sz="1800" dirty="0">
              <a:solidFill>
                <a:schemeClr val="bg1">
                  <a:lumMod val="50000"/>
                </a:schemeClr>
              </a:solidFill>
              <a:latin typeface="Times New Roman" pitchFamily="18" charset="0"/>
              <a:cs typeface="Times New Roman" pitchFamily="18" charset="0"/>
            </a:rPr>
            <a:t>Περιφέρεια</a:t>
          </a:r>
        </a:p>
      </dgm:t>
    </dgm:pt>
    <dgm:pt modelId="{F4EA0083-CE0D-4DA1-A31B-A6DB9236BE6A}" type="parTrans" cxnId="{3AA3C171-9F72-40BE-8B93-B457AA5FB645}">
      <dgm:prSet/>
      <dgm:spPr/>
      <dgm:t>
        <a:bodyPr/>
        <a:lstStyle/>
        <a:p>
          <a:endParaRPr lang="el-GR"/>
        </a:p>
      </dgm:t>
    </dgm:pt>
    <dgm:pt modelId="{64DA491A-47D0-4EFF-9CC1-5F1753CCD650}" type="sibTrans" cxnId="{3AA3C171-9F72-40BE-8B93-B457AA5FB645}">
      <dgm:prSet/>
      <dgm:spPr/>
      <dgm:t>
        <a:bodyPr/>
        <a:lstStyle/>
        <a:p>
          <a:endParaRPr lang="el-GR"/>
        </a:p>
      </dgm:t>
    </dgm:pt>
    <dgm:pt modelId="{690FCDDE-3EAA-4538-858D-538FB3E76B30}" type="pres">
      <dgm:prSet presAssocID="{7D705C97-74E4-45F9-B67C-06CEE5CA4222}" presName="hierChild1" presStyleCnt="0">
        <dgm:presLayoutVars>
          <dgm:chPref val="1"/>
          <dgm:dir/>
          <dgm:animOne val="branch"/>
          <dgm:animLvl val="lvl"/>
          <dgm:resizeHandles/>
        </dgm:presLayoutVars>
      </dgm:prSet>
      <dgm:spPr/>
    </dgm:pt>
    <dgm:pt modelId="{49DBDE0A-D471-44B3-A0C6-5C69933C2461}" type="pres">
      <dgm:prSet presAssocID="{BB245848-1145-45E3-899C-768265A87347}" presName="hierRoot1"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581A6365-05D2-4A1E-AB67-BE35F4849D6C}" type="pres">
      <dgm:prSet presAssocID="{BB245848-1145-45E3-899C-768265A87347}" presName="composit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22D89E16-B719-45BB-8F8E-AE7501179E4F}" type="pres">
      <dgm:prSet presAssocID="{BB245848-1145-45E3-899C-768265A87347}" presName="background" presStyleLbl="node0" presStyleIdx="0" presStyleCnt="2"/>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49299E4-0009-4400-8878-126ED087FACE}" type="pres">
      <dgm:prSet presAssocID="{BB245848-1145-45E3-899C-768265A87347}" presName="text" presStyleLbl="fgAcc0" presStyleIdx="0" presStyleCnt="2" custScaleX="188645" custLinFactNeighborX="-25556" custLinFactNeighborY="-197">
        <dgm:presLayoutVars>
          <dgm:chPref val="3"/>
        </dgm:presLayoutVars>
      </dgm:prSet>
      <dgm:spPr/>
    </dgm:pt>
    <dgm:pt modelId="{95C80C2E-4261-4F58-9216-72785A7A1170}" type="pres">
      <dgm:prSet presAssocID="{BB245848-1145-45E3-899C-768265A87347}" presName="hierChild2"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5D8A3606-AFB5-4AE0-85D4-B357CA1E0591}" type="pres">
      <dgm:prSet presAssocID="{057FE32C-DF9F-4D41-AED3-D41502D2E468}" presName="hierRoot1"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CD518F93-3CFE-41BC-8AA8-0D9B6B7C5B9A}" type="pres">
      <dgm:prSet presAssocID="{057FE32C-DF9F-4D41-AED3-D41502D2E468}" presName="composit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115338B7-F09D-4E07-A501-BC356222A034}" type="pres">
      <dgm:prSet presAssocID="{057FE32C-DF9F-4D41-AED3-D41502D2E468}" presName="background" presStyleLbl="node0" presStyleIdx="1" presStyleCnt="2"/>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F156886E-116B-4814-943D-F94265DAA6C0}" type="pres">
      <dgm:prSet presAssocID="{057FE32C-DF9F-4D41-AED3-D41502D2E468}" presName="text" presStyleLbl="fgAcc0" presStyleIdx="1" presStyleCnt="2" custScaleX="209155" custLinFactNeighborX="41184" custLinFactNeighborY="-197">
        <dgm:presLayoutVars>
          <dgm:chPref val="3"/>
        </dgm:presLayoutVars>
      </dgm:prSet>
      <dgm:spPr/>
    </dgm:pt>
    <dgm:pt modelId="{C4A3533A-58DA-4C97-A57D-D62F3F90B0F5}" type="pres">
      <dgm:prSet presAssocID="{057FE32C-DF9F-4D41-AED3-D41502D2E468}" presName="hierChild2"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C4A9A82D-5F67-4A50-954F-BB9BC73F3BA3}" type="pres">
      <dgm:prSet presAssocID="{623C56D1-679E-4683-A49F-DA2049BA7AFF}" presName="Name10" presStyleLbl="parChTrans1D2" presStyleIdx="0" presStyleCnt="1"/>
      <dgm:spPr/>
    </dgm:pt>
    <dgm:pt modelId="{71703225-AB26-40F2-9216-F7F9CD2EFC20}" type="pres">
      <dgm:prSet presAssocID="{A1B97053-2442-40E4-BBBC-11A52354DFFC}" presName="hierRoot2"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5B80DBB4-BA8D-4000-B5C9-26EF97FFF1CB}" type="pres">
      <dgm:prSet presAssocID="{A1B97053-2442-40E4-BBBC-11A52354DFFC}" presName="composite2"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FCC1B917-548B-4517-A181-9C044C5E9E26}" type="pres">
      <dgm:prSet presAssocID="{A1B97053-2442-40E4-BBBC-11A52354DFFC}" presName="background2" presStyleLbl="node2" presStyleIdx="0" presStyleCn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FEED89AF-EC1D-4016-A02C-052564B4EA29}" type="pres">
      <dgm:prSet presAssocID="{A1B97053-2442-40E4-BBBC-11A52354DFFC}" presName="text2" presStyleLbl="fgAcc2" presStyleIdx="0" presStyleCnt="1" custScaleX="236136" custLinFactNeighborX="-62084" custLinFactNeighborY="-5264">
        <dgm:presLayoutVars>
          <dgm:chPref val="3"/>
        </dgm:presLayoutVars>
      </dgm:prSet>
      <dgm:spPr/>
    </dgm:pt>
    <dgm:pt modelId="{1C4DAF92-BAA5-4EAE-AA87-00C0815FDEDD}" type="pres">
      <dgm:prSet presAssocID="{A1B97053-2442-40E4-BBBC-11A52354DFFC}" presName="hierChild3"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C7A02E1C-B118-4679-B210-50196B7E9ABE}" type="presOf" srcId="{BB245848-1145-45E3-899C-768265A87347}" destId="{449299E4-0009-4400-8878-126ED087FACE}" srcOrd="0" destOrd="0" presId="urn:microsoft.com/office/officeart/2005/8/layout/hierarchy1"/>
    <dgm:cxn modelId="{349D9A22-34AC-4663-9A35-DD5100C28381}" type="presOf" srcId="{623C56D1-679E-4683-A49F-DA2049BA7AFF}" destId="{C4A9A82D-5F67-4A50-954F-BB9BC73F3BA3}" srcOrd="0" destOrd="0" presId="urn:microsoft.com/office/officeart/2005/8/layout/hierarchy1"/>
    <dgm:cxn modelId="{03953238-E57F-4DD5-906D-D9EDFFAEFB84}" type="presOf" srcId="{057FE32C-DF9F-4D41-AED3-D41502D2E468}" destId="{F156886E-116B-4814-943D-F94265DAA6C0}" srcOrd="0" destOrd="0" presId="urn:microsoft.com/office/officeart/2005/8/layout/hierarchy1"/>
    <dgm:cxn modelId="{8D383638-C0F4-4449-BD47-E40CE1C71FDE}" type="presOf" srcId="{A1B97053-2442-40E4-BBBC-11A52354DFFC}" destId="{FEED89AF-EC1D-4016-A02C-052564B4EA29}" srcOrd="0" destOrd="0" presId="urn:microsoft.com/office/officeart/2005/8/layout/hierarchy1"/>
    <dgm:cxn modelId="{3AA3C171-9F72-40BE-8B93-B457AA5FB645}" srcId="{7D705C97-74E4-45F9-B67C-06CEE5CA4222}" destId="{057FE32C-DF9F-4D41-AED3-D41502D2E468}" srcOrd="1" destOrd="0" parTransId="{F4EA0083-CE0D-4DA1-A31B-A6DB9236BE6A}" sibTransId="{64DA491A-47D0-4EFF-9CC1-5F1753CCD650}"/>
    <dgm:cxn modelId="{96006FB7-100E-48F3-BA1B-705DB5C1B0D0}" type="presOf" srcId="{7D705C97-74E4-45F9-B67C-06CEE5CA4222}" destId="{690FCDDE-3EAA-4538-858D-538FB3E76B30}" srcOrd="0" destOrd="0" presId="urn:microsoft.com/office/officeart/2005/8/layout/hierarchy1"/>
    <dgm:cxn modelId="{D365CBC5-F974-4A35-AC85-63BA69A041C0}" srcId="{057FE32C-DF9F-4D41-AED3-D41502D2E468}" destId="{A1B97053-2442-40E4-BBBC-11A52354DFFC}" srcOrd="0" destOrd="0" parTransId="{623C56D1-679E-4683-A49F-DA2049BA7AFF}" sibTransId="{839C0F41-B51F-45B1-8819-EB349E45B93D}"/>
    <dgm:cxn modelId="{1C48F3DB-0104-4F36-BE8D-CFF72A99A42F}" srcId="{7D705C97-74E4-45F9-B67C-06CEE5CA4222}" destId="{BB245848-1145-45E3-899C-768265A87347}" srcOrd="0" destOrd="0" parTransId="{CABE3130-C8F7-44E5-A7D3-19DF2D08D4CB}" sibTransId="{803A020A-ECFA-4CEF-B1F0-299ED64BD081}"/>
    <dgm:cxn modelId="{5E479E02-D578-4F31-96BA-7FB889CABBF6}" type="presParOf" srcId="{690FCDDE-3EAA-4538-858D-538FB3E76B30}" destId="{49DBDE0A-D471-44B3-A0C6-5C69933C2461}" srcOrd="0" destOrd="0" presId="urn:microsoft.com/office/officeart/2005/8/layout/hierarchy1"/>
    <dgm:cxn modelId="{DD074345-EE36-46DB-8F9A-48191248BBDE}" type="presParOf" srcId="{49DBDE0A-D471-44B3-A0C6-5C69933C2461}" destId="{581A6365-05D2-4A1E-AB67-BE35F4849D6C}" srcOrd="0" destOrd="0" presId="urn:microsoft.com/office/officeart/2005/8/layout/hierarchy1"/>
    <dgm:cxn modelId="{CAA2FA92-4898-4D46-AD58-A50386A3AF96}" type="presParOf" srcId="{581A6365-05D2-4A1E-AB67-BE35F4849D6C}" destId="{22D89E16-B719-45BB-8F8E-AE7501179E4F}" srcOrd="0" destOrd="0" presId="urn:microsoft.com/office/officeart/2005/8/layout/hierarchy1"/>
    <dgm:cxn modelId="{C97729C5-0AC8-4116-807D-97EDDF7B3E12}" type="presParOf" srcId="{581A6365-05D2-4A1E-AB67-BE35F4849D6C}" destId="{449299E4-0009-4400-8878-126ED087FACE}" srcOrd="1" destOrd="0" presId="urn:microsoft.com/office/officeart/2005/8/layout/hierarchy1"/>
    <dgm:cxn modelId="{404F060B-FFA1-496F-BB16-CF8A17753372}" type="presParOf" srcId="{49DBDE0A-D471-44B3-A0C6-5C69933C2461}" destId="{95C80C2E-4261-4F58-9216-72785A7A1170}" srcOrd="1" destOrd="0" presId="urn:microsoft.com/office/officeart/2005/8/layout/hierarchy1"/>
    <dgm:cxn modelId="{BCA93805-F547-4776-BF78-2D17C3DA9525}" type="presParOf" srcId="{690FCDDE-3EAA-4538-858D-538FB3E76B30}" destId="{5D8A3606-AFB5-4AE0-85D4-B357CA1E0591}" srcOrd="1" destOrd="0" presId="urn:microsoft.com/office/officeart/2005/8/layout/hierarchy1"/>
    <dgm:cxn modelId="{5E2B2B35-BF81-416D-B6BD-664A1E6C977C}" type="presParOf" srcId="{5D8A3606-AFB5-4AE0-85D4-B357CA1E0591}" destId="{CD518F93-3CFE-41BC-8AA8-0D9B6B7C5B9A}" srcOrd="0" destOrd="0" presId="urn:microsoft.com/office/officeart/2005/8/layout/hierarchy1"/>
    <dgm:cxn modelId="{E8ABF478-739C-4DD9-B44F-6634E9A9D2D7}" type="presParOf" srcId="{CD518F93-3CFE-41BC-8AA8-0D9B6B7C5B9A}" destId="{115338B7-F09D-4E07-A501-BC356222A034}" srcOrd="0" destOrd="0" presId="urn:microsoft.com/office/officeart/2005/8/layout/hierarchy1"/>
    <dgm:cxn modelId="{739F229B-DE9E-4BCD-AF90-DF06126510F0}" type="presParOf" srcId="{CD518F93-3CFE-41BC-8AA8-0D9B6B7C5B9A}" destId="{F156886E-116B-4814-943D-F94265DAA6C0}" srcOrd="1" destOrd="0" presId="urn:microsoft.com/office/officeart/2005/8/layout/hierarchy1"/>
    <dgm:cxn modelId="{15730787-D05B-45D0-A650-2E7B42E070B7}" type="presParOf" srcId="{5D8A3606-AFB5-4AE0-85D4-B357CA1E0591}" destId="{C4A3533A-58DA-4C97-A57D-D62F3F90B0F5}" srcOrd="1" destOrd="0" presId="urn:microsoft.com/office/officeart/2005/8/layout/hierarchy1"/>
    <dgm:cxn modelId="{137E39F5-2631-4ABF-A439-F373A5FA0337}" type="presParOf" srcId="{C4A3533A-58DA-4C97-A57D-D62F3F90B0F5}" destId="{C4A9A82D-5F67-4A50-954F-BB9BC73F3BA3}" srcOrd="0" destOrd="0" presId="urn:microsoft.com/office/officeart/2005/8/layout/hierarchy1"/>
    <dgm:cxn modelId="{05BEEC3A-C589-4406-8A51-DAA9C1BF6F1A}" type="presParOf" srcId="{C4A3533A-58DA-4C97-A57D-D62F3F90B0F5}" destId="{71703225-AB26-40F2-9216-F7F9CD2EFC20}" srcOrd="1" destOrd="0" presId="urn:microsoft.com/office/officeart/2005/8/layout/hierarchy1"/>
    <dgm:cxn modelId="{26675276-6DA5-4DD7-96B6-BCC798548773}" type="presParOf" srcId="{71703225-AB26-40F2-9216-F7F9CD2EFC20}" destId="{5B80DBB4-BA8D-4000-B5C9-26EF97FFF1CB}" srcOrd="0" destOrd="0" presId="urn:microsoft.com/office/officeart/2005/8/layout/hierarchy1"/>
    <dgm:cxn modelId="{88BA09CE-04F5-47DA-A3C1-C1FD5686A9D5}" type="presParOf" srcId="{5B80DBB4-BA8D-4000-B5C9-26EF97FFF1CB}" destId="{FCC1B917-548B-4517-A181-9C044C5E9E26}" srcOrd="0" destOrd="0" presId="urn:microsoft.com/office/officeart/2005/8/layout/hierarchy1"/>
    <dgm:cxn modelId="{61A102FA-3B59-493D-AD52-096F49127A1E}" type="presParOf" srcId="{5B80DBB4-BA8D-4000-B5C9-26EF97FFF1CB}" destId="{FEED89AF-EC1D-4016-A02C-052564B4EA29}" srcOrd="1" destOrd="0" presId="urn:microsoft.com/office/officeart/2005/8/layout/hierarchy1"/>
    <dgm:cxn modelId="{718E222C-7358-4B6A-85AF-829415BDBE72}" type="presParOf" srcId="{71703225-AB26-40F2-9216-F7F9CD2EFC20}" destId="{1C4DAF92-BAA5-4EAE-AA87-00C0815FDEDD}" srcOrd="1" destOrd="0" presId="urn:microsoft.com/office/officeart/2005/8/layout/hierarchy1"/>
  </dgm:cxnLst>
  <dgm:b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A4F7FA-4CA5-4F88-B4DA-EFBA0A1AFB68}"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l-GR"/>
        </a:p>
      </dgm:t>
    </dgm:pt>
    <dgm:pt modelId="{911D1AD3-0256-409E-89A8-A72C1DD209F2}">
      <dgm:prSet phldrT="[Text]" custT="1"/>
      <dgm:spPr/>
      <dgm:t>
        <a:bodyPr/>
        <a:lstStyle/>
        <a:p>
          <a:pPr>
            <a:lnSpc>
              <a:spcPct val="100000"/>
            </a:lnSpc>
          </a:pPr>
          <a:r>
            <a:rPr lang="en-US" sz="1800" b="1" dirty="0">
              <a:latin typeface="Calibri" pitchFamily="34" charset="0"/>
            </a:rPr>
            <a:t>-</a:t>
          </a:r>
          <a:r>
            <a:rPr lang="el-GR" sz="1800" b="1" dirty="0">
              <a:latin typeface="Calibri" pitchFamily="34" charset="0"/>
            </a:rPr>
            <a:t>Βελτίωση της ανταγωνιστικής θέσης των αγροτικών προϊόντων φυτικής, ζωικής παραγωγής στις διεθνείς αγορές</a:t>
          </a:r>
        </a:p>
        <a:p>
          <a:pPr>
            <a:lnSpc>
              <a:spcPct val="100000"/>
            </a:lnSpc>
          </a:pPr>
          <a:r>
            <a:rPr lang="en-US" sz="1800" b="1" dirty="0">
              <a:latin typeface="Calibri" pitchFamily="34" charset="0"/>
            </a:rPr>
            <a:t>-</a:t>
          </a:r>
          <a:r>
            <a:rPr lang="el-GR" sz="1800" b="1" dirty="0">
              <a:latin typeface="Calibri" pitchFamily="34" charset="0"/>
            </a:rPr>
            <a:t>Βελτίωση της ανταγωνιστικής θέσης των ελληνικών τροφίμων στις διεθνείς αγορές</a:t>
          </a:r>
        </a:p>
        <a:p>
          <a:pPr>
            <a:lnSpc>
              <a:spcPct val="100000"/>
            </a:lnSpc>
          </a:pPr>
          <a:r>
            <a:rPr lang="en-US" sz="1800" b="1" dirty="0">
              <a:latin typeface="Calibri" pitchFamily="34" charset="0"/>
            </a:rPr>
            <a:t>-</a:t>
          </a:r>
          <a:r>
            <a:rPr lang="el-GR" sz="1800" b="1" dirty="0">
              <a:latin typeface="Calibri" pitchFamily="34" charset="0"/>
            </a:rPr>
            <a:t>Αειφόρος ανάπτυξη της πρωτογενούς παραγωγής και μεταποίησης</a:t>
          </a:r>
        </a:p>
        <a:p>
          <a:pPr>
            <a:lnSpc>
              <a:spcPct val="100000"/>
            </a:lnSpc>
          </a:pPr>
          <a:r>
            <a:rPr lang="en-US" sz="1800" b="1" dirty="0">
              <a:latin typeface="Calibri" pitchFamily="34" charset="0"/>
            </a:rPr>
            <a:t>-</a:t>
          </a:r>
          <a:r>
            <a:rPr lang="el-GR" sz="1800" b="1" dirty="0">
              <a:latin typeface="Calibri" pitchFamily="34" charset="0"/>
            </a:rPr>
            <a:t>Βελτίωση της κατανόησης της σχέσης ανάμεσα στη διατροφή, την υγεία και την ευεξία και τις συνέπειες για τα γεωργικά προϊόντα διατροφής και τα τρόφιμα.</a:t>
          </a:r>
        </a:p>
      </dgm:t>
    </dgm:pt>
    <dgm:pt modelId="{BB088478-7399-4275-86D4-13190A8369FA}" type="parTrans" cxnId="{3DB1F10B-3139-4863-9DA1-56D188020AF6}">
      <dgm:prSet/>
      <dgm:spPr/>
      <dgm:t>
        <a:bodyPr/>
        <a:lstStyle/>
        <a:p>
          <a:endParaRPr lang="el-GR"/>
        </a:p>
      </dgm:t>
    </dgm:pt>
    <dgm:pt modelId="{4078E6BF-8381-4231-8982-FF5136718AB8}" type="sibTrans" cxnId="{3DB1F10B-3139-4863-9DA1-56D188020AF6}">
      <dgm:prSet/>
      <dgm:spPr/>
      <dgm:t>
        <a:bodyPr/>
        <a:lstStyle/>
        <a:p>
          <a:endParaRPr lang="el-GR"/>
        </a:p>
      </dgm:t>
    </dgm:pt>
    <dgm:pt modelId="{FFAF5297-FFC0-4C14-AC3D-F3E3E5470413}" type="pres">
      <dgm:prSet presAssocID="{8BA4F7FA-4CA5-4F88-B4DA-EFBA0A1AFB68}" presName="linear" presStyleCnt="0">
        <dgm:presLayoutVars>
          <dgm:dir/>
          <dgm:resizeHandles val="exact"/>
        </dgm:presLayoutVars>
      </dgm:prSet>
      <dgm:spPr/>
    </dgm:pt>
    <dgm:pt modelId="{09792E6A-20AA-4088-A855-60F07857317D}" type="pres">
      <dgm:prSet presAssocID="{911D1AD3-0256-409E-89A8-A72C1DD209F2}" presName="comp" presStyleCnt="0"/>
      <dgm:spPr/>
    </dgm:pt>
    <dgm:pt modelId="{756FF5CB-3437-49B9-A008-161DEC4745DB}" type="pres">
      <dgm:prSet presAssocID="{911D1AD3-0256-409E-89A8-A72C1DD209F2}" presName="box" presStyleLbl="node1" presStyleIdx="0" presStyleCnt="1" custScaleY="109508"/>
      <dgm:spPr/>
    </dgm:pt>
    <dgm:pt modelId="{3FEB413F-B1B2-4C31-87D9-A5B8D3497B47}" type="pres">
      <dgm:prSet presAssocID="{911D1AD3-0256-409E-89A8-A72C1DD209F2}" presName="img" presStyleLbl="fgImgPlace1" presStyleIdx="0" presStyleCnt="1" custScaleX="114649" custScaleY="59642" custLinFactNeighborX="-41310" custLinFactNeighborY="-59963"/>
      <dgm:spPr>
        <a:blipFill rotWithShape="0">
          <a:blip xmlns:r="http://schemas.openxmlformats.org/officeDocument/2006/relationships" r:embed="rId1"/>
          <a:stretch>
            <a:fillRect/>
          </a:stretch>
        </a:blipFill>
      </dgm:spPr>
    </dgm:pt>
    <dgm:pt modelId="{D2A76524-6435-4AE8-BC20-B7B778B52232}" type="pres">
      <dgm:prSet presAssocID="{911D1AD3-0256-409E-89A8-A72C1DD209F2}" presName="text" presStyleLbl="node1" presStyleIdx="0" presStyleCnt="1">
        <dgm:presLayoutVars>
          <dgm:bulletEnabled val="1"/>
        </dgm:presLayoutVars>
      </dgm:prSet>
      <dgm:spPr/>
    </dgm:pt>
  </dgm:ptLst>
  <dgm:cxnLst>
    <dgm:cxn modelId="{3DB1F10B-3139-4863-9DA1-56D188020AF6}" srcId="{8BA4F7FA-4CA5-4F88-B4DA-EFBA0A1AFB68}" destId="{911D1AD3-0256-409E-89A8-A72C1DD209F2}" srcOrd="0" destOrd="0" parTransId="{BB088478-7399-4275-86D4-13190A8369FA}" sibTransId="{4078E6BF-8381-4231-8982-FF5136718AB8}"/>
    <dgm:cxn modelId="{59372464-8BA8-4FBD-B2F3-09576A5F6179}" type="presOf" srcId="{911D1AD3-0256-409E-89A8-A72C1DD209F2}" destId="{D2A76524-6435-4AE8-BC20-B7B778B52232}" srcOrd="1" destOrd="0" presId="urn:microsoft.com/office/officeart/2005/8/layout/vList4#1"/>
    <dgm:cxn modelId="{8304AC53-1ABE-4F4B-9A4E-A49EE6B2E234}" type="presOf" srcId="{911D1AD3-0256-409E-89A8-A72C1DD209F2}" destId="{756FF5CB-3437-49B9-A008-161DEC4745DB}" srcOrd="0" destOrd="0" presId="urn:microsoft.com/office/officeart/2005/8/layout/vList4#1"/>
    <dgm:cxn modelId="{01F9FCAD-413E-46DE-A732-EACD47B56901}" type="presOf" srcId="{8BA4F7FA-4CA5-4F88-B4DA-EFBA0A1AFB68}" destId="{FFAF5297-FFC0-4C14-AC3D-F3E3E5470413}" srcOrd="0" destOrd="0" presId="urn:microsoft.com/office/officeart/2005/8/layout/vList4#1"/>
    <dgm:cxn modelId="{926067F9-D35D-4862-BCF0-588A62367AF4}" type="presParOf" srcId="{FFAF5297-FFC0-4C14-AC3D-F3E3E5470413}" destId="{09792E6A-20AA-4088-A855-60F07857317D}" srcOrd="0" destOrd="0" presId="urn:microsoft.com/office/officeart/2005/8/layout/vList4#1"/>
    <dgm:cxn modelId="{2D254E74-C807-41CA-9E09-74F36B19FFD1}" type="presParOf" srcId="{09792E6A-20AA-4088-A855-60F07857317D}" destId="{756FF5CB-3437-49B9-A008-161DEC4745DB}" srcOrd="0" destOrd="0" presId="urn:microsoft.com/office/officeart/2005/8/layout/vList4#1"/>
    <dgm:cxn modelId="{22CD719B-F242-4EBA-B171-260F8E06FE8D}" type="presParOf" srcId="{09792E6A-20AA-4088-A855-60F07857317D}" destId="{3FEB413F-B1B2-4C31-87D9-A5B8D3497B47}" srcOrd="1" destOrd="0" presId="urn:microsoft.com/office/officeart/2005/8/layout/vList4#1"/>
    <dgm:cxn modelId="{BB3D5636-126C-4DC4-9496-879526DFCE3B}" type="presParOf" srcId="{09792E6A-20AA-4088-A855-60F07857317D}" destId="{D2A76524-6435-4AE8-BC20-B7B778B52232}"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A4F7FA-4CA5-4F88-B4DA-EFBA0A1AFB68}" type="doc">
      <dgm:prSet loTypeId="urn:microsoft.com/office/officeart/2005/8/layout/vList4#2" loCatId="list" qsTypeId="urn:microsoft.com/office/officeart/2005/8/quickstyle/simple1" qsCatId="simple" csTypeId="urn:microsoft.com/office/officeart/2005/8/colors/accent1_2" csCatId="accent1" phldr="1"/>
      <dgm:spPr/>
      <dgm:t>
        <a:bodyPr/>
        <a:lstStyle/>
        <a:p>
          <a:endParaRPr lang="el-GR"/>
        </a:p>
      </dgm:t>
    </dgm:pt>
    <dgm:pt modelId="{F699E9FC-F025-465B-83D6-893A3F573C5A}">
      <dgm:prSet phldrT="[Text]" custT="1"/>
      <dgm:spPr/>
      <dgm:t>
        <a:bodyPr/>
        <a:lstStyle/>
        <a:p>
          <a:pPr>
            <a:lnSpc>
              <a:spcPct val="100000"/>
            </a:lnSpc>
          </a:pPr>
          <a:r>
            <a:rPr lang="el-GR" sz="2400" b="1" dirty="0">
              <a:latin typeface="Calibri" pitchFamily="34" charset="0"/>
            </a:rPr>
            <a:t>Ενεργειακή εξοικονόμηση,</a:t>
          </a:r>
        </a:p>
        <a:p>
          <a:pPr>
            <a:lnSpc>
              <a:spcPct val="100000"/>
            </a:lnSpc>
          </a:pPr>
          <a:r>
            <a:rPr lang="el-GR" sz="2400" b="1" dirty="0">
              <a:latin typeface="Calibri" pitchFamily="34" charset="0"/>
            </a:rPr>
            <a:t>Παραγωγή και αποθήκευση ενέργειας από ΑΠΕ,</a:t>
          </a:r>
        </a:p>
        <a:p>
          <a:pPr>
            <a:lnSpc>
              <a:spcPct val="100000"/>
            </a:lnSpc>
          </a:pPr>
          <a:r>
            <a:rPr lang="el-GR" sz="2400" b="1" dirty="0">
              <a:latin typeface="Calibri" pitchFamily="34" charset="0"/>
            </a:rPr>
            <a:t>Έξυπνα Δίκτυα (</a:t>
          </a:r>
          <a:r>
            <a:rPr lang="en-US" sz="2400" b="1" dirty="0">
              <a:latin typeface="Calibri" pitchFamily="34" charset="0"/>
            </a:rPr>
            <a:t>Smart Grids</a:t>
          </a:r>
          <a:r>
            <a:rPr lang="el-GR" sz="2400" b="1" dirty="0">
              <a:latin typeface="Calibri" pitchFamily="34" charset="0"/>
            </a:rPr>
            <a:t>)  και το σύστημα μεταφοράς και διανομής ηλεκτρικής ενέργειας, και</a:t>
          </a:r>
        </a:p>
        <a:p>
          <a:pPr>
            <a:lnSpc>
              <a:spcPct val="100000"/>
            </a:lnSpc>
          </a:pPr>
          <a:r>
            <a:rPr lang="el-GR" sz="2400" b="1" dirty="0">
              <a:latin typeface="Calibri" pitchFamily="34" charset="0"/>
            </a:rPr>
            <a:t>Μείωση των επιπτώσεων από τη χρήση συμβατικών καυσίμων</a:t>
          </a:r>
          <a:endParaRPr lang="el-GR" sz="1400" b="1" dirty="0"/>
        </a:p>
      </dgm:t>
    </dgm:pt>
    <dgm:pt modelId="{68AAEE07-4B9F-4E94-A25E-5EFD1572EEAB}" type="parTrans" cxnId="{5E5EB761-8316-41D7-95FD-2EC173F16030}">
      <dgm:prSet/>
      <dgm:spPr/>
      <dgm:t>
        <a:bodyPr/>
        <a:lstStyle/>
        <a:p>
          <a:endParaRPr lang="el-GR"/>
        </a:p>
      </dgm:t>
    </dgm:pt>
    <dgm:pt modelId="{F8D85BD9-C2C2-43FE-BABA-97909FA2D515}" type="sibTrans" cxnId="{5E5EB761-8316-41D7-95FD-2EC173F16030}">
      <dgm:prSet/>
      <dgm:spPr/>
      <dgm:t>
        <a:bodyPr/>
        <a:lstStyle/>
        <a:p>
          <a:endParaRPr lang="el-GR"/>
        </a:p>
      </dgm:t>
    </dgm:pt>
    <dgm:pt modelId="{FFAF5297-FFC0-4C14-AC3D-F3E3E5470413}" type="pres">
      <dgm:prSet presAssocID="{8BA4F7FA-4CA5-4F88-B4DA-EFBA0A1AFB68}" presName="linear" presStyleCnt="0">
        <dgm:presLayoutVars>
          <dgm:dir/>
          <dgm:resizeHandles val="exact"/>
        </dgm:presLayoutVars>
      </dgm:prSet>
      <dgm:spPr/>
    </dgm:pt>
    <dgm:pt modelId="{AFCD7CBA-9B1C-456A-80FC-7D49602E89CE}" type="pres">
      <dgm:prSet presAssocID="{F699E9FC-F025-465B-83D6-893A3F573C5A}" presName="comp" presStyleCnt="0"/>
      <dgm:spPr/>
    </dgm:pt>
    <dgm:pt modelId="{4C5B4AA7-525A-4ADF-8592-D8FF29FB561B}" type="pres">
      <dgm:prSet presAssocID="{F699E9FC-F025-465B-83D6-893A3F573C5A}" presName="box" presStyleLbl="node1" presStyleIdx="0" presStyleCnt="1" custLinFactNeighborX="854"/>
      <dgm:spPr/>
    </dgm:pt>
    <dgm:pt modelId="{D18F421A-9A7A-44BA-AFFC-72D402AC6CA6}" type="pres">
      <dgm:prSet presAssocID="{F699E9FC-F025-465B-83D6-893A3F573C5A}" presName="img" presStyleLbl="fgImgPlace1" presStyleIdx="0" presStyleCnt="1" custScaleX="128043" custLinFactNeighborX="-34722" custLinFactNeighborY="-9373"/>
      <dgm:spPr>
        <a:blipFill rotWithShape="0">
          <a:blip xmlns:r="http://schemas.openxmlformats.org/officeDocument/2006/relationships" r:embed="rId1"/>
          <a:stretch>
            <a:fillRect/>
          </a:stretch>
        </a:blipFill>
      </dgm:spPr>
    </dgm:pt>
    <dgm:pt modelId="{0CC16753-FF07-447C-A6A3-52E190B96A3A}" type="pres">
      <dgm:prSet presAssocID="{F699E9FC-F025-465B-83D6-893A3F573C5A}" presName="text" presStyleLbl="node1" presStyleIdx="0" presStyleCnt="1">
        <dgm:presLayoutVars>
          <dgm:bulletEnabled val="1"/>
        </dgm:presLayoutVars>
      </dgm:prSet>
      <dgm:spPr/>
    </dgm:pt>
  </dgm:ptLst>
  <dgm:cxnLst>
    <dgm:cxn modelId="{5E5EB761-8316-41D7-95FD-2EC173F16030}" srcId="{8BA4F7FA-4CA5-4F88-B4DA-EFBA0A1AFB68}" destId="{F699E9FC-F025-465B-83D6-893A3F573C5A}" srcOrd="0" destOrd="0" parTransId="{68AAEE07-4B9F-4E94-A25E-5EFD1572EEAB}" sibTransId="{F8D85BD9-C2C2-43FE-BABA-97909FA2D515}"/>
    <dgm:cxn modelId="{B4683A80-E435-4B54-BD4D-FD7ABD7B47C6}" type="presOf" srcId="{8BA4F7FA-4CA5-4F88-B4DA-EFBA0A1AFB68}" destId="{FFAF5297-FFC0-4C14-AC3D-F3E3E5470413}" srcOrd="0" destOrd="0" presId="urn:microsoft.com/office/officeart/2005/8/layout/vList4#2"/>
    <dgm:cxn modelId="{CB0B7C88-911F-4BBE-8DC3-EAF0299E7E45}" type="presOf" srcId="{F699E9FC-F025-465B-83D6-893A3F573C5A}" destId="{0CC16753-FF07-447C-A6A3-52E190B96A3A}" srcOrd="1" destOrd="0" presId="urn:microsoft.com/office/officeart/2005/8/layout/vList4#2"/>
    <dgm:cxn modelId="{5DDB62C2-C21F-4A81-B116-92BA2FA6015C}" type="presOf" srcId="{F699E9FC-F025-465B-83D6-893A3F573C5A}" destId="{4C5B4AA7-525A-4ADF-8592-D8FF29FB561B}" srcOrd="0" destOrd="0" presId="urn:microsoft.com/office/officeart/2005/8/layout/vList4#2"/>
    <dgm:cxn modelId="{E5A5F59D-7789-4596-9435-752F3C4FD870}" type="presParOf" srcId="{FFAF5297-FFC0-4C14-AC3D-F3E3E5470413}" destId="{AFCD7CBA-9B1C-456A-80FC-7D49602E89CE}" srcOrd="0" destOrd="0" presId="urn:microsoft.com/office/officeart/2005/8/layout/vList4#2"/>
    <dgm:cxn modelId="{0C9BB153-AF96-48D5-B0A0-66C91C909A72}" type="presParOf" srcId="{AFCD7CBA-9B1C-456A-80FC-7D49602E89CE}" destId="{4C5B4AA7-525A-4ADF-8592-D8FF29FB561B}" srcOrd="0" destOrd="0" presId="urn:microsoft.com/office/officeart/2005/8/layout/vList4#2"/>
    <dgm:cxn modelId="{42CFCB0A-C190-4F4D-A7D2-E4663708E711}" type="presParOf" srcId="{AFCD7CBA-9B1C-456A-80FC-7D49602E89CE}" destId="{D18F421A-9A7A-44BA-AFFC-72D402AC6CA6}" srcOrd="1" destOrd="0" presId="urn:microsoft.com/office/officeart/2005/8/layout/vList4#2"/>
    <dgm:cxn modelId="{47AE4B24-5C40-4B41-85E1-0A048795EA7B}" type="presParOf" srcId="{AFCD7CBA-9B1C-456A-80FC-7D49602E89CE}" destId="{0CC16753-FF07-447C-A6A3-52E190B96A3A}"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A4F7FA-4CA5-4F88-B4DA-EFBA0A1AFB68}" type="doc">
      <dgm:prSet loTypeId="urn:microsoft.com/office/officeart/2005/8/layout/vList4#3" loCatId="list" qsTypeId="urn:microsoft.com/office/officeart/2005/8/quickstyle/simple1" qsCatId="simple" csTypeId="urn:microsoft.com/office/officeart/2005/8/colors/accent1_2" csCatId="accent1" phldr="1"/>
      <dgm:spPr/>
      <dgm:t>
        <a:bodyPr/>
        <a:lstStyle/>
        <a:p>
          <a:endParaRPr lang="el-GR"/>
        </a:p>
      </dgm:t>
    </dgm:pt>
    <dgm:pt modelId="{39BFB319-9F7F-47A8-ADB9-6A7881E57941}">
      <dgm:prSet phldrT="[Text]" custT="1"/>
      <dgm:spPr/>
      <dgm:t>
        <a:bodyPr/>
        <a:lstStyle/>
        <a:p>
          <a:r>
            <a:rPr lang="el-GR" sz="1600" b="1" i="0" dirty="0"/>
            <a:t> Ανάπτυξη διεθνώς ανταγωνιστικών φαρμακευτικών προϊόντων και ιατρικών τεχνολογιών με μοχλό την </a:t>
          </a:r>
          <a:r>
            <a:rPr lang="el-GR" sz="1600" b="1" i="0" dirty="0" err="1"/>
            <a:t>βιοϊατρική</a:t>
          </a:r>
          <a:r>
            <a:rPr lang="el-GR" sz="1600" b="1" i="0" dirty="0"/>
            <a:t> και μεταφραστική έρευνα  (</a:t>
          </a:r>
          <a:r>
            <a:rPr lang="el-GR" sz="1600" i="1" dirty="0">
              <a:solidFill>
                <a:schemeClr val="bg1"/>
              </a:solidFill>
              <a:latin typeface="+mn-lt"/>
              <a:ea typeface="+mn-ea"/>
              <a:cs typeface="+mn-cs"/>
            </a:rPr>
            <a:t>νέες μορφές</a:t>
          </a:r>
          <a:r>
            <a:rPr lang="el-GR" sz="1600" b="1" i="1" dirty="0">
              <a:solidFill>
                <a:schemeClr val="bg1"/>
              </a:solidFill>
              <a:latin typeface="+mn-lt"/>
              <a:ea typeface="+mn-ea"/>
              <a:cs typeface="+mn-cs"/>
            </a:rPr>
            <a:t> </a:t>
          </a:r>
          <a:r>
            <a:rPr lang="el-GR" sz="1600" i="1" dirty="0">
              <a:solidFill>
                <a:schemeClr val="bg1"/>
              </a:solidFill>
              <a:latin typeface="+mn-lt"/>
              <a:ea typeface="+mn-ea"/>
              <a:cs typeface="+mn-cs"/>
            </a:rPr>
            <a:t>χορήγησης φαρμάκων, </a:t>
          </a:r>
          <a:r>
            <a:rPr lang="el-GR" sz="1600" i="1" dirty="0" err="1">
              <a:solidFill>
                <a:schemeClr val="bg1"/>
              </a:solidFill>
              <a:latin typeface="+mn-lt"/>
              <a:ea typeface="+mn-ea"/>
              <a:cs typeface="+mn-cs"/>
            </a:rPr>
            <a:t>επαναστόχευση</a:t>
          </a:r>
          <a:r>
            <a:rPr lang="el-GR" sz="1600" i="1" dirty="0">
              <a:solidFill>
                <a:schemeClr val="bg1"/>
              </a:solidFill>
              <a:latin typeface="+mn-lt"/>
              <a:ea typeface="+mn-ea"/>
              <a:cs typeface="+mn-cs"/>
            </a:rPr>
            <a:t>, </a:t>
          </a:r>
          <a:r>
            <a:rPr lang="el-GR" sz="1600" i="1" dirty="0" err="1">
              <a:solidFill>
                <a:schemeClr val="bg1"/>
              </a:solidFill>
              <a:latin typeface="+mn-lt"/>
              <a:ea typeface="+mn-ea"/>
              <a:cs typeface="+mn-cs"/>
            </a:rPr>
            <a:t>βιοδείκτες</a:t>
          </a:r>
          <a:r>
            <a:rPr lang="el-GR" sz="1600" i="1" dirty="0">
              <a:solidFill>
                <a:schemeClr val="bg1"/>
              </a:solidFill>
              <a:latin typeface="+mn-lt"/>
              <a:ea typeface="+mn-ea"/>
              <a:cs typeface="+mn-cs"/>
            </a:rPr>
            <a:t>, εστιασμένες δραστηριότητες στα πρώτα στάδια παραγωγής φαρμάκων, ανάπτυξη εξατομικευμένων θεραπευτικών προσεγγίσεων κ.ά.).</a:t>
          </a:r>
        </a:p>
        <a:p>
          <a:endParaRPr lang="el-GR" sz="1600" b="1" i="1" dirty="0">
            <a:solidFill>
              <a:schemeClr val="bg1"/>
            </a:solidFill>
          </a:endParaRPr>
        </a:p>
        <a:p>
          <a:r>
            <a:rPr lang="el-GR" sz="1600" b="1" i="0" dirty="0"/>
            <a:t>Α</a:t>
          </a:r>
          <a:r>
            <a:rPr lang="el-GR" sz="1600" b="1" dirty="0">
              <a:solidFill>
                <a:schemeClr val="bg1"/>
              </a:solidFill>
              <a:latin typeface="+mn-lt"/>
              <a:ea typeface="+mn-ea"/>
              <a:cs typeface="+mn-cs"/>
            </a:rPr>
            <a:t>νάπτυξη διεθνώς ανταγωνιστικών προηγμένων συστημάτων, εφαρμογών και υπηρεσιών στο χώρο της υγείας </a:t>
          </a:r>
          <a:r>
            <a:rPr lang="el-GR" sz="1600" i="1" dirty="0">
              <a:solidFill>
                <a:schemeClr val="bg1"/>
              </a:solidFill>
              <a:latin typeface="+mn-lt"/>
              <a:ea typeface="+mn-ea"/>
              <a:cs typeface="+mn-cs"/>
            </a:rPr>
            <a:t>(ανάπτυξη καινοτόμων προϊόντων και υπηρεσιών υγείας, καινοτόμων ιατρικών, διαγνωστικών και απεικονιστικών υπηρεσιών και </a:t>
          </a:r>
          <a:r>
            <a:rPr lang="el-GR" sz="1600" i="1" dirty="0" err="1">
              <a:solidFill>
                <a:schemeClr val="bg1"/>
              </a:solidFill>
              <a:latin typeface="+mn-lt"/>
              <a:ea typeface="+mn-ea"/>
              <a:cs typeface="+mn-cs"/>
            </a:rPr>
            <a:t>βιο</a:t>
          </a:r>
          <a:r>
            <a:rPr lang="el-GR" sz="1600" i="1" dirty="0">
              <a:solidFill>
                <a:schemeClr val="bg1"/>
              </a:solidFill>
              <a:latin typeface="+mn-lt"/>
              <a:ea typeface="+mn-ea"/>
              <a:cs typeface="+mn-cs"/>
            </a:rPr>
            <a:t>-πληροφορικής, </a:t>
          </a:r>
          <a:r>
            <a:rPr lang="el-GR" sz="1600" i="1" dirty="0" err="1">
              <a:solidFill>
                <a:schemeClr val="bg1"/>
              </a:solidFill>
              <a:latin typeface="+mn-lt"/>
              <a:ea typeface="+mn-ea"/>
              <a:cs typeface="+mn-cs"/>
            </a:rPr>
            <a:t>μικρο</a:t>
          </a:r>
          <a:r>
            <a:rPr lang="el-GR" sz="1600" i="1" dirty="0">
              <a:solidFill>
                <a:schemeClr val="bg1"/>
              </a:solidFill>
              <a:latin typeface="+mn-lt"/>
              <a:ea typeface="+mn-ea"/>
              <a:cs typeface="+mn-cs"/>
            </a:rPr>
            <a:t> / </a:t>
          </a:r>
          <a:r>
            <a:rPr lang="el-GR" sz="1600" i="1" dirty="0" err="1">
              <a:solidFill>
                <a:schemeClr val="bg1"/>
              </a:solidFill>
              <a:latin typeface="+mn-lt"/>
              <a:ea typeface="+mn-ea"/>
              <a:cs typeface="+mn-cs"/>
            </a:rPr>
            <a:t>νανο</a:t>
          </a:r>
          <a:r>
            <a:rPr lang="el-GR" sz="1600" i="1" dirty="0">
              <a:solidFill>
                <a:schemeClr val="bg1"/>
              </a:solidFill>
              <a:latin typeface="+mn-lt"/>
              <a:ea typeface="+mn-ea"/>
              <a:cs typeface="+mn-cs"/>
            </a:rPr>
            <a:t>-</a:t>
          </a:r>
          <a:r>
            <a:rPr lang="el-GR" sz="1600" i="1" dirty="0" err="1">
              <a:solidFill>
                <a:schemeClr val="bg1"/>
              </a:solidFill>
              <a:latin typeface="+mn-lt"/>
              <a:ea typeface="+mn-ea"/>
              <a:cs typeface="+mn-cs"/>
            </a:rPr>
            <a:t>βιοϊατρικά</a:t>
          </a:r>
          <a:r>
            <a:rPr lang="el-GR" sz="1600" i="1" dirty="0">
              <a:solidFill>
                <a:schemeClr val="bg1"/>
              </a:solidFill>
              <a:latin typeface="+mn-lt"/>
              <a:ea typeface="+mn-ea"/>
              <a:cs typeface="+mn-cs"/>
            </a:rPr>
            <a:t> συστήματα και συσκευές).</a:t>
          </a:r>
          <a:endParaRPr lang="el-GR" sz="1600" i="1" dirty="0">
            <a:solidFill>
              <a:schemeClr val="tx1"/>
            </a:solidFill>
            <a:latin typeface="+mn-lt"/>
            <a:ea typeface="+mn-ea"/>
            <a:cs typeface="+mn-cs"/>
          </a:endParaRPr>
        </a:p>
        <a:p>
          <a:endParaRPr lang="el-GR" sz="1600" b="1" i="1" dirty="0"/>
        </a:p>
        <a:p>
          <a:r>
            <a:rPr lang="el-GR" sz="1600" b="1" dirty="0"/>
            <a:t>Διεύρυνση των αλυσίδων αξίας με  ανάπτυξη αμφίδρομων διασυνδέσεων  και συνεργιών με άλλους τομείς ,όπως η </a:t>
          </a:r>
          <a:r>
            <a:rPr lang="el-GR" sz="1600" b="1" dirty="0" err="1"/>
            <a:t>αγρο</a:t>
          </a:r>
          <a:r>
            <a:rPr lang="el-GR" sz="1600" b="1" dirty="0"/>
            <a:t>-διατροφή και ο τουρισμός </a:t>
          </a:r>
          <a:r>
            <a:rPr lang="el-GR" sz="1600" b="1" i="1" dirty="0"/>
            <a:t>(</a:t>
          </a:r>
          <a:r>
            <a:rPr lang="el-GR" sz="1600" i="1" dirty="0"/>
            <a:t>ιατρικός τουρισμός και τουρισμός ευεξίας, ανάπτυξη φαρμακευτικών προϊόντων και καλλυντικών βασισμένων στην εγχώρια χλωρίδα, </a:t>
          </a:r>
          <a:r>
            <a:rPr lang="el-GR" sz="1600" i="1" dirty="0" err="1"/>
            <a:t>κ.ά</a:t>
          </a:r>
          <a:r>
            <a:rPr lang="el-GR" sz="1600" dirty="0"/>
            <a:t>).</a:t>
          </a:r>
        </a:p>
        <a:p>
          <a:endParaRPr lang="el-GR" sz="1600" b="1" dirty="0"/>
        </a:p>
      </dgm:t>
    </dgm:pt>
    <dgm:pt modelId="{C31B603E-8653-4A66-BBB4-82D05EFD082E}" type="sibTrans" cxnId="{BE2AF144-1C69-4546-8273-57CC9F19AD44}">
      <dgm:prSet/>
      <dgm:spPr/>
      <dgm:t>
        <a:bodyPr/>
        <a:lstStyle/>
        <a:p>
          <a:endParaRPr lang="el-GR" sz="1400"/>
        </a:p>
      </dgm:t>
    </dgm:pt>
    <dgm:pt modelId="{F1EC6C15-D949-4061-BF55-49F88EE48FCC}" type="parTrans" cxnId="{BE2AF144-1C69-4546-8273-57CC9F19AD44}">
      <dgm:prSet/>
      <dgm:spPr/>
      <dgm:t>
        <a:bodyPr/>
        <a:lstStyle/>
        <a:p>
          <a:endParaRPr lang="el-GR" sz="1400"/>
        </a:p>
      </dgm:t>
    </dgm:pt>
    <dgm:pt modelId="{FFAF5297-FFC0-4C14-AC3D-F3E3E5470413}" type="pres">
      <dgm:prSet presAssocID="{8BA4F7FA-4CA5-4F88-B4DA-EFBA0A1AFB68}" presName="linear" presStyleCnt="0">
        <dgm:presLayoutVars>
          <dgm:dir/>
          <dgm:resizeHandles val="exact"/>
        </dgm:presLayoutVars>
      </dgm:prSet>
      <dgm:spPr/>
    </dgm:pt>
    <dgm:pt modelId="{A5457821-52A5-4726-8E7D-88DA59F8D41D}" type="pres">
      <dgm:prSet presAssocID="{39BFB319-9F7F-47A8-ADB9-6A7881E57941}" presName="comp" presStyleCnt="0"/>
      <dgm:spPr/>
    </dgm:pt>
    <dgm:pt modelId="{B58731D5-4DA3-4457-AFA8-5B3AA88B7EA6}" type="pres">
      <dgm:prSet presAssocID="{39BFB319-9F7F-47A8-ADB9-6A7881E57941}" presName="box" presStyleLbl="node1" presStyleIdx="0" presStyleCnt="1" custLinFactNeighborX="520" custLinFactNeighborY="11966"/>
      <dgm:spPr/>
    </dgm:pt>
    <dgm:pt modelId="{21EE091C-9574-4B4E-82C2-5A38F041B9A9}" type="pres">
      <dgm:prSet presAssocID="{39BFB319-9F7F-47A8-ADB9-6A7881E57941}" presName="img" presStyleLbl="fgImgPlace1" presStyleIdx="0" presStyleCnt="1" custScaleX="122458" custScaleY="80823" custLinFactNeighborX="-26729" custLinFactNeighborY="-21771"/>
      <dgm:spPr>
        <a:blipFill rotWithShape="0">
          <a:blip xmlns:r="http://schemas.openxmlformats.org/officeDocument/2006/relationships" r:embed="rId1"/>
          <a:stretch>
            <a:fillRect/>
          </a:stretch>
        </a:blipFill>
      </dgm:spPr>
    </dgm:pt>
    <dgm:pt modelId="{33E62191-751B-4636-9C64-7E80A26F679A}" type="pres">
      <dgm:prSet presAssocID="{39BFB319-9F7F-47A8-ADB9-6A7881E57941}" presName="text" presStyleLbl="node1" presStyleIdx="0" presStyleCnt="1">
        <dgm:presLayoutVars>
          <dgm:bulletEnabled val="1"/>
        </dgm:presLayoutVars>
      </dgm:prSet>
      <dgm:spPr/>
    </dgm:pt>
  </dgm:ptLst>
  <dgm:cxnLst>
    <dgm:cxn modelId="{8C180562-A21C-4F17-9E3B-438F2FFCCA15}" type="presOf" srcId="{39BFB319-9F7F-47A8-ADB9-6A7881E57941}" destId="{33E62191-751B-4636-9C64-7E80A26F679A}" srcOrd="1" destOrd="0" presId="urn:microsoft.com/office/officeart/2005/8/layout/vList4#3"/>
    <dgm:cxn modelId="{BE2AF144-1C69-4546-8273-57CC9F19AD44}" srcId="{8BA4F7FA-4CA5-4F88-B4DA-EFBA0A1AFB68}" destId="{39BFB319-9F7F-47A8-ADB9-6A7881E57941}" srcOrd="0" destOrd="0" parTransId="{F1EC6C15-D949-4061-BF55-49F88EE48FCC}" sibTransId="{C31B603E-8653-4A66-BBB4-82D05EFD082E}"/>
    <dgm:cxn modelId="{D347736F-62DC-415E-9DD1-505687E86554}" type="presOf" srcId="{39BFB319-9F7F-47A8-ADB9-6A7881E57941}" destId="{B58731D5-4DA3-4457-AFA8-5B3AA88B7EA6}" srcOrd="0" destOrd="0" presId="urn:microsoft.com/office/officeart/2005/8/layout/vList4#3"/>
    <dgm:cxn modelId="{AB8BD8B5-9AC8-4BA2-9797-A34BEA5BBF2F}" type="presOf" srcId="{8BA4F7FA-4CA5-4F88-B4DA-EFBA0A1AFB68}" destId="{FFAF5297-FFC0-4C14-AC3D-F3E3E5470413}" srcOrd="0" destOrd="0" presId="urn:microsoft.com/office/officeart/2005/8/layout/vList4#3"/>
    <dgm:cxn modelId="{D547457B-D3D8-473A-AFA6-14B9DFEE5742}" type="presParOf" srcId="{FFAF5297-FFC0-4C14-AC3D-F3E3E5470413}" destId="{A5457821-52A5-4726-8E7D-88DA59F8D41D}" srcOrd="0" destOrd="0" presId="urn:microsoft.com/office/officeart/2005/8/layout/vList4#3"/>
    <dgm:cxn modelId="{46D551A2-E4AD-4169-B9CB-19E026C86C3C}" type="presParOf" srcId="{A5457821-52A5-4726-8E7D-88DA59F8D41D}" destId="{B58731D5-4DA3-4457-AFA8-5B3AA88B7EA6}" srcOrd="0" destOrd="0" presId="urn:microsoft.com/office/officeart/2005/8/layout/vList4#3"/>
    <dgm:cxn modelId="{D234CC6C-69DE-4878-8FDC-505B80D7235E}" type="presParOf" srcId="{A5457821-52A5-4726-8E7D-88DA59F8D41D}" destId="{21EE091C-9574-4B4E-82C2-5A38F041B9A9}" srcOrd="1" destOrd="0" presId="urn:microsoft.com/office/officeart/2005/8/layout/vList4#3"/>
    <dgm:cxn modelId="{1FAC025A-0D62-489A-A7A0-EEE7F020552E}" type="presParOf" srcId="{A5457821-52A5-4726-8E7D-88DA59F8D41D}" destId="{33E62191-751B-4636-9C64-7E80A26F679A}" srcOrd="2" destOrd="0" presId="urn:microsoft.com/office/officeart/2005/8/layout/vList4#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B4C601-845C-450E-B9A3-F2450EBD56A0}" type="doc">
      <dgm:prSet loTypeId="urn:microsoft.com/office/officeart/2005/8/layout/vList4#4" loCatId="list" qsTypeId="urn:microsoft.com/office/officeart/2005/8/quickstyle/simple1" qsCatId="simple" csTypeId="urn:microsoft.com/office/officeart/2005/8/colors/accent1_2" csCatId="accent1" phldr="1"/>
      <dgm:spPr/>
      <dgm:t>
        <a:bodyPr/>
        <a:lstStyle/>
        <a:p>
          <a:endParaRPr lang="el-GR"/>
        </a:p>
      </dgm:t>
    </dgm:pt>
    <dgm:pt modelId="{83C84E3A-8AF1-420D-A8EF-882849E15223}">
      <dgm:prSet phldrT="[Text]" custT="1"/>
      <dgm:spPr/>
      <dgm:t>
        <a:bodyPr/>
        <a:lstStyle/>
        <a:p>
          <a:r>
            <a:rPr lang="en-US" sz="2400" b="1" dirty="0"/>
            <a:t>*</a:t>
          </a:r>
          <a:r>
            <a:rPr lang="el-GR" sz="2400" b="1" dirty="0"/>
            <a:t>Τεχνολογίες διαχείρισης περιεχομένου και πληροφοριών</a:t>
          </a:r>
          <a:endParaRPr lang="el-GR" sz="2400" b="1" dirty="0">
            <a:latin typeface="Calibri" pitchFamily="34" charset="0"/>
          </a:endParaRPr>
        </a:p>
        <a:p>
          <a:r>
            <a:rPr lang="en-US" sz="2400" b="1" dirty="0"/>
            <a:t>*</a:t>
          </a:r>
          <a:r>
            <a:rPr lang="el-GR" sz="2400" b="1" dirty="0"/>
            <a:t>Διαδίκτυο του μέλλοντος</a:t>
          </a:r>
        </a:p>
        <a:p>
          <a:r>
            <a:rPr lang="en-US" sz="2400" b="1" dirty="0"/>
            <a:t>*</a:t>
          </a:r>
          <a:r>
            <a:rPr lang="el-GR" sz="2400" b="1" dirty="0"/>
            <a:t>ΤΠΕ σε οριζόντιες δραστηριότητες </a:t>
          </a:r>
        </a:p>
        <a:p>
          <a:r>
            <a:rPr lang="en-US" sz="2400" b="1" dirty="0"/>
            <a:t>*</a:t>
          </a:r>
          <a:r>
            <a:rPr lang="el-GR" sz="2400" b="1" dirty="0"/>
            <a:t>Ρομποτική</a:t>
          </a:r>
        </a:p>
        <a:p>
          <a:r>
            <a:rPr lang="en-US" sz="2400" b="1" dirty="0"/>
            <a:t>*</a:t>
          </a:r>
          <a:r>
            <a:rPr lang="el-GR" sz="2400" b="1" dirty="0"/>
            <a:t>Εργοστάσια του μέλλοντος</a:t>
          </a:r>
        </a:p>
        <a:p>
          <a:r>
            <a:rPr lang="en-US" sz="2400" b="1" dirty="0"/>
            <a:t>*</a:t>
          </a:r>
          <a:r>
            <a:rPr lang="el-GR" sz="2400" b="1" dirty="0"/>
            <a:t>Εφαρμογές σε τομείς προτεραιότητας </a:t>
          </a:r>
          <a:r>
            <a:rPr lang="en-US" sz="2400" b="1" dirty="0"/>
            <a:t>(</a:t>
          </a:r>
          <a:r>
            <a:rPr lang="el-GR" sz="2400" b="1" dirty="0"/>
            <a:t>Υγεία, Τουρισμός, Ενέργεια, Μεταφορές</a:t>
          </a:r>
          <a:r>
            <a:rPr lang="en-US" sz="2400" b="1" dirty="0"/>
            <a:t>)</a:t>
          </a:r>
          <a:endParaRPr lang="el-GR" sz="2400" b="1" dirty="0"/>
        </a:p>
        <a:p>
          <a:r>
            <a:rPr lang="en-US" sz="2400" b="1" dirty="0"/>
            <a:t>*</a:t>
          </a:r>
          <a:r>
            <a:rPr lang="el-GR" sz="2400" b="1" dirty="0"/>
            <a:t>Εξαρτήματα και συστήματα</a:t>
          </a:r>
          <a:endParaRPr lang="el-GR" sz="2400" dirty="0"/>
        </a:p>
      </dgm:t>
    </dgm:pt>
    <dgm:pt modelId="{B56E3D10-2C23-4B09-AA5B-0B81589CCAF2}" type="parTrans" cxnId="{5F8FE99F-6B33-4A69-B711-D073E6A5D202}">
      <dgm:prSet/>
      <dgm:spPr/>
      <dgm:t>
        <a:bodyPr/>
        <a:lstStyle/>
        <a:p>
          <a:endParaRPr lang="el-GR"/>
        </a:p>
      </dgm:t>
    </dgm:pt>
    <dgm:pt modelId="{A8845BA6-BD8B-4473-B851-13C75FA68E08}" type="sibTrans" cxnId="{5F8FE99F-6B33-4A69-B711-D073E6A5D202}">
      <dgm:prSet/>
      <dgm:spPr/>
      <dgm:t>
        <a:bodyPr/>
        <a:lstStyle/>
        <a:p>
          <a:endParaRPr lang="el-GR"/>
        </a:p>
      </dgm:t>
    </dgm:pt>
    <dgm:pt modelId="{B94CE4D3-144A-4CAB-B14C-9CA6D86E62C9}" type="pres">
      <dgm:prSet presAssocID="{EBB4C601-845C-450E-B9A3-F2450EBD56A0}" presName="linear" presStyleCnt="0">
        <dgm:presLayoutVars>
          <dgm:dir/>
          <dgm:resizeHandles val="exact"/>
        </dgm:presLayoutVars>
      </dgm:prSet>
      <dgm:spPr/>
    </dgm:pt>
    <dgm:pt modelId="{9CDA62E4-2F56-4421-A329-8E5EA2F82FBD}" type="pres">
      <dgm:prSet presAssocID="{83C84E3A-8AF1-420D-A8EF-882849E15223}" presName="comp" presStyleCnt="0"/>
      <dgm:spPr/>
    </dgm:pt>
    <dgm:pt modelId="{271C50A6-2358-40CE-B2CF-398E1D7DC5DE}" type="pres">
      <dgm:prSet presAssocID="{83C84E3A-8AF1-420D-A8EF-882849E15223}" presName="box" presStyleLbl="node1" presStyleIdx="0" presStyleCnt="1" custScaleY="123004" custLinFactNeighborX="222"/>
      <dgm:spPr/>
    </dgm:pt>
    <dgm:pt modelId="{E9AC6EE4-76EF-49D5-A6C4-CB98A643467E}" type="pres">
      <dgm:prSet presAssocID="{83C84E3A-8AF1-420D-A8EF-882849E15223}" presName="img" presStyleLbl="fgImgPlace1" presStyleIdx="0" presStyleCnt="1" custScaleX="118313" custScaleY="89653" custLinFactNeighborX="-30380" custLinFactNeighborY="-6410"/>
      <dgm:spPr>
        <a:blipFill rotWithShape="0">
          <a:blip xmlns:r="http://schemas.openxmlformats.org/officeDocument/2006/relationships" r:embed="rId1"/>
          <a:stretch>
            <a:fillRect/>
          </a:stretch>
        </a:blipFill>
      </dgm:spPr>
    </dgm:pt>
    <dgm:pt modelId="{2E0457D1-808B-4054-AEC2-A4FFD2C536DC}" type="pres">
      <dgm:prSet presAssocID="{83C84E3A-8AF1-420D-A8EF-882849E15223}" presName="text" presStyleLbl="node1" presStyleIdx="0" presStyleCnt="1">
        <dgm:presLayoutVars>
          <dgm:bulletEnabled val="1"/>
        </dgm:presLayoutVars>
      </dgm:prSet>
      <dgm:spPr/>
    </dgm:pt>
  </dgm:ptLst>
  <dgm:cxnLst>
    <dgm:cxn modelId="{D355078F-A69C-41F0-94C7-77064A489F4A}" type="presOf" srcId="{EBB4C601-845C-450E-B9A3-F2450EBD56A0}" destId="{B94CE4D3-144A-4CAB-B14C-9CA6D86E62C9}" srcOrd="0" destOrd="0" presId="urn:microsoft.com/office/officeart/2005/8/layout/vList4#4"/>
    <dgm:cxn modelId="{5F8FE99F-6B33-4A69-B711-D073E6A5D202}" srcId="{EBB4C601-845C-450E-B9A3-F2450EBD56A0}" destId="{83C84E3A-8AF1-420D-A8EF-882849E15223}" srcOrd="0" destOrd="0" parTransId="{B56E3D10-2C23-4B09-AA5B-0B81589CCAF2}" sibTransId="{A8845BA6-BD8B-4473-B851-13C75FA68E08}"/>
    <dgm:cxn modelId="{0DA7ACA7-E1F6-4CF0-87FD-F345F9E7622D}" type="presOf" srcId="{83C84E3A-8AF1-420D-A8EF-882849E15223}" destId="{271C50A6-2358-40CE-B2CF-398E1D7DC5DE}" srcOrd="0" destOrd="0" presId="urn:microsoft.com/office/officeart/2005/8/layout/vList4#4"/>
    <dgm:cxn modelId="{6CF97AD2-5353-4C7B-A4DF-9152A00E7DE4}" type="presOf" srcId="{83C84E3A-8AF1-420D-A8EF-882849E15223}" destId="{2E0457D1-808B-4054-AEC2-A4FFD2C536DC}" srcOrd="1" destOrd="0" presId="urn:microsoft.com/office/officeart/2005/8/layout/vList4#4"/>
    <dgm:cxn modelId="{6A251E74-2352-48AD-9B9C-E72EA5E81AF9}" type="presParOf" srcId="{B94CE4D3-144A-4CAB-B14C-9CA6D86E62C9}" destId="{9CDA62E4-2F56-4421-A329-8E5EA2F82FBD}" srcOrd="0" destOrd="0" presId="urn:microsoft.com/office/officeart/2005/8/layout/vList4#4"/>
    <dgm:cxn modelId="{060530AE-9890-477D-BE31-60D032A8A9FA}" type="presParOf" srcId="{9CDA62E4-2F56-4421-A329-8E5EA2F82FBD}" destId="{271C50A6-2358-40CE-B2CF-398E1D7DC5DE}" srcOrd="0" destOrd="0" presId="urn:microsoft.com/office/officeart/2005/8/layout/vList4#4"/>
    <dgm:cxn modelId="{31138106-BDB7-4EDB-854D-DA6974743313}" type="presParOf" srcId="{9CDA62E4-2F56-4421-A329-8E5EA2F82FBD}" destId="{E9AC6EE4-76EF-49D5-A6C4-CB98A643467E}" srcOrd="1" destOrd="0" presId="urn:microsoft.com/office/officeart/2005/8/layout/vList4#4"/>
    <dgm:cxn modelId="{0E8F1161-C59F-4B94-BD44-A49D9D3D2340}" type="presParOf" srcId="{9CDA62E4-2F56-4421-A329-8E5EA2F82FBD}" destId="{2E0457D1-808B-4054-AEC2-A4FFD2C536DC}" srcOrd="2" destOrd="0" presId="urn:microsoft.com/office/officeart/2005/8/layout/vList4#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BB4C601-845C-450E-B9A3-F2450EBD56A0}" type="doc">
      <dgm:prSet loTypeId="urn:microsoft.com/office/officeart/2005/8/layout/vList4#5" loCatId="list" qsTypeId="urn:microsoft.com/office/officeart/2005/8/quickstyle/simple1" qsCatId="simple" csTypeId="urn:microsoft.com/office/officeart/2005/8/colors/accent1_2" csCatId="accent1" phldr="1"/>
      <dgm:spPr/>
      <dgm:t>
        <a:bodyPr/>
        <a:lstStyle/>
        <a:p>
          <a:endParaRPr lang="el-GR"/>
        </a:p>
      </dgm:t>
    </dgm:pt>
    <dgm:pt modelId="{50D871ED-1F58-48D8-BD99-87977C0CAC8D}">
      <dgm:prSet phldrT="[Text]" custT="1"/>
      <dgm:spPr/>
      <dgm:t>
        <a:bodyPr/>
        <a:lstStyle/>
        <a:p>
          <a:pPr defTabSz="533400">
            <a:lnSpc>
              <a:spcPct val="90000"/>
            </a:lnSpc>
            <a:spcBef>
              <a:spcPct val="0"/>
            </a:spcBef>
            <a:spcAft>
              <a:spcPct val="35000"/>
            </a:spcAft>
          </a:pPr>
          <a:endParaRPr lang="en-US" sz="1200" b="0" dirty="0"/>
        </a:p>
        <a:p>
          <a:pPr defTabSz="533400">
            <a:lnSpc>
              <a:spcPct val="90000"/>
            </a:lnSpc>
            <a:spcBef>
              <a:spcPct val="0"/>
            </a:spcBef>
            <a:spcAft>
              <a:spcPct val="35000"/>
            </a:spcAft>
          </a:pPr>
          <a:endParaRPr lang="en-US" sz="1200" b="0" dirty="0"/>
        </a:p>
        <a:p>
          <a:pPr defTabSz="533400">
            <a:lnSpc>
              <a:spcPct val="90000"/>
            </a:lnSpc>
            <a:spcBef>
              <a:spcPct val="0"/>
            </a:spcBef>
            <a:spcAft>
              <a:spcPct val="35000"/>
            </a:spcAft>
          </a:pPr>
          <a:r>
            <a:rPr lang="en-US" sz="2000" b="0" dirty="0"/>
            <a:t>*</a:t>
          </a:r>
          <a:r>
            <a:rPr lang="el-GR" sz="2000" b="0" dirty="0"/>
            <a:t>Ανάπτυξη νέας γνώσης και ενίσχυση ικανοτήτων (</a:t>
          </a:r>
          <a:r>
            <a:rPr lang="en-US" sz="2000" b="0" dirty="0"/>
            <a:t>capacity building</a:t>
          </a:r>
          <a:r>
            <a:rPr lang="el-GR" sz="2000" b="0" dirty="0"/>
            <a:t>) σε θέματα ΤΠ &amp; ΔΒ</a:t>
          </a:r>
          <a:endParaRPr lang="en-US" sz="2000" b="0" dirty="0"/>
        </a:p>
        <a:p>
          <a:pPr defTabSz="533400">
            <a:lnSpc>
              <a:spcPct val="90000"/>
            </a:lnSpc>
            <a:spcBef>
              <a:spcPct val="0"/>
            </a:spcBef>
            <a:spcAft>
              <a:spcPct val="35000"/>
            </a:spcAft>
          </a:pPr>
          <a:endParaRPr lang="en-US" sz="2000" b="0" dirty="0"/>
        </a:p>
        <a:p>
          <a:pPr defTabSz="533400">
            <a:lnSpc>
              <a:spcPct val="90000"/>
            </a:lnSpc>
            <a:spcBef>
              <a:spcPct val="0"/>
            </a:spcBef>
            <a:spcAft>
              <a:spcPct val="35000"/>
            </a:spcAft>
          </a:pPr>
          <a:r>
            <a:rPr lang="en-US" sz="2000" b="0" dirty="0"/>
            <a:t>*</a:t>
          </a:r>
          <a:r>
            <a:rPr lang="el-GR" sz="2000" b="0" dirty="0"/>
            <a:t>Ανάδειξη νέων υπηρεσιών  / δραστηριοτήτων τουριστικής εμπειρίας &amp; διεύρυνση της  αλυσίδας αξίας του τουρισμού σε συσχέτιση με άλλους τομείς </a:t>
          </a:r>
          <a:r>
            <a:rPr lang="en-US" sz="2000" b="0" dirty="0"/>
            <a:t>(</a:t>
          </a:r>
          <a:r>
            <a:rPr lang="el-GR" sz="2000" b="0" dirty="0"/>
            <a:t>Υγεία, </a:t>
          </a:r>
          <a:r>
            <a:rPr lang="en-US" sz="2000" b="0" dirty="0"/>
            <a:t>A</a:t>
          </a:r>
          <a:r>
            <a:rPr lang="el-GR" sz="2000" b="0" dirty="0" err="1"/>
            <a:t>γρο</a:t>
          </a:r>
          <a:r>
            <a:rPr lang="el-GR" sz="2000" b="0" dirty="0"/>
            <a:t>-διατροφή</a:t>
          </a:r>
          <a:r>
            <a:rPr lang="en-US" sz="2000" b="0" dirty="0"/>
            <a:t>)</a:t>
          </a:r>
          <a:r>
            <a:rPr lang="el-GR" sz="2000" b="0" dirty="0"/>
            <a:t>, με έμφαση στην αξιοποίηση του πολιτιστικού αποθέματος και την καινοτομία στις ΔΒ</a:t>
          </a:r>
          <a:endParaRPr lang="en-US" sz="2000" b="0" dirty="0"/>
        </a:p>
        <a:p>
          <a:pPr defTabSz="533400">
            <a:lnSpc>
              <a:spcPct val="90000"/>
            </a:lnSpc>
            <a:spcBef>
              <a:spcPct val="0"/>
            </a:spcBef>
            <a:spcAft>
              <a:spcPct val="35000"/>
            </a:spcAft>
          </a:pPr>
          <a:r>
            <a:rPr lang="en-US" sz="2000" b="0" dirty="0"/>
            <a:t>*</a:t>
          </a:r>
          <a:r>
            <a:rPr lang="el-GR" sz="2000" b="0" dirty="0"/>
            <a:t>Ανάπτυξη εφαρμογών ΤΠΕ για τον εμπλουτισμό της εμπειρίας / ανάδειξη των τουριστικών  &amp; πολιτιστικών πόρων </a:t>
          </a:r>
          <a:endParaRPr lang="en-US" sz="2000" b="0" dirty="0"/>
        </a:p>
        <a:p>
          <a:pPr defTabSz="533400">
            <a:lnSpc>
              <a:spcPct val="90000"/>
            </a:lnSpc>
            <a:spcBef>
              <a:spcPct val="0"/>
            </a:spcBef>
            <a:spcAft>
              <a:spcPct val="35000"/>
            </a:spcAft>
          </a:pPr>
          <a:r>
            <a:rPr lang="en-US" sz="2000" b="0" dirty="0"/>
            <a:t>*</a:t>
          </a:r>
          <a:r>
            <a:rPr lang="el-GR" sz="2000" b="0" dirty="0"/>
            <a:t>Αξιοποίηση της καινοτομίας στις ΤΠΕ για την αύξηση της παραγωγικότητας στον τουρισμό, τον πολιτισμό και τις δημιουργικές βιομηχανίες</a:t>
          </a:r>
          <a:endParaRPr lang="en-US" sz="1200" b="0" dirty="0"/>
        </a:p>
      </dgm:t>
    </dgm:pt>
    <dgm:pt modelId="{EFB53B64-1242-4476-9C02-EBF1F5E879A9}" type="parTrans" cxnId="{C6DC1B80-9CED-40FB-84CC-6DA0C3F07C68}">
      <dgm:prSet/>
      <dgm:spPr/>
      <dgm:t>
        <a:bodyPr/>
        <a:lstStyle/>
        <a:p>
          <a:endParaRPr lang="el-GR"/>
        </a:p>
      </dgm:t>
    </dgm:pt>
    <dgm:pt modelId="{C11E5F1A-47C8-427C-99F2-424CC19900E9}" type="sibTrans" cxnId="{C6DC1B80-9CED-40FB-84CC-6DA0C3F07C68}">
      <dgm:prSet/>
      <dgm:spPr/>
      <dgm:t>
        <a:bodyPr/>
        <a:lstStyle/>
        <a:p>
          <a:endParaRPr lang="el-GR"/>
        </a:p>
      </dgm:t>
    </dgm:pt>
    <dgm:pt modelId="{B94CE4D3-144A-4CAB-B14C-9CA6D86E62C9}" type="pres">
      <dgm:prSet presAssocID="{EBB4C601-845C-450E-B9A3-F2450EBD56A0}" presName="linear" presStyleCnt="0">
        <dgm:presLayoutVars>
          <dgm:dir/>
          <dgm:resizeHandles val="exact"/>
        </dgm:presLayoutVars>
      </dgm:prSet>
      <dgm:spPr/>
    </dgm:pt>
    <dgm:pt modelId="{CFC0D5E0-1C30-4309-8606-3FD2CE102AB0}" type="pres">
      <dgm:prSet presAssocID="{50D871ED-1F58-48D8-BD99-87977C0CAC8D}" presName="comp" presStyleCnt="0"/>
      <dgm:spPr/>
    </dgm:pt>
    <dgm:pt modelId="{4462E26E-C7F7-41AD-AF88-AE77F3001006}" type="pres">
      <dgm:prSet presAssocID="{50D871ED-1F58-48D8-BD99-87977C0CAC8D}" presName="box" presStyleLbl="node1" presStyleIdx="0" presStyleCnt="1"/>
      <dgm:spPr/>
    </dgm:pt>
    <dgm:pt modelId="{EABE551E-3501-4D23-B73B-473906A287B0}" type="pres">
      <dgm:prSet presAssocID="{50D871ED-1F58-48D8-BD99-87977C0CAC8D}" presName="img" presStyleLbl="fgImgPlace1" presStyleIdx="0" presStyleCnt="1" custScaleX="117015" custLinFactNeighborX="-18229" custLinFactNeighborY="-347"/>
      <dgm:spPr>
        <a:blipFill rotWithShape="0">
          <a:blip xmlns:r="http://schemas.openxmlformats.org/officeDocument/2006/relationships" r:embed="rId1"/>
          <a:stretch>
            <a:fillRect/>
          </a:stretch>
        </a:blipFill>
      </dgm:spPr>
    </dgm:pt>
    <dgm:pt modelId="{94514BB8-51EE-4038-8CB9-7DD2512DD24A}" type="pres">
      <dgm:prSet presAssocID="{50D871ED-1F58-48D8-BD99-87977C0CAC8D}" presName="text" presStyleLbl="node1" presStyleIdx="0" presStyleCnt="1">
        <dgm:presLayoutVars>
          <dgm:bulletEnabled val="1"/>
        </dgm:presLayoutVars>
      </dgm:prSet>
      <dgm:spPr/>
    </dgm:pt>
  </dgm:ptLst>
  <dgm:cxnLst>
    <dgm:cxn modelId="{2A893F09-0D67-457D-B226-685A950C0CEF}" type="presOf" srcId="{50D871ED-1F58-48D8-BD99-87977C0CAC8D}" destId="{94514BB8-51EE-4038-8CB9-7DD2512DD24A}" srcOrd="1" destOrd="0" presId="urn:microsoft.com/office/officeart/2005/8/layout/vList4#5"/>
    <dgm:cxn modelId="{9ADE3C7E-CD43-4CBD-BC1D-491D5B546769}" type="presOf" srcId="{50D871ED-1F58-48D8-BD99-87977C0CAC8D}" destId="{4462E26E-C7F7-41AD-AF88-AE77F3001006}" srcOrd="0" destOrd="0" presId="urn:microsoft.com/office/officeart/2005/8/layout/vList4#5"/>
    <dgm:cxn modelId="{C6DC1B80-9CED-40FB-84CC-6DA0C3F07C68}" srcId="{EBB4C601-845C-450E-B9A3-F2450EBD56A0}" destId="{50D871ED-1F58-48D8-BD99-87977C0CAC8D}" srcOrd="0" destOrd="0" parTransId="{EFB53B64-1242-4476-9C02-EBF1F5E879A9}" sibTransId="{C11E5F1A-47C8-427C-99F2-424CC19900E9}"/>
    <dgm:cxn modelId="{2F13AE90-7C6C-4A6C-8A03-CA91C8D52E1E}" type="presOf" srcId="{EBB4C601-845C-450E-B9A3-F2450EBD56A0}" destId="{B94CE4D3-144A-4CAB-B14C-9CA6D86E62C9}" srcOrd="0" destOrd="0" presId="urn:microsoft.com/office/officeart/2005/8/layout/vList4#5"/>
    <dgm:cxn modelId="{CE85BC06-8789-455D-B4EF-1F2BCD44C62B}" type="presParOf" srcId="{B94CE4D3-144A-4CAB-B14C-9CA6D86E62C9}" destId="{CFC0D5E0-1C30-4309-8606-3FD2CE102AB0}" srcOrd="0" destOrd="0" presId="urn:microsoft.com/office/officeart/2005/8/layout/vList4#5"/>
    <dgm:cxn modelId="{4092AB20-91C7-4B13-8DF4-9F1774EDCD8F}" type="presParOf" srcId="{CFC0D5E0-1C30-4309-8606-3FD2CE102AB0}" destId="{4462E26E-C7F7-41AD-AF88-AE77F3001006}" srcOrd="0" destOrd="0" presId="urn:microsoft.com/office/officeart/2005/8/layout/vList4#5"/>
    <dgm:cxn modelId="{74C08C00-C3DF-44F7-9F18-747FAAD2F4E3}" type="presParOf" srcId="{CFC0D5E0-1C30-4309-8606-3FD2CE102AB0}" destId="{EABE551E-3501-4D23-B73B-473906A287B0}" srcOrd="1" destOrd="0" presId="urn:microsoft.com/office/officeart/2005/8/layout/vList4#5"/>
    <dgm:cxn modelId="{A01A2149-EF42-4B71-A56F-C1CD9C5B64AD}" type="presParOf" srcId="{CFC0D5E0-1C30-4309-8606-3FD2CE102AB0}" destId="{94514BB8-51EE-4038-8CB9-7DD2512DD24A}" srcOrd="2" destOrd="0" presId="urn:microsoft.com/office/officeart/2005/8/layout/vList4#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BB4C601-845C-450E-B9A3-F2450EBD56A0}" type="doc">
      <dgm:prSet loTypeId="urn:microsoft.com/office/officeart/2005/8/layout/vList4#6" loCatId="list" qsTypeId="urn:microsoft.com/office/officeart/2005/8/quickstyle/simple1" qsCatId="simple" csTypeId="urn:microsoft.com/office/officeart/2005/8/colors/accent1_2" csCatId="accent1" phldr="1"/>
      <dgm:spPr/>
      <dgm:t>
        <a:bodyPr/>
        <a:lstStyle/>
        <a:p>
          <a:endParaRPr lang="el-GR"/>
        </a:p>
      </dgm:t>
    </dgm:pt>
    <dgm:pt modelId="{F56CAA78-4A31-4286-B3A4-7CEA91FA6934}">
      <dgm:prSet phldrT="[Text]" custT="1"/>
      <dgm:spPr/>
      <dgm:t>
        <a:bodyPr/>
        <a:lstStyle/>
        <a:p>
          <a:r>
            <a:rPr lang="en-US" sz="2400" dirty="0"/>
            <a:t>*</a:t>
          </a:r>
          <a:r>
            <a:rPr lang="el-GR" sz="2400" dirty="0"/>
            <a:t>Διαχείριση αποβλήτων</a:t>
          </a:r>
        </a:p>
        <a:p>
          <a:r>
            <a:rPr lang="en-US" sz="2400" dirty="0"/>
            <a:t>*</a:t>
          </a:r>
          <a:r>
            <a:rPr lang="el-GR" sz="2400" dirty="0" err="1"/>
            <a:t>Αντι</a:t>
          </a:r>
          <a:r>
            <a:rPr lang="el-GR" sz="2400" dirty="0"/>
            <a:t>-ρύπανση και απορρύπανση με έμφαση στην «πράσινη επιχείρηση» και στη βιομηχανική συμβίωση</a:t>
          </a:r>
        </a:p>
        <a:p>
          <a:r>
            <a:rPr lang="en-US" sz="2400" dirty="0"/>
            <a:t>*</a:t>
          </a:r>
          <a:r>
            <a:rPr lang="el-GR" sz="2400" dirty="0"/>
            <a:t>Καταπολέμηση</a:t>
          </a:r>
          <a:r>
            <a:rPr lang="en-US" sz="2400" dirty="0"/>
            <a:t> </a:t>
          </a:r>
          <a:r>
            <a:rPr lang="el-GR" sz="2400" dirty="0"/>
            <a:t>φυσικών καταστροφών, αντιμετώπιση των επιπτώσεων της κλιματικής αλλαγής </a:t>
          </a:r>
          <a:endParaRPr lang="en-US" sz="2400" dirty="0"/>
        </a:p>
        <a:p>
          <a:r>
            <a:rPr lang="el-GR" sz="2400" dirty="0"/>
            <a:t> </a:t>
          </a:r>
          <a:r>
            <a:rPr lang="en-US" sz="2400" dirty="0"/>
            <a:t>*</a:t>
          </a:r>
          <a:r>
            <a:rPr lang="el-GR" sz="2400" dirty="0"/>
            <a:t>Αξιοποίηση της γενετικής πληροφορίας της βιοποικιλότητας</a:t>
          </a:r>
          <a:endParaRPr lang="el-GR" sz="1400" dirty="0"/>
        </a:p>
      </dgm:t>
    </dgm:pt>
    <dgm:pt modelId="{F637038D-3E1A-4C41-821D-A5AC680942B5}" type="parTrans" cxnId="{EDA4B68E-BA08-409B-8EAB-A358FBC1C371}">
      <dgm:prSet/>
      <dgm:spPr/>
      <dgm:t>
        <a:bodyPr/>
        <a:lstStyle/>
        <a:p>
          <a:endParaRPr lang="el-GR"/>
        </a:p>
      </dgm:t>
    </dgm:pt>
    <dgm:pt modelId="{931E742A-4D2B-447F-867D-935D35C8F40D}" type="sibTrans" cxnId="{EDA4B68E-BA08-409B-8EAB-A358FBC1C371}">
      <dgm:prSet/>
      <dgm:spPr/>
      <dgm:t>
        <a:bodyPr/>
        <a:lstStyle/>
        <a:p>
          <a:endParaRPr lang="el-GR"/>
        </a:p>
      </dgm:t>
    </dgm:pt>
    <dgm:pt modelId="{B94CE4D3-144A-4CAB-B14C-9CA6D86E62C9}" type="pres">
      <dgm:prSet presAssocID="{EBB4C601-845C-450E-B9A3-F2450EBD56A0}" presName="linear" presStyleCnt="0">
        <dgm:presLayoutVars>
          <dgm:dir/>
          <dgm:resizeHandles val="exact"/>
        </dgm:presLayoutVars>
      </dgm:prSet>
      <dgm:spPr/>
    </dgm:pt>
    <dgm:pt modelId="{35E51C57-2CE1-465C-A1D4-315BA70E91D4}" type="pres">
      <dgm:prSet presAssocID="{F56CAA78-4A31-4286-B3A4-7CEA91FA6934}" presName="comp" presStyleCnt="0"/>
      <dgm:spPr/>
    </dgm:pt>
    <dgm:pt modelId="{055D7077-0AD6-4B6E-A812-5C884825FA39}" type="pres">
      <dgm:prSet presAssocID="{F56CAA78-4A31-4286-B3A4-7CEA91FA6934}" presName="box" presStyleLbl="node1" presStyleIdx="0" presStyleCnt="1"/>
      <dgm:spPr/>
    </dgm:pt>
    <dgm:pt modelId="{326A3171-85B7-4A7C-A293-192D248DF064}" type="pres">
      <dgm:prSet presAssocID="{F56CAA78-4A31-4286-B3A4-7CEA91FA6934}" presName="img" presStyleLbl="fgImgPlace1" presStyleIdx="0" presStyleCnt="1" custScaleX="127778" custLinFactNeighborX="-13021" custLinFactNeighborY="-347"/>
      <dgm:spPr>
        <a:blipFill rotWithShape="0">
          <a:blip xmlns:r="http://schemas.openxmlformats.org/officeDocument/2006/relationships" r:embed="rId1"/>
          <a:stretch>
            <a:fillRect/>
          </a:stretch>
        </a:blipFill>
      </dgm:spPr>
    </dgm:pt>
    <dgm:pt modelId="{0310ADAE-6FB4-427A-BFD2-3ECFF31868AC}" type="pres">
      <dgm:prSet presAssocID="{F56CAA78-4A31-4286-B3A4-7CEA91FA6934}" presName="text" presStyleLbl="node1" presStyleIdx="0" presStyleCnt="1">
        <dgm:presLayoutVars>
          <dgm:bulletEnabled val="1"/>
        </dgm:presLayoutVars>
      </dgm:prSet>
      <dgm:spPr/>
    </dgm:pt>
  </dgm:ptLst>
  <dgm:cxnLst>
    <dgm:cxn modelId="{3D78C414-67CB-4A45-AA14-AC0E66465024}" type="presOf" srcId="{F56CAA78-4A31-4286-B3A4-7CEA91FA6934}" destId="{055D7077-0AD6-4B6E-A812-5C884825FA39}" srcOrd="0" destOrd="0" presId="urn:microsoft.com/office/officeart/2005/8/layout/vList4#6"/>
    <dgm:cxn modelId="{EDA4B68E-BA08-409B-8EAB-A358FBC1C371}" srcId="{EBB4C601-845C-450E-B9A3-F2450EBD56A0}" destId="{F56CAA78-4A31-4286-B3A4-7CEA91FA6934}" srcOrd="0" destOrd="0" parTransId="{F637038D-3E1A-4C41-821D-A5AC680942B5}" sibTransId="{931E742A-4D2B-447F-867D-935D35C8F40D}"/>
    <dgm:cxn modelId="{417D9DA2-830E-4CB0-A644-A26A873717A4}" type="presOf" srcId="{EBB4C601-845C-450E-B9A3-F2450EBD56A0}" destId="{B94CE4D3-144A-4CAB-B14C-9CA6D86E62C9}" srcOrd="0" destOrd="0" presId="urn:microsoft.com/office/officeart/2005/8/layout/vList4#6"/>
    <dgm:cxn modelId="{17517EAC-FCB4-4C87-AE57-E240E82E31CD}" type="presOf" srcId="{F56CAA78-4A31-4286-B3A4-7CEA91FA6934}" destId="{0310ADAE-6FB4-427A-BFD2-3ECFF31868AC}" srcOrd="1" destOrd="0" presId="urn:microsoft.com/office/officeart/2005/8/layout/vList4#6"/>
    <dgm:cxn modelId="{4CF1781C-0877-4FF5-B09E-6D0615725281}" type="presParOf" srcId="{B94CE4D3-144A-4CAB-B14C-9CA6D86E62C9}" destId="{35E51C57-2CE1-465C-A1D4-315BA70E91D4}" srcOrd="0" destOrd="0" presId="urn:microsoft.com/office/officeart/2005/8/layout/vList4#6"/>
    <dgm:cxn modelId="{CD615A80-BFAC-48FF-BAE1-01A8D6DC1E3A}" type="presParOf" srcId="{35E51C57-2CE1-465C-A1D4-315BA70E91D4}" destId="{055D7077-0AD6-4B6E-A812-5C884825FA39}" srcOrd="0" destOrd="0" presId="urn:microsoft.com/office/officeart/2005/8/layout/vList4#6"/>
    <dgm:cxn modelId="{9556C2BC-8DAE-4F11-BF08-9C9A07F7C9CC}" type="presParOf" srcId="{35E51C57-2CE1-465C-A1D4-315BA70E91D4}" destId="{326A3171-85B7-4A7C-A293-192D248DF064}" srcOrd="1" destOrd="0" presId="urn:microsoft.com/office/officeart/2005/8/layout/vList4#6"/>
    <dgm:cxn modelId="{1FEEAA1B-10AE-4E64-B2B7-7D4F022CC429}" type="presParOf" srcId="{35E51C57-2CE1-465C-A1D4-315BA70E91D4}" destId="{0310ADAE-6FB4-427A-BFD2-3ECFF31868AC}" srcOrd="2" destOrd="0" presId="urn:microsoft.com/office/officeart/2005/8/layout/vList4#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F3101-B197-4BDC-9F57-9F18A48C0C8F}">
      <dsp:nvSpPr>
        <dsp:cNvPr id="0" name=""/>
        <dsp:cNvSpPr/>
      </dsp:nvSpPr>
      <dsp:spPr>
        <a:xfrm>
          <a:off x="3947325" y="2763519"/>
          <a:ext cx="2007616" cy="1300480"/>
        </a:xfrm>
        <a:prstGeom prst="roundRect">
          <a:avLst>
            <a:gd name="adj" fmla="val 10000"/>
          </a:avLst>
        </a:prstGeom>
        <a:solidFill>
          <a:schemeClr val="bg1">
            <a:lumMod val="8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l-GR" sz="1200" kern="1200" dirty="0"/>
            <a:t>ΤΕΧΝΟΛΟΓΙΕΣ ΠΛΗΡΟΦΟΡΙΚΗΣ ΚΑΙ ΕΠΙΚΟΙΝΩΝΙΩΝ</a:t>
          </a:r>
        </a:p>
      </dsp:txBody>
      <dsp:txXfrm>
        <a:off x="4578177" y="3117206"/>
        <a:ext cx="1348197" cy="918226"/>
      </dsp:txXfrm>
    </dsp:sp>
    <dsp:sp modelId="{BB50ABD4-C168-4EC8-B24F-5EC11A4AF0AE}">
      <dsp:nvSpPr>
        <dsp:cNvPr id="0" name=""/>
        <dsp:cNvSpPr/>
      </dsp:nvSpPr>
      <dsp:spPr>
        <a:xfrm>
          <a:off x="0" y="2532060"/>
          <a:ext cx="2007616" cy="1300480"/>
        </a:xfrm>
        <a:prstGeom prst="roundRect">
          <a:avLst>
            <a:gd name="adj" fmla="val 10000"/>
          </a:avLst>
        </a:prstGeom>
        <a:solidFill>
          <a:schemeClr val="bg1">
            <a:lumMod val="8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l-GR" sz="1600" kern="1200" dirty="0"/>
            <a:t>ΕΝΕΡΓΕΙΑ</a:t>
          </a:r>
        </a:p>
      </dsp:txBody>
      <dsp:txXfrm>
        <a:off x="28567" y="2885747"/>
        <a:ext cx="1348197" cy="918226"/>
      </dsp:txXfrm>
    </dsp:sp>
    <dsp:sp modelId="{995346DF-42C5-4FDF-B91D-9B1DFB80BEAA}">
      <dsp:nvSpPr>
        <dsp:cNvPr id="0" name=""/>
        <dsp:cNvSpPr/>
      </dsp:nvSpPr>
      <dsp:spPr>
        <a:xfrm>
          <a:off x="3399430" y="0"/>
          <a:ext cx="2696569" cy="1300466"/>
        </a:xfrm>
        <a:prstGeom prst="roundRect">
          <a:avLst>
            <a:gd name="adj" fmla="val 10000"/>
          </a:avLst>
        </a:prstGeom>
        <a:solidFill>
          <a:schemeClr val="accent3">
            <a:lumMod val="8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l-GR" sz="1600" kern="1200" dirty="0"/>
            <a:t>ΤΟΥΡΙΣΜΟΣ, ΠΟΛΙΤΙΣΜΟΣ &amp; ΔΗΜΙΟΥΡΓΙΚΕΣ</a:t>
          </a:r>
        </a:p>
        <a:p>
          <a:pPr marL="171450" lvl="1" indent="-171450" algn="l" defTabSz="711200">
            <a:lnSpc>
              <a:spcPct val="90000"/>
            </a:lnSpc>
            <a:spcBef>
              <a:spcPct val="0"/>
            </a:spcBef>
            <a:spcAft>
              <a:spcPct val="15000"/>
            </a:spcAft>
            <a:buChar char="•"/>
          </a:pPr>
          <a:r>
            <a:rPr lang="el-GR" sz="1600" kern="1200" dirty="0"/>
            <a:t>ΒΙΟΜΗΧΑΝΙΕΣ</a:t>
          </a:r>
        </a:p>
      </dsp:txBody>
      <dsp:txXfrm>
        <a:off x="4236968" y="28567"/>
        <a:ext cx="1830464" cy="918216"/>
      </dsp:txXfrm>
    </dsp:sp>
    <dsp:sp modelId="{6AC3B9F4-4757-48C9-BD77-D45E9F7D8942}">
      <dsp:nvSpPr>
        <dsp:cNvPr id="0" name=""/>
        <dsp:cNvSpPr/>
      </dsp:nvSpPr>
      <dsp:spPr>
        <a:xfrm>
          <a:off x="234161" y="0"/>
          <a:ext cx="2007616" cy="1300480"/>
        </a:xfrm>
        <a:prstGeom prst="roundRect">
          <a:avLst>
            <a:gd name="adj" fmla="val 10000"/>
          </a:avLst>
        </a:prstGeom>
        <a:solidFill>
          <a:schemeClr val="bg1">
            <a:lumMod val="8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l-GR" sz="1600" kern="1200" dirty="0"/>
            <a:t>ΑΓΡΟ-ΔΙΑΤΡΟΦΗ</a:t>
          </a:r>
        </a:p>
        <a:p>
          <a:pPr marL="114300" lvl="2" indent="-57150" algn="l" defTabSz="488950">
            <a:lnSpc>
              <a:spcPct val="90000"/>
            </a:lnSpc>
            <a:spcBef>
              <a:spcPct val="0"/>
            </a:spcBef>
            <a:spcAft>
              <a:spcPct val="15000"/>
            </a:spcAft>
            <a:buChar char="•"/>
          </a:pPr>
          <a:endParaRPr lang="el-GR" sz="1100" kern="1200" dirty="0"/>
        </a:p>
      </dsp:txBody>
      <dsp:txXfrm>
        <a:off x="262728" y="28567"/>
        <a:ext cx="1348197" cy="918226"/>
      </dsp:txXfrm>
    </dsp:sp>
    <dsp:sp modelId="{0AF040E0-3F96-4D79-ACB2-E0B70061F1E9}">
      <dsp:nvSpPr>
        <dsp:cNvPr id="0" name=""/>
        <dsp:cNvSpPr/>
      </dsp:nvSpPr>
      <dsp:spPr>
        <a:xfrm>
          <a:off x="1247648" y="231647"/>
          <a:ext cx="1759712" cy="1759712"/>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kern="1200" dirty="0">
              <a:solidFill>
                <a:srgbClr val="000000"/>
              </a:solidFill>
            </a:rPr>
            <a:t>ΕΠΙΧΕΙΡΗΣΕΙΣ</a:t>
          </a:r>
        </a:p>
      </dsp:txBody>
      <dsp:txXfrm>
        <a:off x="1763056" y="747055"/>
        <a:ext cx="1244304" cy="1244304"/>
      </dsp:txXfrm>
    </dsp:sp>
    <dsp:sp modelId="{1BB9C1AF-A4A7-491E-9C90-2048BDCB1130}">
      <dsp:nvSpPr>
        <dsp:cNvPr id="0" name=""/>
        <dsp:cNvSpPr/>
      </dsp:nvSpPr>
      <dsp:spPr>
        <a:xfrm rot="5400000">
          <a:off x="3088640" y="231647"/>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kern="1200" dirty="0">
              <a:solidFill>
                <a:srgbClr val="000000"/>
              </a:solidFill>
            </a:rPr>
            <a:t>ΕΡΕΥΝΗΤΙΚΟΙ ΦΟΡΕΙΣ</a:t>
          </a:r>
        </a:p>
      </dsp:txBody>
      <dsp:txXfrm rot="-5400000">
        <a:off x="3088640" y="747055"/>
        <a:ext cx="1244304" cy="1244304"/>
      </dsp:txXfrm>
    </dsp:sp>
    <dsp:sp modelId="{F5F3C384-1D21-49BF-97DE-67A53FA72A8C}">
      <dsp:nvSpPr>
        <dsp:cNvPr id="0" name=""/>
        <dsp:cNvSpPr/>
      </dsp:nvSpPr>
      <dsp:spPr>
        <a:xfrm rot="10800000">
          <a:off x="3088640" y="2072640"/>
          <a:ext cx="1759712" cy="1759712"/>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l-GR" sz="1500" kern="1200" dirty="0"/>
            <a:t>ΥΠΟΥΡΓΕΙΑ ΚΑΙ ΠΕΡΙΦΕΡΕΙΕΣ</a:t>
          </a:r>
        </a:p>
      </dsp:txBody>
      <dsp:txXfrm rot="10800000">
        <a:off x="3088640" y="2072640"/>
        <a:ext cx="1244304" cy="1244304"/>
      </dsp:txXfrm>
    </dsp:sp>
    <dsp:sp modelId="{9F23DA33-2C81-4E33-B2C8-7ED09486908C}">
      <dsp:nvSpPr>
        <dsp:cNvPr id="0" name=""/>
        <dsp:cNvSpPr/>
      </dsp:nvSpPr>
      <dsp:spPr>
        <a:xfrm rot="16200000">
          <a:off x="1247648" y="2072640"/>
          <a:ext cx="1759712" cy="1759712"/>
        </a:xfrm>
        <a:prstGeom prst="pieWedg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kern="1200" dirty="0">
              <a:solidFill>
                <a:srgbClr val="000000"/>
              </a:solidFill>
            </a:rPr>
            <a:t>ΧΡΗΜΑΤΟΠΙΣΤΩΤΙΚΟΙ ΦΟΡΕΙΣ</a:t>
          </a:r>
        </a:p>
      </dsp:txBody>
      <dsp:txXfrm rot="5400000">
        <a:off x="1763056" y="2072640"/>
        <a:ext cx="1244304" cy="1244304"/>
      </dsp:txXfrm>
    </dsp:sp>
    <dsp:sp modelId="{EF6F4B7A-3077-4120-8843-5507033F2050}">
      <dsp:nvSpPr>
        <dsp:cNvPr id="0" name=""/>
        <dsp:cNvSpPr/>
      </dsp:nvSpPr>
      <dsp:spPr>
        <a:xfrm>
          <a:off x="2744216" y="16662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DF0811-EDDF-4239-AA7B-C2092CDB11C9}">
      <dsp:nvSpPr>
        <dsp:cNvPr id="0" name=""/>
        <dsp:cNvSpPr/>
      </dsp:nvSpPr>
      <dsp:spPr>
        <a:xfrm rot="10800000">
          <a:off x="2744216" y="18694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B85E7-EC1D-455C-957C-7E65C4BE1B41}">
      <dsp:nvSpPr>
        <dsp:cNvPr id="0" name=""/>
        <dsp:cNvSpPr/>
      </dsp:nvSpPr>
      <dsp:spPr>
        <a:xfrm>
          <a:off x="0" y="0"/>
          <a:ext cx="8229600" cy="49498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Calibri" pitchFamily="34" charset="0"/>
            </a:rPr>
            <a:t>-</a:t>
          </a:r>
          <a:r>
            <a:rPr lang="el-GR" sz="2400" kern="1200" dirty="0">
              <a:latin typeface="Calibri" pitchFamily="34" charset="0"/>
            </a:rPr>
            <a:t>Ανακύκλωση γεωργικών και βιομηχανικών απορριμμάτων για τη δευτερογενή παραγωγή υλικών.</a:t>
          </a:r>
        </a:p>
        <a:p>
          <a:pPr marL="0" lvl="0" indent="0" algn="l" defTabSz="889000">
            <a:lnSpc>
              <a:spcPct val="90000"/>
            </a:lnSpc>
            <a:spcBef>
              <a:spcPct val="0"/>
            </a:spcBef>
            <a:spcAft>
              <a:spcPct val="35000"/>
            </a:spcAft>
            <a:buNone/>
          </a:pPr>
          <a:r>
            <a:rPr lang="en-US" sz="2400" kern="1200" dirty="0">
              <a:latin typeface="Calibri" pitchFamily="34" charset="0"/>
            </a:rPr>
            <a:t>-</a:t>
          </a:r>
          <a:r>
            <a:rPr lang="el-GR" sz="2400" kern="1200" dirty="0">
              <a:latin typeface="Calibri" pitchFamily="34" charset="0"/>
            </a:rPr>
            <a:t>Παραγωγή υλικών προστασίας (επιχρισμάτων) για την οικοδομή, μεταλλικές κατασκευές, τη ναυπηγοεπισκευαστική βιομηχανία, καθώς και προϊόντων τσιμέντου και ρητινών για ειδικές χρήσεις σε κατασκευές.</a:t>
          </a:r>
        </a:p>
        <a:p>
          <a:pPr marL="0" lvl="0" indent="0" algn="l" defTabSz="889000">
            <a:lnSpc>
              <a:spcPct val="90000"/>
            </a:lnSpc>
            <a:spcBef>
              <a:spcPct val="0"/>
            </a:spcBef>
            <a:spcAft>
              <a:spcPct val="35000"/>
            </a:spcAft>
            <a:buNone/>
          </a:pPr>
          <a:r>
            <a:rPr lang="en-US" sz="2400" kern="1200" dirty="0">
              <a:latin typeface="Calibri" pitchFamily="34" charset="0"/>
            </a:rPr>
            <a:t>-</a:t>
          </a:r>
          <a:r>
            <a:rPr lang="el-GR" sz="2400" kern="1200" dirty="0">
              <a:latin typeface="Calibri" pitchFamily="34" charset="0"/>
            </a:rPr>
            <a:t>Παραγωγή υλικών συσκευασίας τροφίμων και γεωργικών προϊόντων.</a:t>
          </a:r>
        </a:p>
        <a:p>
          <a:pPr marL="0" lvl="0" indent="0" algn="l" defTabSz="889000">
            <a:lnSpc>
              <a:spcPct val="90000"/>
            </a:lnSpc>
            <a:spcBef>
              <a:spcPct val="0"/>
            </a:spcBef>
            <a:spcAft>
              <a:spcPct val="35000"/>
            </a:spcAft>
            <a:buNone/>
          </a:pPr>
          <a:r>
            <a:rPr lang="en-US" sz="2400" kern="1200" dirty="0">
              <a:latin typeface="Calibri" pitchFamily="34" charset="0"/>
            </a:rPr>
            <a:t>-</a:t>
          </a:r>
          <a:r>
            <a:rPr lang="el-GR" sz="2400" kern="1200" dirty="0">
              <a:latin typeface="Calibri" pitchFamily="34" charset="0"/>
            </a:rPr>
            <a:t>Παραγωγή προϊόντων και τεχνικών, φιλικών προς το περιβάλλον, για την προστασία έργων, μνημείων και ιστορικών δομών.</a:t>
          </a:r>
        </a:p>
      </dsp:txBody>
      <dsp:txXfrm>
        <a:off x="2140902" y="0"/>
        <a:ext cx="6088697" cy="4949825"/>
      </dsp:txXfrm>
    </dsp:sp>
    <dsp:sp modelId="{0C91001A-D92F-4105-9DB9-CC6E04EB831D}">
      <dsp:nvSpPr>
        <dsp:cNvPr id="0" name=""/>
        <dsp:cNvSpPr/>
      </dsp:nvSpPr>
      <dsp:spPr>
        <a:xfrm>
          <a:off x="45687" y="481004"/>
          <a:ext cx="1925973" cy="395986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CE151-167A-4DFC-AB10-2B54ADB12FF6}">
      <dsp:nvSpPr>
        <dsp:cNvPr id="0" name=""/>
        <dsp:cNvSpPr/>
      </dsp:nvSpPr>
      <dsp:spPr>
        <a:xfrm>
          <a:off x="1643383" y="2021319"/>
          <a:ext cx="2750363" cy="2750363"/>
        </a:xfrm>
        <a:prstGeom prst="gear9">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l-GR" sz="1600" b="1" kern="1200" dirty="0"/>
            <a:t>Πανεπιστήμιο Ιωαννίνων</a:t>
          </a:r>
        </a:p>
      </dsp:txBody>
      <dsp:txXfrm>
        <a:off x="2196328" y="2665578"/>
        <a:ext cx="1644473" cy="1413744"/>
      </dsp:txXfrm>
    </dsp:sp>
    <dsp:sp modelId="{2893E73B-C8E2-4928-9648-152F7ED3EBE4}">
      <dsp:nvSpPr>
        <dsp:cNvPr id="0" name=""/>
        <dsp:cNvSpPr/>
      </dsp:nvSpPr>
      <dsp:spPr>
        <a:xfrm>
          <a:off x="1054433" y="293046"/>
          <a:ext cx="2248236" cy="1952217"/>
        </a:xfrm>
        <a:prstGeom prst="gear6">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l-GR" sz="1300" b="1" kern="1200" dirty="0">
              <a:latin typeface="+mn-lt"/>
            </a:rPr>
            <a:t>Επιστημονικό και Τεχνολογικά Πάρκο Ηπείρου</a:t>
          </a:r>
        </a:p>
      </dsp:txBody>
      <dsp:txXfrm>
        <a:off x="1588939" y="787493"/>
        <a:ext cx="1179224" cy="963323"/>
      </dsp:txXfrm>
    </dsp:sp>
    <dsp:sp modelId="{677290A6-415C-4AF3-9999-596DBA8A4522}">
      <dsp:nvSpPr>
        <dsp:cNvPr id="0" name=""/>
        <dsp:cNvSpPr/>
      </dsp:nvSpPr>
      <dsp:spPr>
        <a:xfrm rot="20700000">
          <a:off x="3144941" y="143125"/>
          <a:ext cx="2547499" cy="2405199"/>
        </a:xfrm>
        <a:prstGeom prst="gear6">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l-GR" sz="1300" b="1" kern="1200" dirty="0"/>
        </a:p>
        <a:p>
          <a:pPr marL="0" lvl="0" indent="0" algn="ctr" defTabSz="577850">
            <a:lnSpc>
              <a:spcPct val="90000"/>
            </a:lnSpc>
            <a:spcBef>
              <a:spcPct val="0"/>
            </a:spcBef>
            <a:spcAft>
              <a:spcPct val="35000"/>
            </a:spcAft>
            <a:buNone/>
          </a:pPr>
          <a:endParaRPr lang="el-GR" sz="1300" b="1" kern="1200" dirty="0"/>
        </a:p>
        <a:p>
          <a:pPr marL="0" lvl="0" indent="0" algn="ctr" defTabSz="577850">
            <a:lnSpc>
              <a:spcPct val="90000"/>
            </a:lnSpc>
            <a:spcBef>
              <a:spcPct val="0"/>
            </a:spcBef>
            <a:spcAft>
              <a:spcPct val="35000"/>
            </a:spcAft>
            <a:buNone/>
          </a:pPr>
          <a:r>
            <a:rPr lang="el-GR" sz="1300" b="1" kern="1200" dirty="0"/>
            <a:t>Πανεπιστημιακό Γενικό Νοσοκομείο Ιωαννίνων</a:t>
          </a:r>
        </a:p>
        <a:p>
          <a:pPr marL="0" lvl="0" indent="0" algn="ctr" defTabSz="577850">
            <a:lnSpc>
              <a:spcPct val="90000"/>
            </a:lnSpc>
            <a:spcBef>
              <a:spcPct val="0"/>
            </a:spcBef>
            <a:spcAft>
              <a:spcPct val="35000"/>
            </a:spcAft>
            <a:buNone/>
          </a:pPr>
          <a:endParaRPr lang="el-GR" sz="1200" kern="1200" dirty="0"/>
        </a:p>
        <a:p>
          <a:pPr marL="0" lvl="0" indent="0" algn="ctr" defTabSz="577850">
            <a:lnSpc>
              <a:spcPct val="90000"/>
            </a:lnSpc>
            <a:spcBef>
              <a:spcPct val="0"/>
            </a:spcBef>
            <a:spcAft>
              <a:spcPct val="35000"/>
            </a:spcAft>
            <a:buNone/>
          </a:pPr>
          <a:endParaRPr lang="el-GR" sz="1200" kern="1200" dirty="0"/>
        </a:p>
      </dsp:txBody>
      <dsp:txXfrm rot="-20700000">
        <a:off x="3712123" y="662216"/>
        <a:ext cx="1413136" cy="1367018"/>
      </dsp:txXfrm>
    </dsp:sp>
    <dsp:sp modelId="{0706C227-BF06-4898-B708-52298E38C71F}">
      <dsp:nvSpPr>
        <dsp:cNvPr id="0" name=""/>
        <dsp:cNvSpPr/>
      </dsp:nvSpPr>
      <dsp:spPr>
        <a:xfrm>
          <a:off x="2841808" y="2613988"/>
          <a:ext cx="3520464" cy="3520464"/>
        </a:xfrm>
        <a:prstGeom prst="circularArrow">
          <a:avLst>
            <a:gd name="adj1" fmla="val 4688"/>
            <a:gd name="adj2" fmla="val 299029"/>
            <a:gd name="adj3" fmla="val 2532555"/>
            <a:gd name="adj4" fmla="val 15826412"/>
            <a:gd name="adj5" fmla="val 546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67000FE-3C4D-4A6B-80FE-EC5D17321401}">
      <dsp:nvSpPr>
        <dsp:cNvPr id="0" name=""/>
        <dsp:cNvSpPr/>
      </dsp:nvSpPr>
      <dsp:spPr>
        <a:xfrm>
          <a:off x="101464" y="-203199"/>
          <a:ext cx="2216698" cy="2557837"/>
        </a:xfrm>
        <a:prstGeom prst="leftCircularArrow">
          <a:avLst>
            <a:gd name="adj1" fmla="val 6452"/>
            <a:gd name="adj2" fmla="val 429999"/>
            <a:gd name="adj3" fmla="val 10489124"/>
            <a:gd name="adj4" fmla="val 14837806"/>
            <a:gd name="adj5" fmla="val 7527"/>
          </a:avLst>
        </a:prstGeom>
        <a:blipFill>
          <a:blip xmlns:r="http://schemas.openxmlformats.org/officeDocument/2006/relationships" r:embed="rId1"/>
          <a:srcRect/>
          <a:stretch>
            <a:fillRect l="-25000" r="-2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9C37162-E3E5-40DD-9E90-6211F1FB3B7D}">
      <dsp:nvSpPr>
        <dsp:cNvPr id="0" name=""/>
        <dsp:cNvSpPr/>
      </dsp:nvSpPr>
      <dsp:spPr>
        <a:xfrm>
          <a:off x="-488484" y="-32385"/>
          <a:ext cx="2675238" cy="2757863"/>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7A2C7-AAE2-476B-8D77-CD8E0E4FE1EA}">
      <dsp:nvSpPr>
        <dsp:cNvPr id="0" name=""/>
        <dsp:cNvSpPr/>
      </dsp:nvSpPr>
      <dsp:spPr>
        <a:xfrm>
          <a:off x="41827" y="88622"/>
          <a:ext cx="2029235" cy="1352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b="1" kern="1200" dirty="0"/>
            <a:t>Πρωτογενής τομέας &amp; μεταποίηση </a:t>
          </a:r>
          <a:endParaRPr lang="el-GR" sz="1800" kern="1200" dirty="0"/>
        </a:p>
      </dsp:txBody>
      <dsp:txXfrm>
        <a:off x="41827" y="88622"/>
        <a:ext cx="2029235" cy="1352312"/>
      </dsp:txXfrm>
    </dsp:sp>
    <dsp:sp modelId="{1E41E5D9-548C-4D35-A652-C0D8F7A91D0D}">
      <dsp:nvSpPr>
        <dsp:cNvPr id="0" name=""/>
        <dsp:cNvSpPr/>
      </dsp:nvSpPr>
      <dsp:spPr>
        <a:xfrm>
          <a:off x="2273098" y="88622"/>
          <a:ext cx="1980191" cy="1352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t>Βιομηχανία της εμπειρίας</a:t>
          </a:r>
        </a:p>
      </dsp:txBody>
      <dsp:txXfrm>
        <a:off x="2273098" y="88622"/>
        <a:ext cx="1980191" cy="1352312"/>
      </dsp:txXfrm>
    </dsp:sp>
    <dsp:sp modelId="{8DDDEFCB-C579-4787-92C4-FFF8D28D4B06}">
      <dsp:nvSpPr>
        <dsp:cNvPr id="0" name=""/>
        <dsp:cNvSpPr/>
      </dsp:nvSpPr>
      <dsp:spPr>
        <a:xfrm>
          <a:off x="4432426" y="88622"/>
          <a:ext cx="2077040" cy="1352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t>ΤΠΕ και νεανική επιχειρηματικότητα</a:t>
          </a:r>
        </a:p>
      </dsp:txBody>
      <dsp:txXfrm>
        <a:off x="4432426" y="88622"/>
        <a:ext cx="2077040" cy="1352312"/>
      </dsp:txXfrm>
    </dsp:sp>
    <dsp:sp modelId="{8D86D6DE-A801-49F8-81FD-3CC44B50888B}">
      <dsp:nvSpPr>
        <dsp:cNvPr id="0" name=""/>
        <dsp:cNvSpPr/>
      </dsp:nvSpPr>
      <dsp:spPr>
        <a:xfrm>
          <a:off x="349703" y="1460499"/>
          <a:ext cx="7937107" cy="483424"/>
        </a:xfrm>
        <a:prstGeom prst="rect">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t>Καθαρές πράσινες τεχνολογίες</a:t>
          </a:r>
        </a:p>
      </dsp:txBody>
      <dsp:txXfrm>
        <a:off x="349703" y="1460499"/>
        <a:ext cx="7937107" cy="483424"/>
      </dsp:txXfrm>
    </dsp:sp>
    <dsp:sp modelId="{955A6F05-EE62-4291-A5C6-34424C28CC69}">
      <dsp:nvSpPr>
        <dsp:cNvPr id="0" name=""/>
        <dsp:cNvSpPr/>
      </dsp:nvSpPr>
      <dsp:spPr>
        <a:xfrm>
          <a:off x="6661252" y="88613"/>
          <a:ext cx="1920825" cy="1352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t>Υγεία</a:t>
          </a:r>
          <a:r>
            <a:rPr lang="en-US" sz="1800" kern="1200" dirty="0"/>
            <a:t> &amp; </a:t>
          </a:r>
          <a:r>
            <a:rPr lang="el-GR" sz="1800" kern="1200" dirty="0"/>
            <a:t>ευεξία</a:t>
          </a:r>
        </a:p>
      </dsp:txBody>
      <dsp:txXfrm>
        <a:off x="6661252" y="88613"/>
        <a:ext cx="1920825" cy="1352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9A82D-5F67-4A50-954F-BB9BC73F3BA3}">
      <dsp:nvSpPr>
        <dsp:cNvPr id="0" name=""/>
        <dsp:cNvSpPr/>
      </dsp:nvSpPr>
      <dsp:spPr>
        <a:xfrm>
          <a:off x="3368027" y="750813"/>
          <a:ext cx="1222737" cy="306262"/>
        </a:xfrm>
        <a:custGeom>
          <a:avLst/>
          <a:gdLst/>
          <a:ahLst/>
          <a:cxnLst/>
          <a:rect l="0" t="0" r="0" b="0"/>
          <a:pathLst>
            <a:path>
              <a:moveTo>
                <a:pt x="1222737" y="0"/>
              </a:moveTo>
              <a:lnTo>
                <a:pt x="1222737" y="196573"/>
              </a:lnTo>
              <a:lnTo>
                <a:pt x="0" y="196573"/>
              </a:lnTo>
              <a:lnTo>
                <a:pt x="0" y="306262"/>
              </a:lnTo>
            </a:path>
          </a:pathLst>
        </a:custGeom>
        <a:no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0">
          <a:scrgbClr r="0" g="0" b="0"/>
        </a:fillRef>
        <a:effectRef idx="0">
          <a:scrgbClr r="0" g="0" b="0"/>
        </a:effectRef>
        <a:fontRef idx="minor"/>
      </dsp:style>
    </dsp:sp>
    <dsp:sp modelId="{22D89E16-B719-45BB-8F8E-AE7501179E4F}">
      <dsp:nvSpPr>
        <dsp:cNvPr id="0" name=""/>
        <dsp:cNvSpPr/>
      </dsp:nvSpPr>
      <dsp:spPr>
        <a:xfrm>
          <a:off x="65533" y="-1053"/>
          <a:ext cx="2233638" cy="75186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2">
          <a:scrgbClr r="0" g="0" b="0"/>
        </a:effectRef>
        <a:fontRef idx="minor">
          <a:schemeClr val="lt1"/>
        </a:fontRef>
      </dsp:style>
    </dsp:sp>
    <dsp:sp modelId="{449299E4-0009-4400-8878-126ED087FACE}">
      <dsp:nvSpPr>
        <dsp:cNvPr id="0" name=""/>
        <dsp:cNvSpPr/>
      </dsp:nvSpPr>
      <dsp:spPr>
        <a:xfrm>
          <a:off x="197093" y="123928"/>
          <a:ext cx="2233638" cy="751867"/>
        </a:xfrm>
        <a:prstGeom prst="roundRect">
          <a:avLst>
            <a:gd name="adj" fmla="val 10000"/>
          </a:avLst>
        </a:prstGeom>
        <a:solidFill>
          <a:schemeClr val="lt1">
            <a:alpha val="90000"/>
            <a:hueOff val="0"/>
            <a:satOff val="0"/>
            <a:lumOff val="0"/>
            <a:alphaOff val="0"/>
          </a:schemeClr>
        </a:soli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z="190500">
          <a:bevelT w="190500" h="381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solidFill>
                <a:schemeClr val="bg1">
                  <a:lumMod val="50000"/>
                </a:schemeClr>
              </a:solidFill>
              <a:latin typeface="Times New Roman" pitchFamily="18" charset="0"/>
              <a:cs typeface="Times New Roman" pitchFamily="18" charset="0"/>
            </a:rPr>
            <a:t>ΕΥΔ</a:t>
          </a:r>
        </a:p>
      </dsp:txBody>
      <dsp:txXfrm>
        <a:off x="219114" y="145949"/>
        <a:ext cx="2189596" cy="707825"/>
      </dsp:txXfrm>
    </dsp:sp>
    <dsp:sp modelId="{115338B7-F09D-4E07-A501-BC356222A034}">
      <dsp:nvSpPr>
        <dsp:cNvPr id="0" name=""/>
        <dsp:cNvSpPr/>
      </dsp:nvSpPr>
      <dsp:spPr>
        <a:xfrm>
          <a:off x="3352522" y="-1053"/>
          <a:ext cx="2476485" cy="75186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2">
          <a:scrgbClr r="0" g="0" b="0"/>
        </a:effectRef>
        <a:fontRef idx="minor">
          <a:schemeClr val="lt1"/>
        </a:fontRef>
      </dsp:style>
    </dsp:sp>
    <dsp:sp modelId="{F156886E-116B-4814-943D-F94265DAA6C0}">
      <dsp:nvSpPr>
        <dsp:cNvPr id="0" name=""/>
        <dsp:cNvSpPr/>
      </dsp:nvSpPr>
      <dsp:spPr>
        <a:xfrm>
          <a:off x="3484083" y="123928"/>
          <a:ext cx="2476485" cy="751867"/>
        </a:xfrm>
        <a:prstGeom prst="roundRect">
          <a:avLst>
            <a:gd name="adj" fmla="val 10000"/>
          </a:avLst>
        </a:prstGeom>
        <a:solidFill>
          <a:schemeClr val="lt1">
            <a:alpha val="90000"/>
            <a:hueOff val="0"/>
            <a:satOff val="0"/>
            <a:lumOff val="0"/>
            <a:alphaOff val="0"/>
          </a:schemeClr>
        </a:soli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z="190500">
          <a:bevelT w="190500" h="381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solidFill>
                <a:schemeClr val="bg1">
                  <a:lumMod val="50000"/>
                </a:schemeClr>
              </a:solidFill>
              <a:latin typeface="Times New Roman" pitchFamily="18" charset="0"/>
              <a:cs typeface="Times New Roman" pitchFamily="18" charset="0"/>
            </a:rPr>
            <a:t>Περιφέρεια</a:t>
          </a:r>
        </a:p>
      </dsp:txBody>
      <dsp:txXfrm>
        <a:off x="3506104" y="145949"/>
        <a:ext cx="2432443" cy="707825"/>
      </dsp:txXfrm>
    </dsp:sp>
    <dsp:sp modelId="{FCC1B917-548B-4517-A181-9C044C5E9E26}">
      <dsp:nvSpPr>
        <dsp:cNvPr id="0" name=""/>
        <dsp:cNvSpPr/>
      </dsp:nvSpPr>
      <dsp:spPr>
        <a:xfrm>
          <a:off x="1970051" y="1057075"/>
          <a:ext cx="2795952" cy="75186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1">
          <a:scrgbClr r="0" g="0" b="0"/>
        </a:effectRef>
        <a:fontRef idx="minor">
          <a:schemeClr val="lt1"/>
        </a:fontRef>
      </dsp:style>
    </dsp:sp>
    <dsp:sp modelId="{FEED89AF-EC1D-4016-A02C-052564B4EA29}">
      <dsp:nvSpPr>
        <dsp:cNvPr id="0" name=""/>
        <dsp:cNvSpPr/>
      </dsp:nvSpPr>
      <dsp:spPr>
        <a:xfrm>
          <a:off x="2101612" y="1182057"/>
          <a:ext cx="2795952" cy="751867"/>
        </a:xfrm>
        <a:prstGeom prst="roundRect">
          <a:avLst>
            <a:gd name="adj" fmla="val 10000"/>
          </a:avLst>
        </a:prstGeom>
        <a:solidFill>
          <a:schemeClr val="lt1">
            <a:alpha val="90000"/>
            <a:hueOff val="0"/>
            <a:satOff val="0"/>
            <a:lumOff val="0"/>
            <a:alphaOff val="0"/>
          </a:schemeClr>
        </a:soli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z="190500">
          <a:bevelT w="190500" h="381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l-GR" sz="1800" kern="1200" dirty="0">
              <a:solidFill>
                <a:schemeClr val="bg1">
                  <a:lumMod val="50000"/>
                </a:schemeClr>
              </a:solidFill>
              <a:latin typeface="Times New Roman" pitchFamily="18" charset="0"/>
              <a:cs typeface="Times New Roman" pitchFamily="18" charset="0"/>
            </a:rPr>
            <a:t>ΠΣΕΚ</a:t>
          </a:r>
        </a:p>
      </dsp:txBody>
      <dsp:txXfrm>
        <a:off x="2123633" y="1204078"/>
        <a:ext cx="2751910" cy="7078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FF5CB-3437-49B9-A008-161DEC4745DB}">
      <dsp:nvSpPr>
        <dsp:cNvPr id="0" name=""/>
        <dsp:cNvSpPr/>
      </dsp:nvSpPr>
      <dsp:spPr>
        <a:xfrm>
          <a:off x="0" y="0"/>
          <a:ext cx="8496944" cy="489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US" sz="1800" b="1" kern="1200" dirty="0">
              <a:latin typeface="Calibri" pitchFamily="34" charset="0"/>
            </a:rPr>
            <a:t>-</a:t>
          </a:r>
          <a:r>
            <a:rPr lang="el-GR" sz="1800" b="1" kern="1200" dirty="0">
              <a:latin typeface="Calibri" pitchFamily="34" charset="0"/>
            </a:rPr>
            <a:t>Βελτίωση της ανταγωνιστικής θέσης των αγροτικών προϊόντων φυτικής, ζωικής παραγωγής στις διεθνείς αγορές</a:t>
          </a:r>
        </a:p>
        <a:p>
          <a:pPr marL="0" lvl="0" indent="0" algn="l" defTabSz="800100">
            <a:lnSpc>
              <a:spcPct val="100000"/>
            </a:lnSpc>
            <a:spcBef>
              <a:spcPct val="0"/>
            </a:spcBef>
            <a:spcAft>
              <a:spcPct val="35000"/>
            </a:spcAft>
            <a:buNone/>
          </a:pPr>
          <a:r>
            <a:rPr lang="en-US" sz="1800" b="1" kern="1200" dirty="0">
              <a:latin typeface="Calibri" pitchFamily="34" charset="0"/>
            </a:rPr>
            <a:t>-</a:t>
          </a:r>
          <a:r>
            <a:rPr lang="el-GR" sz="1800" b="1" kern="1200" dirty="0">
              <a:latin typeface="Calibri" pitchFamily="34" charset="0"/>
            </a:rPr>
            <a:t>Βελτίωση της ανταγωνιστικής θέσης των ελληνικών τροφίμων στις διεθνείς αγορές</a:t>
          </a:r>
        </a:p>
        <a:p>
          <a:pPr marL="0" lvl="0" indent="0" algn="l" defTabSz="800100">
            <a:lnSpc>
              <a:spcPct val="100000"/>
            </a:lnSpc>
            <a:spcBef>
              <a:spcPct val="0"/>
            </a:spcBef>
            <a:spcAft>
              <a:spcPct val="35000"/>
            </a:spcAft>
            <a:buNone/>
          </a:pPr>
          <a:r>
            <a:rPr lang="en-US" sz="1800" b="1" kern="1200" dirty="0">
              <a:latin typeface="Calibri" pitchFamily="34" charset="0"/>
            </a:rPr>
            <a:t>-</a:t>
          </a:r>
          <a:r>
            <a:rPr lang="el-GR" sz="1800" b="1" kern="1200" dirty="0">
              <a:latin typeface="Calibri" pitchFamily="34" charset="0"/>
            </a:rPr>
            <a:t>Αειφόρος ανάπτυξη της πρωτογενούς παραγωγής και μεταποίησης</a:t>
          </a:r>
        </a:p>
        <a:p>
          <a:pPr marL="0" lvl="0" indent="0" algn="l" defTabSz="800100">
            <a:lnSpc>
              <a:spcPct val="100000"/>
            </a:lnSpc>
            <a:spcBef>
              <a:spcPct val="0"/>
            </a:spcBef>
            <a:spcAft>
              <a:spcPct val="35000"/>
            </a:spcAft>
            <a:buNone/>
          </a:pPr>
          <a:r>
            <a:rPr lang="en-US" sz="1800" b="1" kern="1200" dirty="0">
              <a:latin typeface="Calibri" pitchFamily="34" charset="0"/>
            </a:rPr>
            <a:t>-</a:t>
          </a:r>
          <a:r>
            <a:rPr lang="el-GR" sz="1800" b="1" kern="1200" dirty="0">
              <a:latin typeface="Calibri" pitchFamily="34" charset="0"/>
            </a:rPr>
            <a:t>Βελτίωση της κατανόησης της σχέσης ανάμεσα στη διατροφή, την υγεία και την ευεξία και τις συνέπειες για τα γεωργικά προϊόντα διατροφής και τα τρόφιμα.</a:t>
          </a:r>
        </a:p>
      </dsp:txBody>
      <dsp:txXfrm>
        <a:off x="2146485" y="0"/>
        <a:ext cx="6350458" cy="4896064"/>
      </dsp:txXfrm>
    </dsp:sp>
    <dsp:sp modelId="{3FEB413F-B1B2-4C31-87D9-A5B8D3497B47}">
      <dsp:nvSpPr>
        <dsp:cNvPr id="0" name=""/>
        <dsp:cNvSpPr/>
      </dsp:nvSpPr>
      <dsp:spPr>
        <a:xfrm>
          <a:off x="0" y="0"/>
          <a:ext cx="1948332" cy="2133258"/>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B4AA7-525A-4ADF-8592-D8FF29FB561B}">
      <dsp:nvSpPr>
        <dsp:cNvPr id="0" name=""/>
        <dsp:cNvSpPr/>
      </dsp:nvSpPr>
      <dsp:spPr>
        <a:xfrm>
          <a:off x="0" y="0"/>
          <a:ext cx="8435280" cy="527288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100000"/>
            </a:lnSpc>
            <a:spcBef>
              <a:spcPct val="0"/>
            </a:spcBef>
            <a:spcAft>
              <a:spcPct val="35000"/>
            </a:spcAft>
            <a:buNone/>
          </a:pPr>
          <a:r>
            <a:rPr lang="el-GR" sz="2400" b="1" kern="1200" dirty="0">
              <a:latin typeface="Calibri" pitchFamily="34" charset="0"/>
            </a:rPr>
            <a:t>Ενεργειακή εξοικονόμηση,</a:t>
          </a:r>
        </a:p>
        <a:p>
          <a:pPr marL="0" lvl="0" indent="0" algn="l" defTabSz="1066800">
            <a:lnSpc>
              <a:spcPct val="100000"/>
            </a:lnSpc>
            <a:spcBef>
              <a:spcPct val="0"/>
            </a:spcBef>
            <a:spcAft>
              <a:spcPct val="35000"/>
            </a:spcAft>
            <a:buNone/>
          </a:pPr>
          <a:r>
            <a:rPr lang="el-GR" sz="2400" b="1" kern="1200" dirty="0">
              <a:latin typeface="Calibri" pitchFamily="34" charset="0"/>
            </a:rPr>
            <a:t>Παραγωγή και αποθήκευση ενέργειας από ΑΠΕ,</a:t>
          </a:r>
        </a:p>
        <a:p>
          <a:pPr marL="0" lvl="0" indent="0" algn="l" defTabSz="1066800">
            <a:lnSpc>
              <a:spcPct val="100000"/>
            </a:lnSpc>
            <a:spcBef>
              <a:spcPct val="0"/>
            </a:spcBef>
            <a:spcAft>
              <a:spcPct val="35000"/>
            </a:spcAft>
            <a:buNone/>
          </a:pPr>
          <a:r>
            <a:rPr lang="el-GR" sz="2400" b="1" kern="1200" dirty="0">
              <a:latin typeface="Calibri" pitchFamily="34" charset="0"/>
            </a:rPr>
            <a:t>Έξυπνα Δίκτυα (</a:t>
          </a:r>
          <a:r>
            <a:rPr lang="en-US" sz="2400" b="1" kern="1200" dirty="0">
              <a:latin typeface="Calibri" pitchFamily="34" charset="0"/>
            </a:rPr>
            <a:t>Smart Grids</a:t>
          </a:r>
          <a:r>
            <a:rPr lang="el-GR" sz="2400" b="1" kern="1200" dirty="0">
              <a:latin typeface="Calibri" pitchFamily="34" charset="0"/>
            </a:rPr>
            <a:t>)  και το σύστημα μεταφοράς και διανομής ηλεκτρικής ενέργειας, και</a:t>
          </a:r>
        </a:p>
        <a:p>
          <a:pPr marL="0" lvl="0" indent="0" algn="l" defTabSz="1066800">
            <a:lnSpc>
              <a:spcPct val="100000"/>
            </a:lnSpc>
            <a:spcBef>
              <a:spcPct val="0"/>
            </a:spcBef>
            <a:spcAft>
              <a:spcPct val="35000"/>
            </a:spcAft>
            <a:buNone/>
          </a:pPr>
          <a:r>
            <a:rPr lang="el-GR" sz="2400" b="1" kern="1200" dirty="0">
              <a:latin typeface="Calibri" pitchFamily="34" charset="0"/>
            </a:rPr>
            <a:t>Μείωση των επιπτώσεων από τη χρήση συμβατικών καυσίμων</a:t>
          </a:r>
          <a:endParaRPr lang="el-GR" sz="1400" b="1" kern="1200" dirty="0"/>
        </a:p>
      </dsp:txBody>
      <dsp:txXfrm>
        <a:off x="2214344" y="0"/>
        <a:ext cx="6220935" cy="5272881"/>
      </dsp:txXfrm>
    </dsp:sp>
    <dsp:sp modelId="{D18F421A-9A7A-44BA-AFFC-72D402AC6CA6}">
      <dsp:nvSpPr>
        <dsp:cNvPr id="0" name=""/>
        <dsp:cNvSpPr/>
      </dsp:nvSpPr>
      <dsp:spPr>
        <a:xfrm>
          <a:off x="0" y="131906"/>
          <a:ext cx="2160157" cy="4218304"/>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731D5-4DA3-4457-AFA8-5B3AA88B7EA6}">
      <dsp:nvSpPr>
        <dsp:cNvPr id="0" name=""/>
        <dsp:cNvSpPr/>
      </dsp:nvSpPr>
      <dsp:spPr>
        <a:xfrm>
          <a:off x="0" y="0"/>
          <a:ext cx="8392446" cy="47308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l-GR" sz="1600" b="1" i="0" kern="1200" dirty="0"/>
            <a:t> Ανάπτυξη διεθνώς ανταγωνιστικών φαρμακευτικών προϊόντων και ιατρικών τεχνολογιών με μοχλό την </a:t>
          </a:r>
          <a:r>
            <a:rPr lang="el-GR" sz="1600" b="1" i="0" kern="1200" dirty="0" err="1"/>
            <a:t>βιοϊατρική</a:t>
          </a:r>
          <a:r>
            <a:rPr lang="el-GR" sz="1600" b="1" i="0" kern="1200" dirty="0"/>
            <a:t> και μεταφραστική έρευνα  (</a:t>
          </a:r>
          <a:r>
            <a:rPr lang="el-GR" sz="1600" i="1" kern="1200" dirty="0">
              <a:solidFill>
                <a:schemeClr val="bg1"/>
              </a:solidFill>
              <a:latin typeface="+mn-lt"/>
              <a:ea typeface="+mn-ea"/>
              <a:cs typeface="+mn-cs"/>
            </a:rPr>
            <a:t>νέες μορφές</a:t>
          </a:r>
          <a:r>
            <a:rPr lang="el-GR" sz="1600" b="1" i="1" kern="1200" dirty="0">
              <a:solidFill>
                <a:schemeClr val="bg1"/>
              </a:solidFill>
              <a:latin typeface="+mn-lt"/>
              <a:ea typeface="+mn-ea"/>
              <a:cs typeface="+mn-cs"/>
            </a:rPr>
            <a:t> </a:t>
          </a:r>
          <a:r>
            <a:rPr lang="el-GR" sz="1600" i="1" kern="1200" dirty="0">
              <a:solidFill>
                <a:schemeClr val="bg1"/>
              </a:solidFill>
              <a:latin typeface="+mn-lt"/>
              <a:ea typeface="+mn-ea"/>
              <a:cs typeface="+mn-cs"/>
            </a:rPr>
            <a:t>χορήγησης φαρμάκων, </a:t>
          </a:r>
          <a:r>
            <a:rPr lang="el-GR" sz="1600" i="1" kern="1200" dirty="0" err="1">
              <a:solidFill>
                <a:schemeClr val="bg1"/>
              </a:solidFill>
              <a:latin typeface="+mn-lt"/>
              <a:ea typeface="+mn-ea"/>
              <a:cs typeface="+mn-cs"/>
            </a:rPr>
            <a:t>επαναστόχευση</a:t>
          </a:r>
          <a:r>
            <a:rPr lang="el-GR" sz="1600" i="1" kern="1200" dirty="0">
              <a:solidFill>
                <a:schemeClr val="bg1"/>
              </a:solidFill>
              <a:latin typeface="+mn-lt"/>
              <a:ea typeface="+mn-ea"/>
              <a:cs typeface="+mn-cs"/>
            </a:rPr>
            <a:t>, </a:t>
          </a:r>
          <a:r>
            <a:rPr lang="el-GR" sz="1600" i="1" kern="1200" dirty="0" err="1">
              <a:solidFill>
                <a:schemeClr val="bg1"/>
              </a:solidFill>
              <a:latin typeface="+mn-lt"/>
              <a:ea typeface="+mn-ea"/>
              <a:cs typeface="+mn-cs"/>
            </a:rPr>
            <a:t>βιοδείκτες</a:t>
          </a:r>
          <a:r>
            <a:rPr lang="el-GR" sz="1600" i="1" kern="1200" dirty="0">
              <a:solidFill>
                <a:schemeClr val="bg1"/>
              </a:solidFill>
              <a:latin typeface="+mn-lt"/>
              <a:ea typeface="+mn-ea"/>
              <a:cs typeface="+mn-cs"/>
            </a:rPr>
            <a:t>, εστιασμένες δραστηριότητες στα πρώτα στάδια παραγωγής φαρμάκων, ανάπτυξη εξατομικευμένων θεραπευτικών προσεγγίσεων κ.ά.).</a:t>
          </a:r>
        </a:p>
        <a:p>
          <a:pPr marL="0" lvl="0" indent="0" algn="l" defTabSz="711200">
            <a:lnSpc>
              <a:spcPct val="90000"/>
            </a:lnSpc>
            <a:spcBef>
              <a:spcPct val="0"/>
            </a:spcBef>
            <a:spcAft>
              <a:spcPct val="35000"/>
            </a:spcAft>
            <a:buNone/>
          </a:pPr>
          <a:endParaRPr lang="el-GR" sz="1600" b="1" i="1" kern="1200" dirty="0">
            <a:solidFill>
              <a:schemeClr val="bg1"/>
            </a:solidFill>
          </a:endParaRPr>
        </a:p>
        <a:p>
          <a:pPr marL="0" lvl="0" indent="0" algn="l" defTabSz="711200">
            <a:lnSpc>
              <a:spcPct val="90000"/>
            </a:lnSpc>
            <a:spcBef>
              <a:spcPct val="0"/>
            </a:spcBef>
            <a:spcAft>
              <a:spcPct val="35000"/>
            </a:spcAft>
            <a:buNone/>
          </a:pPr>
          <a:r>
            <a:rPr lang="el-GR" sz="1600" b="1" i="0" kern="1200" dirty="0"/>
            <a:t>Α</a:t>
          </a:r>
          <a:r>
            <a:rPr lang="el-GR" sz="1600" b="1" kern="1200" dirty="0">
              <a:solidFill>
                <a:schemeClr val="bg1"/>
              </a:solidFill>
              <a:latin typeface="+mn-lt"/>
              <a:ea typeface="+mn-ea"/>
              <a:cs typeface="+mn-cs"/>
            </a:rPr>
            <a:t>νάπτυξη διεθνώς ανταγωνιστικών προηγμένων συστημάτων, εφαρμογών και υπηρεσιών στο χώρο της υγείας </a:t>
          </a:r>
          <a:r>
            <a:rPr lang="el-GR" sz="1600" i="1" kern="1200" dirty="0">
              <a:solidFill>
                <a:schemeClr val="bg1"/>
              </a:solidFill>
              <a:latin typeface="+mn-lt"/>
              <a:ea typeface="+mn-ea"/>
              <a:cs typeface="+mn-cs"/>
            </a:rPr>
            <a:t>(ανάπτυξη καινοτόμων προϊόντων και υπηρεσιών υγείας, καινοτόμων ιατρικών, διαγνωστικών και απεικονιστικών υπηρεσιών και </a:t>
          </a:r>
          <a:r>
            <a:rPr lang="el-GR" sz="1600" i="1" kern="1200" dirty="0" err="1">
              <a:solidFill>
                <a:schemeClr val="bg1"/>
              </a:solidFill>
              <a:latin typeface="+mn-lt"/>
              <a:ea typeface="+mn-ea"/>
              <a:cs typeface="+mn-cs"/>
            </a:rPr>
            <a:t>βιο</a:t>
          </a:r>
          <a:r>
            <a:rPr lang="el-GR" sz="1600" i="1" kern="1200" dirty="0">
              <a:solidFill>
                <a:schemeClr val="bg1"/>
              </a:solidFill>
              <a:latin typeface="+mn-lt"/>
              <a:ea typeface="+mn-ea"/>
              <a:cs typeface="+mn-cs"/>
            </a:rPr>
            <a:t>-πληροφορικής, </a:t>
          </a:r>
          <a:r>
            <a:rPr lang="el-GR" sz="1600" i="1" kern="1200" dirty="0" err="1">
              <a:solidFill>
                <a:schemeClr val="bg1"/>
              </a:solidFill>
              <a:latin typeface="+mn-lt"/>
              <a:ea typeface="+mn-ea"/>
              <a:cs typeface="+mn-cs"/>
            </a:rPr>
            <a:t>μικρο</a:t>
          </a:r>
          <a:r>
            <a:rPr lang="el-GR" sz="1600" i="1" kern="1200" dirty="0">
              <a:solidFill>
                <a:schemeClr val="bg1"/>
              </a:solidFill>
              <a:latin typeface="+mn-lt"/>
              <a:ea typeface="+mn-ea"/>
              <a:cs typeface="+mn-cs"/>
            </a:rPr>
            <a:t> / </a:t>
          </a:r>
          <a:r>
            <a:rPr lang="el-GR" sz="1600" i="1" kern="1200" dirty="0" err="1">
              <a:solidFill>
                <a:schemeClr val="bg1"/>
              </a:solidFill>
              <a:latin typeface="+mn-lt"/>
              <a:ea typeface="+mn-ea"/>
              <a:cs typeface="+mn-cs"/>
            </a:rPr>
            <a:t>νανο</a:t>
          </a:r>
          <a:r>
            <a:rPr lang="el-GR" sz="1600" i="1" kern="1200" dirty="0">
              <a:solidFill>
                <a:schemeClr val="bg1"/>
              </a:solidFill>
              <a:latin typeface="+mn-lt"/>
              <a:ea typeface="+mn-ea"/>
              <a:cs typeface="+mn-cs"/>
            </a:rPr>
            <a:t>-</a:t>
          </a:r>
          <a:r>
            <a:rPr lang="el-GR" sz="1600" i="1" kern="1200" dirty="0" err="1">
              <a:solidFill>
                <a:schemeClr val="bg1"/>
              </a:solidFill>
              <a:latin typeface="+mn-lt"/>
              <a:ea typeface="+mn-ea"/>
              <a:cs typeface="+mn-cs"/>
            </a:rPr>
            <a:t>βιοϊατρικά</a:t>
          </a:r>
          <a:r>
            <a:rPr lang="el-GR" sz="1600" i="1" kern="1200" dirty="0">
              <a:solidFill>
                <a:schemeClr val="bg1"/>
              </a:solidFill>
              <a:latin typeface="+mn-lt"/>
              <a:ea typeface="+mn-ea"/>
              <a:cs typeface="+mn-cs"/>
            </a:rPr>
            <a:t> συστήματα και συσκευές).</a:t>
          </a:r>
          <a:endParaRPr lang="el-GR" sz="1600" i="1" kern="1200" dirty="0">
            <a:solidFill>
              <a:schemeClr val="tx1"/>
            </a:solidFill>
            <a:latin typeface="+mn-lt"/>
            <a:ea typeface="+mn-ea"/>
            <a:cs typeface="+mn-cs"/>
          </a:endParaRPr>
        </a:p>
        <a:p>
          <a:pPr marL="0" lvl="0" indent="0" algn="l" defTabSz="711200">
            <a:lnSpc>
              <a:spcPct val="90000"/>
            </a:lnSpc>
            <a:spcBef>
              <a:spcPct val="0"/>
            </a:spcBef>
            <a:spcAft>
              <a:spcPct val="35000"/>
            </a:spcAft>
            <a:buNone/>
          </a:pPr>
          <a:endParaRPr lang="el-GR" sz="1600" b="1" i="1" kern="1200" dirty="0"/>
        </a:p>
        <a:p>
          <a:pPr marL="0" lvl="0" indent="0" algn="l" defTabSz="711200">
            <a:lnSpc>
              <a:spcPct val="90000"/>
            </a:lnSpc>
            <a:spcBef>
              <a:spcPct val="0"/>
            </a:spcBef>
            <a:spcAft>
              <a:spcPct val="35000"/>
            </a:spcAft>
            <a:buNone/>
          </a:pPr>
          <a:r>
            <a:rPr lang="el-GR" sz="1600" b="1" kern="1200" dirty="0"/>
            <a:t>Διεύρυνση των αλυσίδων αξίας με  ανάπτυξη αμφίδρομων διασυνδέσεων  και συνεργιών με άλλους τομείς ,όπως η </a:t>
          </a:r>
          <a:r>
            <a:rPr lang="el-GR" sz="1600" b="1" kern="1200" dirty="0" err="1"/>
            <a:t>αγρο</a:t>
          </a:r>
          <a:r>
            <a:rPr lang="el-GR" sz="1600" b="1" kern="1200" dirty="0"/>
            <a:t>-διατροφή και ο τουρισμός </a:t>
          </a:r>
          <a:r>
            <a:rPr lang="el-GR" sz="1600" b="1" i="1" kern="1200" dirty="0"/>
            <a:t>(</a:t>
          </a:r>
          <a:r>
            <a:rPr lang="el-GR" sz="1600" i="1" kern="1200" dirty="0"/>
            <a:t>ιατρικός τουρισμός και τουρισμός ευεξίας, ανάπτυξη φαρμακευτικών προϊόντων και καλλυντικών βασισμένων στην εγχώρια χλωρίδα, </a:t>
          </a:r>
          <a:r>
            <a:rPr lang="el-GR" sz="1600" i="1" kern="1200" dirty="0" err="1"/>
            <a:t>κ.ά</a:t>
          </a:r>
          <a:r>
            <a:rPr lang="el-GR" sz="1600" kern="1200" dirty="0"/>
            <a:t>).</a:t>
          </a:r>
        </a:p>
        <a:p>
          <a:pPr marL="0" lvl="0" indent="0" algn="l" defTabSz="711200">
            <a:lnSpc>
              <a:spcPct val="90000"/>
            </a:lnSpc>
            <a:spcBef>
              <a:spcPct val="0"/>
            </a:spcBef>
            <a:spcAft>
              <a:spcPct val="35000"/>
            </a:spcAft>
            <a:buNone/>
          </a:pPr>
          <a:endParaRPr lang="el-GR" sz="1600" b="1" kern="1200" dirty="0"/>
        </a:p>
      </dsp:txBody>
      <dsp:txXfrm>
        <a:off x="2151575" y="0"/>
        <a:ext cx="6240870" cy="4730868"/>
      </dsp:txXfrm>
    </dsp:sp>
    <dsp:sp modelId="{21EE091C-9574-4B4E-82C2-5A38F041B9A9}">
      <dsp:nvSpPr>
        <dsp:cNvPr id="0" name=""/>
        <dsp:cNvSpPr/>
      </dsp:nvSpPr>
      <dsp:spPr>
        <a:xfrm>
          <a:off x="0" y="12016"/>
          <a:ext cx="2055444" cy="3058903"/>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1C50A6-2358-40CE-B2CF-398E1D7DC5DE}">
      <dsp:nvSpPr>
        <dsp:cNvPr id="0" name=""/>
        <dsp:cNvSpPr/>
      </dsp:nvSpPr>
      <dsp:spPr>
        <a:xfrm>
          <a:off x="0" y="0"/>
          <a:ext cx="8229600" cy="5140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a:t>
          </a:r>
          <a:r>
            <a:rPr lang="el-GR" sz="2400" b="1" kern="1200" dirty="0"/>
            <a:t>Τεχνολογίες διαχείρισης περιεχομένου και πληροφοριών</a:t>
          </a:r>
          <a:endParaRPr lang="el-GR" sz="2400" b="1" kern="1200" dirty="0">
            <a:latin typeface="Calibri" pitchFamily="34" charset="0"/>
          </a:endParaRPr>
        </a:p>
        <a:p>
          <a:pPr marL="0" lvl="0" indent="0" algn="l" defTabSz="1066800">
            <a:lnSpc>
              <a:spcPct val="90000"/>
            </a:lnSpc>
            <a:spcBef>
              <a:spcPct val="0"/>
            </a:spcBef>
            <a:spcAft>
              <a:spcPct val="35000"/>
            </a:spcAft>
            <a:buNone/>
          </a:pPr>
          <a:r>
            <a:rPr lang="en-US" sz="2400" b="1" kern="1200" dirty="0"/>
            <a:t>*</a:t>
          </a:r>
          <a:r>
            <a:rPr lang="el-GR" sz="2400" b="1" kern="1200" dirty="0"/>
            <a:t>Διαδίκτυο του μέλλοντος</a:t>
          </a:r>
        </a:p>
        <a:p>
          <a:pPr marL="0" lvl="0" indent="0" algn="l" defTabSz="1066800">
            <a:lnSpc>
              <a:spcPct val="90000"/>
            </a:lnSpc>
            <a:spcBef>
              <a:spcPct val="0"/>
            </a:spcBef>
            <a:spcAft>
              <a:spcPct val="35000"/>
            </a:spcAft>
            <a:buNone/>
          </a:pPr>
          <a:r>
            <a:rPr lang="en-US" sz="2400" b="1" kern="1200" dirty="0"/>
            <a:t>*</a:t>
          </a:r>
          <a:r>
            <a:rPr lang="el-GR" sz="2400" b="1" kern="1200" dirty="0"/>
            <a:t>ΤΠΕ σε οριζόντιες δραστηριότητες </a:t>
          </a:r>
        </a:p>
        <a:p>
          <a:pPr marL="0" lvl="0" indent="0" algn="l" defTabSz="1066800">
            <a:lnSpc>
              <a:spcPct val="90000"/>
            </a:lnSpc>
            <a:spcBef>
              <a:spcPct val="0"/>
            </a:spcBef>
            <a:spcAft>
              <a:spcPct val="35000"/>
            </a:spcAft>
            <a:buNone/>
          </a:pPr>
          <a:r>
            <a:rPr lang="en-US" sz="2400" b="1" kern="1200" dirty="0"/>
            <a:t>*</a:t>
          </a:r>
          <a:r>
            <a:rPr lang="el-GR" sz="2400" b="1" kern="1200" dirty="0"/>
            <a:t>Ρομποτική</a:t>
          </a:r>
        </a:p>
        <a:p>
          <a:pPr marL="0" lvl="0" indent="0" algn="l" defTabSz="1066800">
            <a:lnSpc>
              <a:spcPct val="90000"/>
            </a:lnSpc>
            <a:spcBef>
              <a:spcPct val="0"/>
            </a:spcBef>
            <a:spcAft>
              <a:spcPct val="35000"/>
            </a:spcAft>
            <a:buNone/>
          </a:pPr>
          <a:r>
            <a:rPr lang="en-US" sz="2400" b="1" kern="1200" dirty="0"/>
            <a:t>*</a:t>
          </a:r>
          <a:r>
            <a:rPr lang="el-GR" sz="2400" b="1" kern="1200" dirty="0"/>
            <a:t>Εργοστάσια του μέλλοντος</a:t>
          </a:r>
        </a:p>
        <a:p>
          <a:pPr marL="0" lvl="0" indent="0" algn="l" defTabSz="1066800">
            <a:lnSpc>
              <a:spcPct val="90000"/>
            </a:lnSpc>
            <a:spcBef>
              <a:spcPct val="0"/>
            </a:spcBef>
            <a:spcAft>
              <a:spcPct val="35000"/>
            </a:spcAft>
            <a:buNone/>
          </a:pPr>
          <a:r>
            <a:rPr lang="en-US" sz="2400" b="1" kern="1200" dirty="0"/>
            <a:t>*</a:t>
          </a:r>
          <a:r>
            <a:rPr lang="el-GR" sz="2400" b="1" kern="1200" dirty="0"/>
            <a:t>Εφαρμογές σε τομείς προτεραιότητας </a:t>
          </a:r>
          <a:r>
            <a:rPr lang="en-US" sz="2400" b="1" kern="1200" dirty="0"/>
            <a:t>(</a:t>
          </a:r>
          <a:r>
            <a:rPr lang="el-GR" sz="2400" b="1" kern="1200" dirty="0"/>
            <a:t>Υγεία, Τουρισμός, Ενέργεια, Μεταφορές</a:t>
          </a:r>
          <a:r>
            <a:rPr lang="en-US" sz="2400" b="1" kern="1200" dirty="0"/>
            <a:t>)</a:t>
          </a:r>
          <a:endParaRPr lang="el-GR" sz="2400" b="1" kern="1200" dirty="0"/>
        </a:p>
        <a:p>
          <a:pPr marL="0" lvl="0" indent="0" algn="l" defTabSz="1066800">
            <a:lnSpc>
              <a:spcPct val="90000"/>
            </a:lnSpc>
            <a:spcBef>
              <a:spcPct val="0"/>
            </a:spcBef>
            <a:spcAft>
              <a:spcPct val="35000"/>
            </a:spcAft>
            <a:buNone/>
          </a:pPr>
          <a:r>
            <a:rPr lang="en-US" sz="2400" b="1" kern="1200" dirty="0"/>
            <a:t>*</a:t>
          </a:r>
          <a:r>
            <a:rPr lang="el-GR" sz="2400" b="1" kern="1200" dirty="0"/>
            <a:t>Εξαρτήματα και συστήματα</a:t>
          </a:r>
          <a:endParaRPr lang="el-GR" sz="2400" kern="1200" dirty="0"/>
        </a:p>
      </dsp:txBody>
      <dsp:txXfrm>
        <a:off x="2063832" y="0"/>
        <a:ext cx="6165767" cy="5140488"/>
      </dsp:txXfrm>
    </dsp:sp>
    <dsp:sp modelId="{E9AC6EE4-76EF-49D5-A6C4-CB98A643467E}">
      <dsp:nvSpPr>
        <dsp:cNvPr id="0" name=""/>
        <dsp:cNvSpPr/>
      </dsp:nvSpPr>
      <dsp:spPr>
        <a:xfrm>
          <a:off x="0" y="857255"/>
          <a:ext cx="1947337" cy="2997367"/>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2E26E-C7F7-41AD-AF88-AE77F3001006}">
      <dsp:nvSpPr>
        <dsp:cNvPr id="0" name=""/>
        <dsp:cNvSpPr/>
      </dsp:nvSpPr>
      <dsp:spPr>
        <a:xfrm>
          <a:off x="0" y="0"/>
          <a:ext cx="8229600" cy="51435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endParaRPr lang="en-US" sz="1200" b="0" kern="1200" dirty="0"/>
        </a:p>
        <a:p>
          <a:pPr marL="0" lvl="0" indent="0" algn="l" defTabSz="533400">
            <a:lnSpc>
              <a:spcPct val="90000"/>
            </a:lnSpc>
            <a:spcBef>
              <a:spcPct val="0"/>
            </a:spcBef>
            <a:spcAft>
              <a:spcPct val="35000"/>
            </a:spcAft>
            <a:buNone/>
          </a:pPr>
          <a:endParaRPr lang="en-US" sz="1200" b="0" kern="1200" dirty="0"/>
        </a:p>
        <a:p>
          <a:pPr marL="0" lvl="0" indent="0" algn="l" defTabSz="533400">
            <a:lnSpc>
              <a:spcPct val="90000"/>
            </a:lnSpc>
            <a:spcBef>
              <a:spcPct val="0"/>
            </a:spcBef>
            <a:spcAft>
              <a:spcPct val="35000"/>
            </a:spcAft>
            <a:buNone/>
          </a:pPr>
          <a:r>
            <a:rPr lang="en-US" sz="2000" b="0" kern="1200" dirty="0"/>
            <a:t>*</a:t>
          </a:r>
          <a:r>
            <a:rPr lang="el-GR" sz="2000" b="0" kern="1200" dirty="0"/>
            <a:t>Ανάπτυξη νέας γνώσης και ενίσχυση ικανοτήτων (</a:t>
          </a:r>
          <a:r>
            <a:rPr lang="en-US" sz="2000" b="0" kern="1200" dirty="0"/>
            <a:t>capacity building</a:t>
          </a:r>
          <a:r>
            <a:rPr lang="el-GR" sz="2000" b="0" kern="1200" dirty="0"/>
            <a:t>) σε θέματα ΤΠ &amp; ΔΒ</a:t>
          </a:r>
          <a:endParaRPr lang="en-US" sz="2000" b="0" kern="1200" dirty="0"/>
        </a:p>
        <a:p>
          <a:pPr marL="0" lvl="0" indent="0" algn="l" defTabSz="533400">
            <a:lnSpc>
              <a:spcPct val="90000"/>
            </a:lnSpc>
            <a:spcBef>
              <a:spcPct val="0"/>
            </a:spcBef>
            <a:spcAft>
              <a:spcPct val="35000"/>
            </a:spcAft>
            <a:buNone/>
          </a:pPr>
          <a:endParaRPr lang="en-US" sz="2000" b="0" kern="1200" dirty="0"/>
        </a:p>
        <a:p>
          <a:pPr marL="0" lvl="0" indent="0" algn="l" defTabSz="533400">
            <a:lnSpc>
              <a:spcPct val="90000"/>
            </a:lnSpc>
            <a:spcBef>
              <a:spcPct val="0"/>
            </a:spcBef>
            <a:spcAft>
              <a:spcPct val="35000"/>
            </a:spcAft>
            <a:buNone/>
          </a:pPr>
          <a:r>
            <a:rPr lang="en-US" sz="2000" b="0" kern="1200" dirty="0"/>
            <a:t>*</a:t>
          </a:r>
          <a:r>
            <a:rPr lang="el-GR" sz="2000" b="0" kern="1200" dirty="0"/>
            <a:t>Ανάδειξη νέων υπηρεσιών  / δραστηριοτήτων τουριστικής εμπειρίας &amp; διεύρυνση της  αλυσίδας αξίας του τουρισμού σε συσχέτιση με άλλους τομείς </a:t>
          </a:r>
          <a:r>
            <a:rPr lang="en-US" sz="2000" b="0" kern="1200" dirty="0"/>
            <a:t>(</a:t>
          </a:r>
          <a:r>
            <a:rPr lang="el-GR" sz="2000" b="0" kern="1200" dirty="0"/>
            <a:t>Υγεία, </a:t>
          </a:r>
          <a:r>
            <a:rPr lang="en-US" sz="2000" b="0" kern="1200" dirty="0"/>
            <a:t>A</a:t>
          </a:r>
          <a:r>
            <a:rPr lang="el-GR" sz="2000" b="0" kern="1200" dirty="0" err="1"/>
            <a:t>γρο</a:t>
          </a:r>
          <a:r>
            <a:rPr lang="el-GR" sz="2000" b="0" kern="1200" dirty="0"/>
            <a:t>-διατροφή</a:t>
          </a:r>
          <a:r>
            <a:rPr lang="en-US" sz="2000" b="0" kern="1200" dirty="0"/>
            <a:t>)</a:t>
          </a:r>
          <a:r>
            <a:rPr lang="el-GR" sz="2000" b="0" kern="1200" dirty="0"/>
            <a:t>, με έμφαση στην αξιοποίηση του πολιτιστικού αποθέματος και την καινοτομία στις ΔΒ</a:t>
          </a:r>
          <a:endParaRPr lang="en-US" sz="2000" b="0" kern="1200" dirty="0"/>
        </a:p>
        <a:p>
          <a:pPr marL="0" lvl="0" indent="0" algn="l" defTabSz="533400">
            <a:lnSpc>
              <a:spcPct val="90000"/>
            </a:lnSpc>
            <a:spcBef>
              <a:spcPct val="0"/>
            </a:spcBef>
            <a:spcAft>
              <a:spcPct val="35000"/>
            </a:spcAft>
            <a:buNone/>
          </a:pPr>
          <a:r>
            <a:rPr lang="en-US" sz="2000" b="0" kern="1200" dirty="0"/>
            <a:t>*</a:t>
          </a:r>
          <a:r>
            <a:rPr lang="el-GR" sz="2000" b="0" kern="1200" dirty="0"/>
            <a:t>Ανάπτυξη εφαρμογών ΤΠΕ για τον εμπλουτισμό της εμπειρίας / ανάδειξη των τουριστικών  &amp; πολιτιστικών πόρων </a:t>
          </a:r>
          <a:endParaRPr lang="en-US" sz="2000" b="0" kern="1200" dirty="0"/>
        </a:p>
        <a:p>
          <a:pPr marL="0" lvl="0" indent="0" algn="l" defTabSz="533400">
            <a:lnSpc>
              <a:spcPct val="90000"/>
            </a:lnSpc>
            <a:spcBef>
              <a:spcPct val="0"/>
            </a:spcBef>
            <a:spcAft>
              <a:spcPct val="35000"/>
            </a:spcAft>
            <a:buNone/>
          </a:pPr>
          <a:r>
            <a:rPr lang="en-US" sz="2000" b="0" kern="1200" dirty="0"/>
            <a:t>*</a:t>
          </a:r>
          <a:r>
            <a:rPr lang="el-GR" sz="2000" b="0" kern="1200" dirty="0"/>
            <a:t>Αξιοποίηση της καινοτομίας στις ΤΠΕ για την αύξηση της παραγωγικότητας στον τουρισμό, τον πολιτισμό και τις δημιουργικές βιομηχανίες</a:t>
          </a:r>
          <a:endParaRPr lang="en-US" sz="1200" b="0" kern="1200" dirty="0"/>
        </a:p>
      </dsp:txBody>
      <dsp:txXfrm>
        <a:off x="2160273" y="0"/>
        <a:ext cx="6069326" cy="5143536"/>
      </dsp:txXfrm>
    </dsp:sp>
    <dsp:sp modelId="{EABE551E-3501-4D23-B73B-473906A287B0}">
      <dsp:nvSpPr>
        <dsp:cNvPr id="0" name=""/>
        <dsp:cNvSpPr/>
      </dsp:nvSpPr>
      <dsp:spPr>
        <a:xfrm>
          <a:off x="74292" y="500075"/>
          <a:ext cx="1925973" cy="4114828"/>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D7077-0AD6-4B6E-A812-5C884825FA39}">
      <dsp:nvSpPr>
        <dsp:cNvPr id="0" name=""/>
        <dsp:cNvSpPr/>
      </dsp:nvSpPr>
      <dsp:spPr>
        <a:xfrm>
          <a:off x="0" y="0"/>
          <a:ext cx="8229600" cy="51435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a:t>
          </a:r>
          <a:r>
            <a:rPr lang="el-GR" sz="2400" kern="1200" dirty="0"/>
            <a:t>Διαχείριση αποβλήτων</a:t>
          </a:r>
        </a:p>
        <a:p>
          <a:pPr marL="0" lvl="0" indent="0" algn="l" defTabSz="1066800">
            <a:lnSpc>
              <a:spcPct val="90000"/>
            </a:lnSpc>
            <a:spcBef>
              <a:spcPct val="0"/>
            </a:spcBef>
            <a:spcAft>
              <a:spcPct val="35000"/>
            </a:spcAft>
            <a:buNone/>
          </a:pPr>
          <a:r>
            <a:rPr lang="en-US" sz="2400" kern="1200" dirty="0"/>
            <a:t>*</a:t>
          </a:r>
          <a:r>
            <a:rPr lang="el-GR" sz="2400" kern="1200" dirty="0" err="1"/>
            <a:t>Αντι</a:t>
          </a:r>
          <a:r>
            <a:rPr lang="el-GR" sz="2400" kern="1200" dirty="0"/>
            <a:t>-ρύπανση και απορρύπανση με έμφαση στην «πράσινη επιχείρηση» και στη βιομηχανική συμβίωση</a:t>
          </a:r>
        </a:p>
        <a:p>
          <a:pPr marL="0" lvl="0" indent="0" algn="l" defTabSz="1066800">
            <a:lnSpc>
              <a:spcPct val="90000"/>
            </a:lnSpc>
            <a:spcBef>
              <a:spcPct val="0"/>
            </a:spcBef>
            <a:spcAft>
              <a:spcPct val="35000"/>
            </a:spcAft>
            <a:buNone/>
          </a:pPr>
          <a:r>
            <a:rPr lang="en-US" sz="2400" kern="1200" dirty="0"/>
            <a:t>*</a:t>
          </a:r>
          <a:r>
            <a:rPr lang="el-GR" sz="2400" kern="1200" dirty="0"/>
            <a:t>Καταπολέμηση</a:t>
          </a:r>
          <a:r>
            <a:rPr lang="en-US" sz="2400" kern="1200" dirty="0"/>
            <a:t> </a:t>
          </a:r>
          <a:r>
            <a:rPr lang="el-GR" sz="2400" kern="1200" dirty="0"/>
            <a:t>φυσικών καταστροφών, αντιμετώπιση των επιπτώσεων της κλιματικής αλλαγής </a:t>
          </a:r>
          <a:endParaRPr lang="en-US" sz="2400" kern="1200" dirty="0"/>
        </a:p>
        <a:p>
          <a:pPr marL="0" lvl="0" indent="0" algn="l" defTabSz="1066800">
            <a:lnSpc>
              <a:spcPct val="90000"/>
            </a:lnSpc>
            <a:spcBef>
              <a:spcPct val="0"/>
            </a:spcBef>
            <a:spcAft>
              <a:spcPct val="35000"/>
            </a:spcAft>
            <a:buNone/>
          </a:pPr>
          <a:r>
            <a:rPr lang="el-GR" sz="2400" kern="1200" dirty="0"/>
            <a:t> </a:t>
          </a:r>
          <a:r>
            <a:rPr lang="en-US" sz="2400" kern="1200" dirty="0"/>
            <a:t>*</a:t>
          </a:r>
          <a:r>
            <a:rPr lang="el-GR" sz="2400" kern="1200" dirty="0"/>
            <a:t>Αξιοποίηση της γενετικής πληροφορίας της βιοποικιλότητας</a:t>
          </a:r>
          <a:endParaRPr lang="el-GR" sz="1400" kern="1200" dirty="0"/>
        </a:p>
      </dsp:txBody>
      <dsp:txXfrm>
        <a:off x="2160273" y="0"/>
        <a:ext cx="6069326" cy="5143536"/>
      </dsp:txXfrm>
    </dsp:sp>
    <dsp:sp modelId="{326A3171-85B7-4A7C-A293-192D248DF064}">
      <dsp:nvSpPr>
        <dsp:cNvPr id="0" name=""/>
        <dsp:cNvSpPr/>
      </dsp:nvSpPr>
      <dsp:spPr>
        <a:xfrm>
          <a:off x="71436" y="500075"/>
          <a:ext cx="2103123" cy="4114828"/>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0.xml><?xml version="1.0" encoding="utf-8"?>
<dgm:layoutDef xmlns:dgm="http://schemas.openxmlformats.org/drawingml/2006/diagram" xmlns:a="http://schemas.openxmlformats.org/drawingml/2006/main" uniqueId="urn:microsoft.com/office/officeart/2005/8/layout/vList4#8">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3">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4#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6">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l-GR"/>
          </a:p>
        </p:txBody>
      </p:sp>
      <p:sp>
        <p:nvSpPr>
          <p:cNvPr id="3" name="2 - Θέση ημερομηνίας"/>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577F2F3-1BEF-4901-9707-430FC3E1B2E6}" type="datetimeFigureOut">
              <a:rPr lang="el-GR"/>
              <a:pPr>
                <a:defRPr/>
              </a:pPr>
              <a:t>30/1/2021</a:t>
            </a:fld>
            <a:endParaRPr lang="el-GR"/>
          </a:p>
        </p:txBody>
      </p:sp>
      <p:sp>
        <p:nvSpPr>
          <p:cNvPr id="4" name="3 - Θέση εικόνας διαφάνειας"/>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4 - Θέση σημειώσεων"/>
          <p:cNvSpPr>
            <a:spLocks noGrp="1"/>
          </p:cNvSpPr>
          <p:nvPr>
            <p:ph type="body" sz="quarter" idx="3"/>
          </p:nvPr>
        </p:nvSpPr>
        <p:spPr>
          <a:xfrm>
            <a:off x="679450" y="4716463"/>
            <a:ext cx="5438775" cy="4465637"/>
          </a:xfrm>
          <a:prstGeom prst="rect">
            <a:avLst/>
          </a:prstGeom>
        </p:spPr>
        <p:txBody>
          <a:bodyPr vert="horz" lIns="91440" tIns="45720" rIns="91440" bIns="45720" rtlCol="0">
            <a:normAutofit/>
          </a:bodyPr>
          <a:lstStyle/>
          <a:p>
            <a:pPr lvl="0"/>
            <a:r>
              <a:rPr lang="el-GR" noProof="0"/>
              <a:t>Kλικ για επεξεργασία των στυλ του υποδείγματος</a:t>
            </a:r>
          </a:p>
          <a:p>
            <a:pPr lvl="1"/>
            <a:r>
              <a:rPr lang="el-GR" noProof="0"/>
              <a:t>Δεύτερου επιπέδου</a:t>
            </a:r>
          </a:p>
          <a:p>
            <a:pPr lvl="2"/>
            <a:r>
              <a:rPr lang="el-GR" noProof="0"/>
              <a:t>Τρίτου επιπέδου</a:t>
            </a:r>
          </a:p>
          <a:p>
            <a:pPr lvl="3"/>
            <a:r>
              <a:rPr lang="el-GR" noProof="0"/>
              <a:t>Τέταρτου επιπέδου</a:t>
            </a:r>
          </a:p>
          <a:p>
            <a:pPr lvl="4"/>
            <a:r>
              <a:rPr lang="el-GR" noProof="0"/>
              <a:t>Πέμπτου επιπέδου</a:t>
            </a:r>
          </a:p>
        </p:txBody>
      </p:sp>
      <p:sp>
        <p:nvSpPr>
          <p:cNvPr id="6" name="5 - Θέση υποσέλιδου"/>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l-GR"/>
          </a:p>
        </p:txBody>
      </p:sp>
      <p:sp>
        <p:nvSpPr>
          <p:cNvPr id="7" name="6 - Θέση αριθμού διαφάνειας"/>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EE50BD4-F214-4CFE-956A-3F58B3728086}" type="slidenum">
              <a:rPr lang="el-GR"/>
              <a:pPr>
                <a:defRPr/>
              </a:pPr>
              <a:t>‹#›</a:t>
            </a:fld>
            <a:endParaRPr lang="el-G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el-G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19458"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Για τον σχεδιασμό της στρατηγικής η Περιφέρεια Ηπείρου </a:t>
            </a:r>
          </a:p>
          <a:p>
            <a:pPr eaLnBrk="1" hangingPunct="1">
              <a:lnSpc>
                <a:spcPct val="90000"/>
              </a:lnSpc>
              <a:spcBef>
                <a:spcPct val="0"/>
              </a:spcBef>
            </a:pPr>
            <a:r>
              <a:rPr lang="el-GR" sz="1100"/>
              <a:t>1. είχε αρχικά συγκροτήσει </a:t>
            </a:r>
            <a:r>
              <a:rPr lang="en-US" sz="1100" b="1"/>
              <a:t>To </a:t>
            </a:r>
            <a:r>
              <a:rPr lang="el-GR" sz="1100" b="1"/>
              <a:t>Περιφερειακό Συμβούλιο Έρευνας &amp; Καινοτομίας</a:t>
            </a:r>
            <a:r>
              <a:rPr lang="el-GR" sz="1100"/>
              <a:t>  το οποίο λειτούργησε από το 2013 ως γνωμοδοτικό όργανο. Στο πλαίσιο του νέου Νόμου ΕΣΕΤΑΚ το Συμβούλιο αναδιαρθρώθηκε με την σημερινή του σύνθεση.</a:t>
            </a:r>
          </a:p>
          <a:p>
            <a:pPr eaLnBrk="1" hangingPunct="1">
              <a:lnSpc>
                <a:spcPct val="90000"/>
              </a:lnSpc>
              <a:spcBef>
                <a:spcPct val="0"/>
              </a:spcBef>
            </a:pPr>
            <a:r>
              <a:rPr lang="el-GR" sz="1100"/>
              <a:t>2. </a:t>
            </a:r>
            <a:r>
              <a:rPr lang="el-GR" sz="1100" b="1"/>
              <a:t>Συμμετέχει στην πλατφόρμα </a:t>
            </a:r>
            <a:r>
              <a:rPr lang="el-GR" sz="1100"/>
              <a:t>S3 της Ευρωπαϊκής Επιτροπής από το 2013.</a:t>
            </a:r>
          </a:p>
          <a:p>
            <a:pPr eaLnBrk="1" hangingPunct="1">
              <a:lnSpc>
                <a:spcPct val="90000"/>
              </a:lnSpc>
              <a:spcBef>
                <a:spcPct val="0"/>
              </a:spcBef>
            </a:pPr>
            <a:r>
              <a:rPr lang="el-GR" sz="1100"/>
              <a:t>3. </a:t>
            </a:r>
            <a:r>
              <a:rPr lang="el-GR" sz="1100" b="1"/>
              <a:t>Συνεργάζεται με εξειδικευμένο Σύμβουλο - Μελετητή</a:t>
            </a:r>
            <a:endParaRPr lang="el-GR" sz="1100"/>
          </a:p>
          <a:p>
            <a:pPr eaLnBrk="1" hangingPunct="1">
              <a:lnSpc>
                <a:spcPct val="90000"/>
              </a:lnSpc>
              <a:spcBef>
                <a:spcPct val="0"/>
              </a:spcBef>
            </a:pPr>
            <a:r>
              <a:rPr lang="el-GR" sz="1100"/>
              <a:t>4. </a:t>
            </a:r>
            <a:r>
              <a:rPr lang="el-GR" sz="1100" b="1"/>
              <a:t>Συνεργάζεται επίσης με α) τον εμπειρογνώμονα, στον οποίο η Ευρωπαϊκή Επιτροπή έχει αναθέσει την παρακολούθηση του σχεδιασμού</a:t>
            </a:r>
            <a:r>
              <a:rPr lang="el-GR" sz="1100"/>
              <a:t> και της υλοποίησης της Στρατηγικής για την Έξυπνη Εξειδίκευση στην Ήπειρο (ήταν ο κ Νίκος Κομνηνός, τώρα είναι η κα Λένα Τσιπούρη, καθηγητές Παν/μιου και οι δύο) </a:t>
            </a:r>
            <a:r>
              <a:rPr lang="el-GR" sz="1100" b="1"/>
              <a:t>και β) τον εμπειρογνώμονα για θέματα υγείας, </a:t>
            </a:r>
            <a:r>
              <a:rPr lang="el-GR" sz="1100"/>
              <a:t>τον οποίο επίσης η Ευρωπαϊκή Επιτροπή έχει διαθέσει στην Ήπειρο για την διερεύνηση δυνατότητας ανάπτυξης του τομέα υγείας και την υποβοήθηση της στον σχεδιασμό του ( κ </a:t>
            </a:r>
            <a:r>
              <a:rPr lang="en-US" sz="1100"/>
              <a:t>Robert Shotton, </a:t>
            </a:r>
            <a:r>
              <a:rPr lang="el-GR" sz="1100"/>
              <a:t>πρώην Γενικός Δ/ντής της </a:t>
            </a:r>
            <a:r>
              <a:rPr lang="en-US" sz="1100"/>
              <a:t>DG REGIO)</a:t>
            </a:r>
            <a:r>
              <a:rPr lang="el-GR" sz="1100"/>
              <a:t>.</a:t>
            </a:r>
          </a:p>
          <a:p>
            <a:pPr eaLnBrk="1" hangingPunct="1">
              <a:lnSpc>
                <a:spcPct val="90000"/>
              </a:lnSpc>
              <a:spcBef>
                <a:spcPct val="0"/>
              </a:spcBef>
            </a:pPr>
            <a:r>
              <a:rPr lang="el-GR" sz="1100"/>
              <a:t>Η Στρατηγική της Έξυπνης εξειδίκευσης που προτάθηκε από το Συμβούλιο Έρευνας και Καινοτομίας</a:t>
            </a:r>
            <a:r>
              <a:rPr lang="en-US" sz="1100"/>
              <a:t>,</a:t>
            </a:r>
            <a:r>
              <a:rPr lang="el-GR" sz="1100"/>
              <a:t> διαμορφώθηκε μέσα από δημόσια διαβούλευση</a:t>
            </a:r>
            <a:r>
              <a:rPr lang="en-US" sz="1100"/>
              <a:t>,</a:t>
            </a:r>
            <a:r>
              <a:rPr lang="el-GR" sz="1100"/>
              <a:t> η οποία ξεκίνησε τον Οκτώβριο του 2012 με την ανοικτή συνάντηση εμπειρογνωμόνων της Ευρωπαϊκής Επιτροπής με τοπικούς παράγοντες, συνεχίστηκε στο αναπτυξιακό συνέδριο το 2013 και ολοκληρώθηκε το 2014 σε συναντήσεις με τους Δημάρχους της περιοχής, με την Επιτροπή διαβούλευσης της Περιφέρειας και το Περιφερειακό Συμβούλιο. </a:t>
            </a:r>
          </a:p>
          <a:p>
            <a:pPr eaLnBrk="1" hangingPunct="1">
              <a:lnSpc>
                <a:spcPct val="90000"/>
              </a:lnSpc>
              <a:spcBef>
                <a:spcPct val="0"/>
              </a:spcBef>
            </a:pPr>
            <a:endParaRPr lang="el-GR" sz="1100"/>
          </a:p>
        </p:txBody>
      </p:sp>
      <p:sp>
        <p:nvSpPr>
          <p:cNvPr id="18435"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4D8B0B-6BEF-4809-8F59-413E8DEC38AD}" type="slidenum">
              <a:rPr lang="el-GR"/>
              <a:pPr fontAlgn="base">
                <a:spcBef>
                  <a:spcPct val="0"/>
                </a:spcBef>
                <a:spcAft>
                  <a:spcPct val="0"/>
                </a:spcAft>
                <a:defRPr/>
              </a:pPr>
              <a:t>24</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21506" name="2 - Θέση σημειώσεων"/>
          <p:cNvSpPr>
            <a:spLocks noGrp="1"/>
          </p:cNvSpPr>
          <p:nvPr>
            <p:ph type="body" idx="1"/>
          </p:nvPr>
        </p:nvSpPr>
        <p:spPr bwMode="auto">
          <a:noFill/>
        </p:spPr>
        <p:txBody>
          <a:bodyPr wrap="square" numCol="1" anchor="t" anchorCtr="0" compatLnSpc="1">
            <a:prstTxWarp prst="textNoShape">
              <a:avLst/>
            </a:prstTxWarp>
            <a:normAutofit lnSpcReduction="10000"/>
          </a:bodyPr>
          <a:lstStyle/>
          <a:p>
            <a:pPr eaLnBrk="1" hangingPunct="1">
              <a:lnSpc>
                <a:spcPct val="90000"/>
              </a:lnSpc>
              <a:spcBef>
                <a:spcPct val="0"/>
              </a:spcBef>
            </a:pPr>
            <a:r>
              <a:rPr lang="el-GR" sz="1100"/>
              <a:t>Το συμπέρασμα της διαβούλευσης είναι ότι πρέπει να επικεντρωθούμε σε 4 κλάδους της οικονομίας, στους οποίους η Ήπειρος διαθέτει ισχυρά συγκριτικά πλεονεκτήματα </a:t>
            </a:r>
            <a:r>
              <a:rPr lang="en-US" sz="1100"/>
              <a:t>.</a:t>
            </a:r>
          </a:p>
          <a:p>
            <a:pPr eaLnBrk="1" hangingPunct="1">
              <a:lnSpc>
                <a:spcPct val="90000"/>
              </a:lnSpc>
              <a:spcBef>
                <a:spcPct val="0"/>
              </a:spcBef>
            </a:pPr>
            <a:r>
              <a:rPr lang="el-GR" sz="1100"/>
              <a:t>Καταρχήν η ανάπτυξη δύο κλάδων που προσφέρουν ήδη προστιθέμενη αξία, </a:t>
            </a:r>
            <a:r>
              <a:rPr lang="el-GR" sz="1100" b="1"/>
              <a:t>όπως ο πρωτογενής τομέας και η μεταποίηση του </a:t>
            </a:r>
            <a:r>
              <a:rPr lang="el-GR" sz="1100"/>
              <a:t>που συνεισφέρουν το 18% του ΑΕΠ της Περιφέρειας και το μερίδιο των απασχολούμενων που συγκεντρώνονται στον κλάδο ανέρχεται στο 29,5% και στην </a:t>
            </a:r>
            <a:r>
              <a:rPr lang="el-GR" sz="1100" b="1"/>
              <a:t>τουριστική δραστηριότητα </a:t>
            </a:r>
            <a:r>
              <a:rPr lang="el-GR" sz="1100"/>
              <a:t>που μαζί με το εμπόριο συνεισφέρει το 27,5% του ΑΕΠ της Περιφέρειας και το μερίδιο των απασχολούμενων που συγκεντρώνονται στον κλάδο ανέρχεται στο 28,6%. </a:t>
            </a:r>
          </a:p>
          <a:p>
            <a:pPr eaLnBrk="1" hangingPunct="1">
              <a:lnSpc>
                <a:spcPct val="90000"/>
              </a:lnSpc>
              <a:spcBef>
                <a:spcPct val="0"/>
              </a:spcBef>
            </a:pPr>
            <a:r>
              <a:rPr lang="el-GR" sz="1100"/>
              <a:t>Παράλληλα δεν μπορεί να μην ληφθεί υπόψη ότι στην Περιφέρεια λειτουργεί το Πανεπιστήμιο Ιωαννίνων με 7 σχολές και 15 τμήματα, 30 μεταπτυχιακά προγράμματα σπουδών, 18.000 προπτυχιακούς, 2.300 μεταπτυχιακούς φοιτητές και 2.000 υποψήφιους διδάκτορες και το ΤΕΙ Ηπείρου που απαρτίζεται από 5 σχολές και 8 τμήματα, διαθέτει 5 μεταπτυχιακά προγράμματα σπουδών και στο οποίο φοιτούν 10.000 προπτυχιακοί φοιτητές. Γίνεται εύκολα αντιληπτό ότι με τέτοιου επιπέδου ανθρώπινο δυναμικό είναι ανάγκη να αξιοποιηθεί η γνώση που παράγεται να δοθεί μια ευκαιρία στους αποφοίτους για επαγγελματική ενασχόληση στον τομέα ειδίκευσης τους  και αυτό μπορεί να γίνει μέσω της </a:t>
            </a:r>
            <a:r>
              <a:rPr lang="el-GR" sz="1100" b="1"/>
              <a:t>ενίσχυσης της νεανικής επιχειρηματικότητας</a:t>
            </a:r>
            <a:r>
              <a:rPr lang="el-GR" sz="1100"/>
              <a:t>. </a:t>
            </a:r>
          </a:p>
          <a:p>
            <a:pPr eaLnBrk="1" hangingPunct="1">
              <a:lnSpc>
                <a:spcPct val="90000"/>
              </a:lnSpc>
              <a:spcBef>
                <a:spcPct val="0"/>
              </a:spcBef>
            </a:pPr>
            <a:r>
              <a:rPr lang="el-GR" sz="1100"/>
              <a:t>Ένας τέταρτος τομέας που αναδείχτηκε από την διαδικασία εκπόνησης της στρατηγικής είναι αυτός της </a:t>
            </a:r>
            <a:r>
              <a:rPr lang="el-GR" sz="1100" b="1"/>
              <a:t>υγείας και της ευεξίας</a:t>
            </a:r>
            <a:r>
              <a:rPr lang="el-GR" sz="1100"/>
              <a:t>. Είναι ένας νέος υποσχόμενος χώρος από τον οποίον προσβλέπουμε πιο μεσοπρόθεσμα ή μακροπρόθεσμα οικονομικά οφέλη αλλά γίνεται εύκολα αντιληπτή η σημασία του αρκεί να αναφέρουμε ότι από τα 995 έργα όλων των ακαδημαϊκών μονάδων του Πανεπιστημίου Ιωαννίνων τα 516 (δηλαδή πάνω από το 50%) αφορούν την Ιατρική σχολή. </a:t>
            </a:r>
          </a:p>
          <a:p>
            <a:pPr eaLnBrk="1" hangingPunct="1">
              <a:lnSpc>
                <a:spcPct val="90000"/>
              </a:lnSpc>
              <a:spcBef>
                <a:spcPct val="0"/>
              </a:spcBef>
            </a:pPr>
            <a:endParaRPr lang="el-GR" sz="1100"/>
          </a:p>
          <a:p>
            <a:pPr eaLnBrk="1" hangingPunct="1">
              <a:lnSpc>
                <a:spcPct val="90000"/>
              </a:lnSpc>
              <a:spcBef>
                <a:spcPct val="0"/>
              </a:spcBef>
            </a:pPr>
            <a:r>
              <a:rPr lang="el-GR" sz="1100"/>
              <a:t>Είναι επίσης εμφανές από τον πρώτο κύκλο των διαβουλεύσεων και την ανάλυση της τοπικής οικονομίας ότι η ανάπτυξη των συγκεκριμένων τεσσάρων τομέων θα πρέπει να υποβοηθείται από την χρήση και εφαρμογή τεχνολογιών και τεχνογνωσίας που βασίζονται σε μία σειρά από οριζόντιες δράσεις όπως η εφαρμογή </a:t>
            </a:r>
            <a:r>
              <a:rPr lang="el-GR" sz="1100" b="1"/>
              <a:t>καθαρών (πράσινων) τεχνολογιών</a:t>
            </a:r>
            <a:r>
              <a:rPr lang="el-GR" sz="1100"/>
              <a:t>, οι τεχνολογίες της</a:t>
            </a:r>
            <a:r>
              <a:rPr lang="el-GR" sz="1100" b="1"/>
              <a:t> πληροφορικής </a:t>
            </a:r>
            <a:r>
              <a:rPr lang="el-GR" sz="1100"/>
              <a:t>και η εκπαίδευση του </a:t>
            </a:r>
            <a:r>
              <a:rPr lang="el-GR" sz="1100" b="1"/>
              <a:t>ανθρώπινου</a:t>
            </a:r>
            <a:r>
              <a:rPr lang="el-GR" sz="1100"/>
              <a:t> </a:t>
            </a:r>
            <a:r>
              <a:rPr lang="el-GR" sz="1100" b="1"/>
              <a:t>δυναμικού</a:t>
            </a:r>
            <a:r>
              <a:rPr lang="el-GR" sz="1100"/>
              <a:t> σε νέες τεχνολογίες.</a:t>
            </a:r>
            <a:endParaRPr lang="el-GR" sz="700" b="1" i="1">
              <a:solidFill>
                <a:schemeClr val="accent2"/>
              </a:solidFill>
            </a:endParaRPr>
          </a:p>
        </p:txBody>
      </p:sp>
      <p:sp>
        <p:nvSpPr>
          <p:cNvPr id="20483"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32E873-DA05-4055-8057-6035BD26B84F}" type="slidenum">
              <a:rPr lang="el-GR"/>
              <a:pPr fontAlgn="base">
                <a:spcBef>
                  <a:spcPct val="0"/>
                </a:spcBef>
                <a:spcAft>
                  <a:spcPct val="0"/>
                </a:spcAft>
                <a:defRPr/>
              </a:pPr>
              <a:t>25</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25602"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Έχοντας ολοκληρώσει τον προσδιορισμό των 4άρων προτεραιοτήτων της Στρατηγικής, προχωρήσαμε στην εξειδίκευση της, προσδιορίζοντας τις </a:t>
            </a:r>
            <a:r>
              <a:rPr lang="el-GR" sz="1100" b="1"/>
              <a:t>δράσεις</a:t>
            </a:r>
            <a:r>
              <a:rPr lang="el-GR" sz="1100"/>
              <a:t> κάθε προτεραιότητας.</a:t>
            </a:r>
          </a:p>
          <a:p>
            <a:pPr eaLnBrk="1" hangingPunct="1">
              <a:lnSpc>
                <a:spcPct val="90000"/>
              </a:lnSpc>
              <a:spcBef>
                <a:spcPct val="0"/>
              </a:spcBef>
            </a:pPr>
            <a:r>
              <a:rPr lang="el-GR" sz="1100"/>
              <a:t>Στη συνέχεια δίπλα από κάθε δράση σημειώσαμε την </a:t>
            </a:r>
            <a:r>
              <a:rPr lang="el-GR" sz="1100" b="1"/>
              <a:t>αναλυτική περιγραφή</a:t>
            </a:r>
            <a:r>
              <a:rPr lang="el-GR" sz="1100"/>
              <a:t> της, την </a:t>
            </a:r>
            <a:r>
              <a:rPr lang="el-GR" sz="1100" b="1"/>
              <a:t>εξεύρεση πηγών χρηματοδότησης </a:t>
            </a:r>
            <a:r>
              <a:rPr lang="el-GR" sz="1100"/>
              <a:t>και την </a:t>
            </a:r>
            <a:r>
              <a:rPr lang="el-GR" sz="1100" b="1"/>
              <a:t>αντιστοίχηση με τους θεματικούς στόχους </a:t>
            </a:r>
            <a:r>
              <a:rPr lang="el-GR" sz="1100"/>
              <a:t>της νέας προγραμματικής περιόδου.</a:t>
            </a:r>
          </a:p>
          <a:p>
            <a:pPr eaLnBrk="1" hangingPunct="1">
              <a:lnSpc>
                <a:spcPct val="90000"/>
              </a:lnSpc>
              <a:spcBef>
                <a:spcPct val="0"/>
              </a:spcBef>
            </a:pPr>
            <a:r>
              <a:rPr lang="el-GR" sz="1100"/>
              <a:t>Μέχρι σήμερα για τις δράσεις που θα χρηματοδοτηθούν από το ΠΕΠ Ηπείρου </a:t>
            </a:r>
            <a:r>
              <a:rPr lang="el-GR" sz="1100">
                <a:solidFill>
                  <a:srgbClr val="FF0000"/>
                </a:solidFill>
              </a:rPr>
              <a:t>ορίστηκε</a:t>
            </a:r>
            <a:r>
              <a:rPr lang="el-GR" sz="1100"/>
              <a:t> ο </a:t>
            </a:r>
            <a:r>
              <a:rPr lang="el-GR" sz="1100" b="1"/>
              <a:t>προϋπολογισμός και οι δείκτες, μέσω των οποίων θα παρακολουθείται η επίτευξη των στόχων ανά επενδυτική προτεραιότητα, </a:t>
            </a:r>
            <a:r>
              <a:rPr lang="el-GR" sz="1100"/>
              <a:t>προσδιορίστηκαν τα ποσοστά χρηματοδότησης κάθε δράσης και εκτιμήθηκε </a:t>
            </a:r>
            <a:r>
              <a:rPr lang="el-GR" sz="1100" b="1"/>
              <a:t>η μόχλευση </a:t>
            </a:r>
            <a:r>
              <a:rPr lang="el-GR" sz="1100"/>
              <a:t>των ιδιωτικών κεφαλαίων που θα στοχεύσει η εφαρμογή του προγράμματος.</a:t>
            </a:r>
          </a:p>
          <a:p>
            <a:pPr eaLnBrk="1" hangingPunct="1">
              <a:lnSpc>
                <a:spcPct val="90000"/>
              </a:lnSpc>
              <a:spcBef>
                <a:spcPct val="0"/>
              </a:spcBef>
            </a:pPr>
            <a:endParaRPr lang="el-GR" sz="1100"/>
          </a:p>
          <a:p>
            <a:pPr eaLnBrk="1" hangingPunct="1">
              <a:lnSpc>
                <a:spcPct val="90000"/>
              </a:lnSpc>
              <a:spcBef>
                <a:spcPct val="0"/>
              </a:spcBef>
            </a:pPr>
            <a:endParaRPr lang="el-GR" sz="700" b="1" i="1">
              <a:solidFill>
                <a:schemeClr val="accent2"/>
              </a:solidFill>
            </a:endParaRPr>
          </a:p>
        </p:txBody>
      </p:sp>
      <p:sp>
        <p:nvSpPr>
          <p:cNvPr id="24579"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C9CFCC-320F-4F3A-8E5A-E2D865194A2F}" type="slidenum">
              <a:rPr lang="el-GR"/>
              <a:pPr fontAlgn="base">
                <a:spcBef>
                  <a:spcPct val="0"/>
                </a:spcBef>
                <a:spcAft>
                  <a:spcPct val="0"/>
                </a:spcAft>
                <a:defRPr/>
              </a:pPr>
              <a:t>26</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27650"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Για την υλοποίηση της Στρατηγικής εκτιμάται ότι θα απαιτηθούν περίπου 110 εκ€ δημόσιας δαπάνης.</a:t>
            </a:r>
          </a:p>
          <a:p>
            <a:pPr eaLnBrk="1" hangingPunct="1">
              <a:lnSpc>
                <a:spcPct val="90000"/>
              </a:lnSpc>
              <a:spcBef>
                <a:spcPct val="0"/>
              </a:spcBef>
            </a:pPr>
            <a:r>
              <a:rPr lang="el-GR" sz="1100"/>
              <a:t>Από αυτά</a:t>
            </a:r>
          </a:p>
          <a:p>
            <a:pPr eaLnBrk="1" hangingPunct="1">
              <a:lnSpc>
                <a:spcPct val="90000"/>
              </a:lnSpc>
              <a:spcBef>
                <a:spcPct val="0"/>
              </a:spcBef>
              <a:buFontTx/>
              <a:buChar char="•"/>
            </a:pPr>
            <a:r>
              <a:rPr lang="el-GR" sz="1100"/>
              <a:t> ο </a:t>
            </a:r>
            <a:r>
              <a:rPr lang="el-GR" sz="1100" b="1"/>
              <a:t>Αγροτιοδιατροφικός τομέας</a:t>
            </a:r>
            <a:r>
              <a:rPr lang="el-GR" sz="1100"/>
              <a:t> προϋπολογίζεται να χρηματοδοτηθεί με 30εκ€</a:t>
            </a:r>
          </a:p>
          <a:p>
            <a:pPr eaLnBrk="1" hangingPunct="1">
              <a:lnSpc>
                <a:spcPct val="90000"/>
              </a:lnSpc>
              <a:spcBef>
                <a:spcPct val="0"/>
              </a:spcBef>
              <a:buFontTx/>
              <a:buChar char="•"/>
            </a:pPr>
            <a:r>
              <a:rPr lang="el-GR" sz="1100"/>
              <a:t>Η </a:t>
            </a:r>
            <a:r>
              <a:rPr lang="el-GR" sz="1100" b="1"/>
              <a:t>βιομηχανία της  Εμπειρίας</a:t>
            </a:r>
            <a:r>
              <a:rPr lang="el-GR" sz="1100"/>
              <a:t> με 28 εκ€</a:t>
            </a:r>
          </a:p>
          <a:p>
            <a:pPr eaLnBrk="1" hangingPunct="1">
              <a:lnSpc>
                <a:spcPct val="90000"/>
              </a:lnSpc>
              <a:spcBef>
                <a:spcPct val="0"/>
              </a:spcBef>
              <a:buFontTx/>
              <a:buChar char="•"/>
            </a:pPr>
            <a:r>
              <a:rPr lang="el-GR" sz="1100" b="1"/>
              <a:t>Οι ΤΠΕ και η νεανική επιχειρηματικότητα </a:t>
            </a:r>
            <a:r>
              <a:rPr lang="el-GR" sz="1100"/>
              <a:t>με 13 εκ€. </a:t>
            </a:r>
          </a:p>
          <a:p>
            <a:pPr eaLnBrk="1" hangingPunct="1">
              <a:lnSpc>
                <a:spcPct val="90000"/>
              </a:lnSpc>
              <a:spcBef>
                <a:spcPct val="0"/>
              </a:spcBef>
              <a:buFontTx/>
              <a:buChar char="•"/>
            </a:pPr>
            <a:r>
              <a:rPr lang="el-GR" sz="1100"/>
              <a:t>Και η</a:t>
            </a:r>
            <a:r>
              <a:rPr lang="el-GR" sz="1100" b="1"/>
              <a:t> Υγεία και Ευεξία </a:t>
            </a:r>
            <a:r>
              <a:rPr lang="el-GR" sz="1100"/>
              <a:t>με 40 εκ€</a:t>
            </a:r>
          </a:p>
          <a:p>
            <a:pPr eaLnBrk="1" hangingPunct="1">
              <a:lnSpc>
                <a:spcPct val="90000"/>
              </a:lnSpc>
              <a:spcBef>
                <a:spcPct val="0"/>
              </a:spcBef>
            </a:pPr>
            <a:endParaRPr lang="el-GR" sz="1100"/>
          </a:p>
          <a:p>
            <a:pPr eaLnBrk="1" hangingPunct="1">
              <a:lnSpc>
                <a:spcPct val="90000"/>
              </a:lnSpc>
              <a:spcBef>
                <a:spcPct val="0"/>
              </a:spcBef>
            </a:pPr>
            <a:r>
              <a:rPr lang="el-GR" sz="1100"/>
              <a:t>Η χρηματοδότηση θα γίνει από τα διαρθρωτικά ταμεία :  Περιφερειακής Ανάπτυξης (ΕΤΠΑ), Γεωργικό Ταμείο Αγροτικής Ανάπτυξης (ΕΓΤΑΑ), Κοινωνικό Ταμείο (ΕΚΤ) και το Ταμείο Θάλασσας και Αλιείας (ΕΤΘΑ)</a:t>
            </a:r>
          </a:p>
          <a:p>
            <a:pPr eaLnBrk="1" hangingPunct="1">
              <a:lnSpc>
                <a:spcPct val="90000"/>
              </a:lnSpc>
              <a:spcBef>
                <a:spcPct val="0"/>
              </a:spcBef>
            </a:pPr>
            <a:r>
              <a:rPr lang="el-GR" sz="1100"/>
              <a:t>μέσω των Επιχειρησιακών Προγραμμάτων:</a:t>
            </a:r>
          </a:p>
          <a:p>
            <a:pPr eaLnBrk="1" hangingPunct="1">
              <a:lnSpc>
                <a:spcPct val="90000"/>
              </a:lnSpc>
              <a:spcBef>
                <a:spcPct val="0"/>
              </a:spcBef>
              <a:buFontTx/>
              <a:buChar char="•"/>
            </a:pPr>
            <a:r>
              <a:rPr lang="el-GR" sz="1100"/>
              <a:t>ΑΝΑΠΤΥΞΗ ΑΝΘΡΩΠΙΝΟΥ ΔΥΝΑΜΙΚΟΥ, ΕΚΠΑΙΔΕΥΣΗ &amp; ΔΙΑ ΒΙΟΥ ΜΑΘΗΣΗ με 4εκ€</a:t>
            </a:r>
          </a:p>
          <a:p>
            <a:pPr eaLnBrk="1" hangingPunct="1">
              <a:lnSpc>
                <a:spcPct val="90000"/>
              </a:lnSpc>
              <a:spcBef>
                <a:spcPct val="0"/>
              </a:spcBef>
              <a:buFontTx/>
              <a:buChar char="•"/>
            </a:pPr>
            <a:r>
              <a:rPr lang="el-GR" sz="1100"/>
              <a:t>ΑΝΤΑΓΩΝΙΣΤΙΚΟΤΗΤΑ - ΕΠΙΧΕΙΡΗΜΑΤΙΚΟΤΗΤΑ – ΚΑΙΝΟΤΟΜΙΑ με 39εκ€</a:t>
            </a:r>
          </a:p>
          <a:p>
            <a:pPr eaLnBrk="1" hangingPunct="1">
              <a:lnSpc>
                <a:spcPct val="90000"/>
              </a:lnSpc>
              <a:spcBef>
                <a:spcPct val="0"/>
              </a:spcBef>
              <a:buFontTx/>
              <a:buChar char="•"/>
            </a:pPr>
            <a:r>
              <a:rPr lang="el-GR" sz="1100"/>
              <a:t>ΑΛΙΕΙΑΣ ΚΑΙ ΘΑΛΑΣΣΑΣ με 3 εκ€</a:t>
            </a:r>
          </a:p>
          <a:p>
            <a:pPr eaLnBrk="1" hangingPunct="1">
              <a:lnSpc>
                <a:spcPct val="90000"/>
              </a:lnSpc>
              <a:spcBef>
                <a:spcPct val="0"/>
              </a:spcBef>
              <a:buFontTx/>
              <a:buChar char="•"/>
            </a:pPr>
            <a:r>
              <a:rPr lang="el-GR" sz="1100"/>
              <a:t>ΑΓΡΟΤΙΚΗΣ ΑΝΑΠΤΥΞΗΣ ΤΗΣ ΕΛΛΑΔΑΣ 25 εκ€</a:t>
            </a:r>
          </a:p>
          <a:p>
            <a:pPr eaLnBrk="1" hangingPunct="1">
              <a:lnSpc>
                <a:spcPct val="90000"/>
              </a:lnSpc>
              <a:spcBef>
                <a:spcPct val="0"/>
              </a:spcBef>
              <a:buFontTx/>
              <a:buChar char="•"/>
            </a:pPr>
            <a:r>
              <a:rPr lang="el-GR" sz="1100"/>
              <a:t>και μέσω του ΠΕΠ Ηπείρου με 39εκ€.</a:t>
            </a:r>
          </a:p>
          <a:p>
            <a:pPr eaLnBrk="1" hangingPunct="1">
              <a:lnSpc>
                <a:spcPct val="90000"/>
              </a:lnSpc>
              <a:spcBef>
                <a:spcPct val="0"/>
              </a:spcBef>
              <a:buFontTx/>
              <a:buChar char="•"/>
            </a:pPr>
            <a:endParaRPr lang="el-GR" sz="1100"/>
          </a:p>
        </p:txBody>
      </p:sp>
      <p:sp>
        <p:nvSpPr>
          <p:cNvPr id="2662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AF56E8-2298-433B-934D-7124E74E7E21}" type="slidenum">
              <a:rPr lang="el-GR"/>
              <a:pPr fontAlgn="base">
                <a:spcBef>
                  <a:spcPct val="0"/>
                </a:spcBef>
                <a:spcAft>
                  <a:spcPct val="0"/>
                </a:spcAft>
                <a:defRPr/>
              </a:pPr>
              <a:t>27</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29698"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l-GR" sz="1000"/>
              <a:t>Μέχρι σήμερα έχουμε ολοκληρώσει την Στρατηγική και την εξειδίκευση των δράσεων της.</a:t>
            </a:r>
          </a:p>
          <a:p>
            <a:pPr eaLnBrk="1" hangingPunct="1">
              <a:spcBef>
                <a:spcPct val="0"/>
              </a:spcBef>
            </a:pPr>
            <a:r>
              <a:rPr lang="el-GR" sz="1000"/>
              <a:t>Σε ότι αφορά τη δομή διακυβέρνησης της Περιφερειακής RIS3, αυτή περιλαμβάνει δύο επίπεδα: </a:t>
            </a:r>
          </a:p>
          <a:p>
            <a:pPr eaLnBrk="1" hangingPunct="1">
              <a:spcBef>
                <a:spcPct val="0"/>
              </a:spcBef>
            </a:pPr>
            <a:r>
              <a:rPr lang="el-GR" sz="1000"/>
              <a:t>Α) Το Επιτελικό Επίπεδο που αφορά τη χάραξη πολιτικής και τη λήψη αποφάσεων.</a:t>
            </a:r>
          </a:p>
          <a:p>
            <a:pPr eaLnBrk="1" hangingPunct="1">
              <a:spcBef>
                <a:spcPct val="0"/>
              </a:spcBef>
            </a:pPr>
            <a:r>
              <a:rPr lang="el-GR" sz="1000"/>
              <a:t>Β) και το Εκτελεστικό Επίπεδο που αφορά την τεκμηρίωση, το συντονισμό και την εφαρμογή της διαμορφωθείσας πολιτικής.</a:t>
            </a:r>
          </a:p>
          <a:p>
            <a:pPr eaLnBrk="1" hangingPunct="1">
              <a:spcBef>
                <a:spcPct val="0"/>
              </a:spcBef>
            </a:pPr>
            <a:endParaRPr lang="el-GR" sz="1000"/>
          </a:p>
          <a:p>
            <a:pPr eaLnBrk="1" hangingPunct="1">
              <a:spcBef>
                <a:spcPct val="0"/>
              </a:spcBef>
            </a:pPr>
            <a:r>
              <a:rPr lang="el-GR" sz="1000"/>
              <a:t>Στο επιτελικό επίπεδο περιλαμβάνονται τα όργανα διοίκησης της Περιφέρειας, τα οποία είναι αρμόδια για την χάραξη πολιτικής, δηλαδή ο Περιφερειάρχης και το Περιφερειακό Συμβούλιο, τα οποία συνεπικουρούνται από ένα Συμβουλευτικό Όργανο, που είναι το Περιφερειακό Συμβούλιο Έρευνας και Καινοτομίας Ηπείρου</a:t>
            </a:r>
          </a:p>
          <a:p>
            <a:pPr eaLnBrk="1" hangingPunct="1">
              <a:spcBef>
                <a:spcPct val="0"/>
              </a:spcBef>
            </a:pPr>
            <a:r>
              <a:rPr lang="el-GR" sz="1000"/>
              <a:t>Το Συμβούλιο αυτό  το οποίο υφίσταται στην Περιφέρεια από το 2013 και ανασυστάθηκε σύμφωνα με τον Ν.4310/2014</a:t>
            </a:r>
          </a:p>
          <a:p>
            <a:pPr eaLnBrk="1" hangingPunct="1">
              <a:spcBef>
                <a:spcPct val="0"/>
              </a:spcBef>
            </a:pPr>
            <a:endParaRPr lang="el-GR" sz="1000"/>
          </a:p>
          <a:p>
            <a:pPr eaLnBrk="1" hangingPunct="1">
              <a:spcBef>
                <a:spcPct val="0"/>
              </a:spcBef>
            </a:pPr>
            <a:r>
              <a:rPr lang="el-GR" sz="1000"/>
              <a:t>Στο εκτελεστικό επίπεδο εντάσσονται οι φορείς που έχουν την ευθύνη της παρακολούθησης της πορείας υλοποίησης της περιφερειακής RIS3 καθώς και οι φορείς διαχείρισης και οι φορείς υλοποίησης των σχετικών δράσεων. </a:t>
            </a:r>
          </a:p>
          <a:p>
            <a:pPr eaLnBrk="1" hangingPunct="1">
              <a:spcBef>
                <a:spcPct val="0"/>
              </a:spcBef>
            </a:pPr>
            <a:r>
              <a:rPr lang="el-GR" sz="1000"/>
              <a:t>Η ΕΥΔ ΕΠ Περιφέρειας Ηπείρου ( το συντονιστικό όργανο παρακολούθησης της </a:t>
            </a:r>
            <a:r>
              <a:rPr lang="en-US" sz="1000"/>
              <a:t>RIS</a:t>
            </a:r>
            <a:r>
              <a:rPr lang="el-GR" sz="1000"/>
              <a:t>3)  και οι Ομάδες Εργασίας του Περιφερειακού Συμβουλίου Έρευνας και Καινοτομίας (ΠΣΕΚ) ανά τομέα προτεραιότητας της Περιφερειακής  Στρατηγικής, έχοντας ως κύρια αρμοδιότητα την παρακολούθηση της πορείας υλοποίησης της Περιφερειακής </a:t>
            </a:r>
            <a:r>
              <a:rPr lang="en-US" sz="1000"/>
              <a:t>RIS</a:t>
            </a:r>
            <a:r>
              <a:rPr lang="el-GR" sz="1000"/>
              <a:t>3 και τη διατύπωση εισηγήσεων / προτάσεων για τυχόν αναθεώρηση της. </a:t>
            </a:r>
          </a:p>
          <a:p>
            <a:pPr eaLnBrk="1" hangingPunct="1">
              <a:spcBef>
                <a:spcPct val="0"/>
              </a:spcBef>
            </a:pPr>
            <a:r>
              <a:rPr lang="el-GR" sz="1000"/>
              <a:t>Οι επιμέρους δράσεις προκηρύσσονται και υλοποιούνται από τις Ειδικές Υπηρεσίες Διαχείρισης (ή/ και Ενδιάμεσους Φορείς) των Επιχειρησιακών Προγραμμάτων όπως το ΠΕΠ Ηπείρου, το ΕΠΑνΕΚ, το ΠΑΑ κλπ</a:t>
            </a:r>
          </a:p>
          <a:p>
            <a:pPr eaLnBrk="1" hangingPunct="1">
              <a:spcBef>
                <a:spcPct val="0"/>
              </a:spcBef>
            </a:pPr>
            <a:endParaRPr lang="el-GR" sz="1000"/>
          </a:p>
        </p:txBody>
      </p:sp>
      <p:sp>
        <p:nvSpPr>
          <p:cNvPr id="3686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D5FE36-D40B-461C-B861-E6EB2A8A0286}" type="slidenum">
              <a:rPr lang="el-GR"/>
              <a:pPr fontAlgn="base">
                <a:spcBef>
                  <a:spcPct val="0"/>
                </a:spcBef>
                <a:spcAft>
                  <a:spcPct val="0"/>
                </a:spcAft>
                <a:defRPr/>
              </a:pPr>
              <a:t>28</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1746"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l-GR" sz="1000"/>
              <a:t>Ειδικότερα όσον αφορά την λειτουργία του συστήματος διακυβέρνησης: </a:t>
            </a:r>
          </a:p>
          <a:p>
            <a:pPr eaLnBrk="1" hangingPunct="1">
              <a:spcBef>
                <a:spcPct val="0"/>
              </a:spcBef>
            </a:pPr>
            <a:endParaRPr lang="el-GR" sz="1000"/>
          </a:p>
          <a:p>
            <a:pPr eaLnBrk="1" hangingPunct="1">
              <a:spcBef>
                <a:spcPct val="0"/>
              </a:spcBef>
            </a:pPr>
            <a:r>
              <a:rPr lang="el-GR" sz="1000" b="1" u="sng"/>
              <a:t>Οι ΟΜΑΔΕΣ ΕΡΓΑΣΙΑΣ</a:t>
            </a:r>
            <a:r>
              <a:rPr lang="el-GR" sz="1000" b="1"/>
              <a:t>:</a:t>
            </a:r>
            <a:r>
              <a:rPr lang="el-GR" sz="1000"/>
              <a:t> Επικεντρώνονται στον αντίστοιχο τομέα της </a:t>
            </a:r>
            <a:r>
              <a:rPr lang="en-US" sz="1000"/>
              <a:t>RIS</a:t>
            </a:r>
            <a:endParaRPr lang="el-GR" sz="1000"/>
          </a:p>
          <a:p>
            <a:pPr eaLnBrk="1" hangingPunct="1">
              <a:spcBef>
                <a:spcPct val="0"/>
              </a:spcBef>
              <a:buFontTx/>
              <a:buChar char="•"/>
            </a:pPr>
            <a:r>
              <a:rPr lang="el-GR" sz="1000"/>
              <a:t>οφείλουν να έχουν καλή γνώση του τομέα</a:t>
            </a:r>
            <a:r>
              <a:rPr lang="en-US" sz="1000"/>
              <a:t>, </a:t>
            </a:r>
            <a:endParaRPr lang="el-GR" sz="1000"/>
          </a:p>
          <a:p>
            <a:pPr eaLnBrk="1" hangingPunct="1">
              <a:spcBef>
                <a:spcPct val="0"/>
              </a:spcBef>
              <a:buFontTx/>
              <a:buChar char="•"/>
            </a:pPr>
            <a:r>
              <a:rPr lang="el-GR" sz="1000"/>
              <a:t>να προβαίνουν σε περαιτέρω ανάλυση και εξειδίκευση των δράσεων του, </a:t>
            </a:r>
          </a:p>
          <a:p>
            <a:pPr eaLnBrk="1" hangingPunct="1">
              <a:spcBef>
                <a:spcPct val="0"/>
              </a:spcBef>
              <a:buFontTx/>
              <a:buChar char="•"/>
            </a:pPr>
            <a:r>
              <a:rPr lang="el-GR" sz="1000"/>
              <a:t>να προτείνουν χρονοδιάγραμμα ενεργειών, </a:t>
            </a:r>
          </a:p>
          <a:p>
            <a:pPr eaLnBrk="1" hangingPunct="1">
              <a:spcBef>
                <a:spcPct val="0"/>
              </a:spcBef>
              <a:buFontTx/>
              <a:buChar char="•"/>
            </a:pPr>
            <a:r>
              <a:rPr lang="el-GR" sz="1000"/>
              <a:t>να διαβουλεύονται για το περιεχόμενο των προσκλήσεων που ετοιμάζονται από την ΕΥΔ, </a:t>
            </a:r>
          </a:p>
          <a:p>
            <a:pPr eaLnBrk="1" hangingPunct="1">
              <a:spcBef>
                <a:spcPct val="0"/>
              </a:spcBef>
              <a:buFontTx/>
              <a:buChar char="•"/>
            </a:pPr>
            <a:r>
              <a:rPr lang="el-GR" sz="1000"/>
              <a:t>Να προετοιμάζουν και να οργανώνουν την επιχειρηματική ανακάλυψη, </a:t>
            </a:r>
          </a:p>
          <a:p>
            <a:pPr eaLnBrk="1" hangingPunct="1">
              <a:spcBef>
                <a:spcPct val="0"/>
              </a:spcBef>
              <a:buFontTx/>
              <a:buChar char="•"/>
            </a:pPr>
            <a:r>
              <a:rPr lang="el-GR" sz="1000"/>
              <a:t>Να παρακολουθούν την πορεία του τομέα, </a:t>
            </a:r>
          </a:p>
          <a:p>
            <a:pPr eaLnBrk="1" hangingPunct="1">
              <a:spcBef>
                <a:spcPct val="0"/>
              </a:spcBef>
              <a:buFontTx/>
              <a:buChar char="•"/>
            </a:pPr>
            <a:r>
              <a:rPr lang="el-GR" sz="1000"/>
              <a:t>Να προτείνουν αναθεώρηση των δράσεων</a:t>
            </a:r>
          </a:p>
          <a:p>
            <a:pPr eaLnBrk="1" hangingPunct="1">
              <a:spcBef>
                <a:spcPct val="0"/>
              </a:spcBef>
            </a:pPr>
            <a:r>
              <a:rPr lang="el-GR" sz="1000"/>
              <a:t>Για όλα τα παραπάνω εισηγούνται στο ΠΣΕΚ</a:t>
            </a:r>
          </a:p>
          <a:p>
            <a:pPr eaLnBrk="1" hangingPunct="1">
              <a:spcBef>
                <a:spcPct val="0"/>
              </a:spcBef>
            </a:pPr>
            <a:endParaRPr lang="en-US" sz="1000"/>
          </a:p>
          <a:p>
            <a:pPr eaLnBrk="1" hangingPunct="1">
              <a:lnSpc>
                <a:spcPct val="90000"/>
              </a:lnSpc>
              <a:spcBef>
                <a:spcPct val="0"/>
              </a:spcBef>
            </a:pPr>
            <a:endParaRPr lang="el-GR" sz="1000"/>
          </a:p>
          <a:p>
            <a:pPr eaLnBrk="1" hangingPunct="1">
              <a:lnSpc>
                <a:spcPct val="90000"/>
              </a:lnSpc>
              <a:spcBef>
                <a:spcPct val="0"/>
              </a:spcBef>
            </a:pPr>
            <a:endParaRPr lang="el-GR" sz="1000"/>
          </a:p>
        </p:txBody>
      </p:sp>
      <p:sp>
        <p:nvSpPr>
          <p:cNvPr id="3686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9F775C-10C2-4180-9D05-03E2B11F007A}" type="slidenum">
              <a:rPr lang="el-GR"/>
              <a:pPr fontAlgn="base">
                <a:spcBef>
                  <a:spcPct val="0"/>
                </a:spcBef>
                <a:spcAft>
                  <a:spcPct val="0"/>
                </a:spcAft>
                <a:defRPr/>
              </a:pPr>
              <a:t>29</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3794"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l-GR" sz="1000" b="1" u="sng"/>
              <a:t>Το ΠΣΕΚ :</a:t>
            </a:r>
            <a:r>
              <a:rPr lang="el-GR" sz="1000"/>
              <a:t> </a:t>
            </a:r>
          </a:p>
          <a:p>
            <a:pPr eaLnBrk="1" hangingPunct="1">
              <a:spcBef>
                <a:spcPct val="0"/>
              </a:spcBef>
            </a:pPr>
            <a:r>
              <a:rPr lang="el-GR" sz="1000"/>
              <a:t>1. Βάσει Νόμου προβαίνει σε εισηγήσεις προς τον Περιφερειάρχη και Περιφερειακό Συμβούλιο σχετικά με την </a:t>
            </a:r>
            <a:endParaRPr lang="en-US" sz="1000"/>
          </a:p>
          <a:p>
            <a:pPr eaLnBrk="1" hangingPunct="1">
              <a:spcBef>
                <a:spcPct val="0"/>
              </a:spcBef>
            </a:pPr>
            <a:r>
              <a:rPr lang="el-GR" sz="1000"/>
              <a:t>α) δικτύωση των περιφερειακών συντελεστών που ασχολούνται με την ΕΤΑΚ </a:t>
            </a:r>
            <a:endParaRPr lang="en-US" sz="1000"/>
          </a:p>
          <a:p>
            <a:pPr eaLnBrk="1" hangingPunct="1">
              <a:spcBef>
                <a:spcPct val="0"/>
              </a:spcBef>
            </a:pPr>
            <a:r>
              <a:rPr lang="el-GR" sz="1000"/>
              <a:t>Β) ανάλυση των στρατηγικών για την ανάπτυξη της ΕΤΑΚ </a:t>
            </a:r>
            <a:endParaRPr lang="en-US" sz="1000"/>
          </a:p>
          <a:p>
            <a:pPr eaLnBrk="1" hangingPunct="1">
              <a:spcBef>
                <a:spcPct val="0"/>
              </a:spcBef>
            </a:pPr>
            <a:r>
              <a:rPr lang="el-GR" sz="1000"/>
              <a:t>γ) διεύρυνση της πρόσβασης των δικαιούχων σε πηγές χρηματοδότησης   </a:t>
            </a:r>
            <a:endParaRPr lang="en-US" sz="1000"/>
          </a:p>
          <a:p>
            <a:pPr eaLnBrk="1" hangingPunct="1">
              <a:spcBef>
                <a:spcPct val="0"/>
              </a:spcBef>
            </a:pPr>
            <a:r>
              <a:rPr lang="el-GR" sz="1000"/>
              <a:t>δ) αξιοποίηση του ερευνητικού δυναμικού της Περιφέρειας </a:t>
            </a:r>
          </a:p>
          <a:p>
            <a:pPr eaLnBrk="1" hangingPunct="1">
              <a:spcBef>
                <a:spcPct val="0"/>
              </a:spcBef>
            </a:pPr>
            <a:endParaRPr lang="el-GR" sz="1000"/>
          </a:p>
          <a:p>
            <a:pPr eaLnBrk="1" hangingPunct="1">
              <a:spcBef>
                <a:spcPct val="0"/>
              </a:spcBef>
            </a:pPr>
            <a:r>
              <a:rPr lang="el-GR" sz="1000"/>
              <a:t>2. Συντονίζει την δράση των 4 Ομάδων Εργασίας μεμονωμένα και σε συνέργεια όταν απαιτηθεί</a:t>
            </a:r>
          </a:p>
          <a:p>
            <a:pPr eaLnBrk="1" hangingPunct="1">
              <a:spcBef>
                <a:spcPct val="0"/>
              </a:spcBef>
            </a:pPr>
            <a:endParaRPr lang="el-GR" sz="1000"/>
          </a:p>
          <a:p>
            <a:pPr eaLnBrk="1" hangingPunct="1">
              <a:spcBef>
                <a:spcPct val="0"/>
              </a:spcBef>
            </a:pPr>
            <a:r>
              <a:rPr lang="el-GR" sz="1000"/>
              <a:t>3. Προτείνει τροποποίηση η αναθεώρηση της </a:t>
            </a:r>
            <a:r>
              <a:rPr lang="en-US" sz="1000"/>
              <a:t>RIS</a:t>
            </a:r>
            <a:endParaRPr lang="el-GR" sz="1000"/>
          </a:p>
          <a:p>
            <a:pPr eaLnBrk="1" hangingPunct="1">
              <a:spcBef>
                <a:spcPct val="0"/>
              </a:spcBef>
            </a:pPr>
            <a:endParaRPr lang="el-GR" sz="1000"/>
          </a:p>
          <a:p>
            <a:pPr eaLnBrk="1" hangingPunct="1">
              <a:lnSpc>
                <a:spcPct val="90000"/>
              </a:lnSpc>
              <a:spcBef>
                <a:spcPct val="0"/>
              </a:spcBef>
            </a:pPr>
            <a:endParaRPr lang="el-GR" sz="1000"/>
          </a:p>
          <a:p>
            <a:pPr eaLnBrk="1" hangingPunct="1">
              <a:lnSpc>
                <a:spcPct val="90000"/>
              </a:lnSpc>
              <a:spcBef>
                <a:spcPct val="0"/>
              </a:spcBef>
            </a:pPr>
            <a:endParaRPr lang="el-GR" sz="1000"/>
          </a:p>
        </p:txBody>
      </p:sp>
      <p:sp>
        <p:nvSpPr>
          <p:cNvPr id="3686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FDE77F-7FE5-448C-BADD-A074705B341A}" type="slidenum">
              <a:rPr lang="el-GR"/>
              <a:pPr fontAlgn="base">
                <a:spcBef>
                  <a:spcPct val="0"/>
                </a:spcBef>
                <a:spcAft>
                  <a:spcPct val="0"/>
                </a:spcAft>
                <a:defRPr/>
              </a:pPr>
              <a:t>30</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5842"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z="1000"/>
          </a:p>
          <a:p>
            <a:pPr eaLnBrk="1" hangingPunct="1">
              <a:spcBef>
                <a:spcPct val="0"/>
              </a:spcBef>
            </a:pPr>
            <a:r>
              <a:rPr lang="el-GR" sz="1000" b="1" u="sng"/>
              <a:t>Η Ειδική Υπηρεσία Διαχείρισης:</a:t>
            </a:r>
            <a:r>
              <a:rPr lang="el-GR" sz="1000"/>
              <a:t> </a:t>
            </a:r>
          </a:p>
          <a:p>
            <a:pPr eaLnBrk="1" hangingPunct="1">
              <a:spcBef>
                <a:spcPct val="0"/>
              </a:spcBef>
              <a:buFontTx/>
              <a:buChar char="•"/>
            </a:pPr>
            <a:r>
              <a:rPr lang="el-GR" sz="1000"/>
              <a:t>συντονίζει την συνολική </a:t>
            </a:r>
            <a:r>
              <a:rPr lang="en-US" sz="1000"/>
              <a:t>RIS</a:t>
            </a:r>
            <a:r>
              <a:rPr lang="el-GR" sz="1000"/>
              <a:t>, </a:t>
            </a:r>
          </a:p>
          <a:p>
            <a:pPr eaLnBrk="1" hangingPunct="1">
              <a:spcBef>
                <a:spcPct val="0"/>
              </a:spcBef>
              <a:buFontTx/>
              <a:buChar char="•"/>
            </a:pPr>
            <a:r>
              <a:rPr lang="el-GR" sz="1000"/>
              <a:t>δίδει κατευθύνσεις προς το ΠΣΕΚ &amp; τις Ομάδες εργασίας, όσον αφορά στο ΠΕΠ και τις υποχρεώσεις που απορρέουν από την </a:t>
            </a:r>
            <a:r>
              <a:rPr lang="en-US" sz="1000"/>
              <a:t>RIS, </a:t>
            </a:r>
            <a:endParaRPr lang="el-GR" sz="1000"/>
          </a:p>
          <a:p>
            <a:pPr eaLnBrk="1" hangingPunct="1">
              <a:spcBef>
                <a:spcPct val="0"/>
              </a:spcBef>
              <a:buFontTx/>
              <a:buChar char="•"/>
            </a:pPr>
            <a:r>
              <a:rPr lang="el-GR" sz="1000"/>
              <a:t>συντάσσει τις προσκλήσεις χρηματοδότησης και παρακολουθεί την υλοποίηση των πράξεων του ΕΠ Περιφέρειας Ηπείρου 2014 -2020, </a:t>
            </a:r>
          </a:p>
          <a:p>
            <a:pPr eaLnBrk="1" hangingPunct="1">
              <a:spcBef>
                <a:spcPct val="0"/>
              </a:spcBef>
              <a:buFontTx/>
              <a:buChar char="•"/>
            </a:pPr>
            <a:r>
              <a:rPr lang="el-GR" sz="1000"/>
              <a:t>Αποτελεί τον συνδετικό κρίκο με τους 2 εμπειρογνώμονες της Ευρωπαϊκής Επιτροπής,  οι οποίοι έχουν συμβουλευτικό ρόλο</a:t>
            </a:r>
          </a:p>
          <a:p>
            <a:pPr eaLnBrk="1" hangingPunct="1">
              <a:lnSpc>
                <a:spcPct val="90000"/>
              </a:lnSpc>
              <a:spcBef>
                <a:spcPct val="0"/>
              </a:spcBef>
            </a:pPr>
            <a:endParaRPr lang="el-GR" sz="1000"/>
          </a:p>
          <a:p>
            <a:pPr eaLnBrk="1" hangingPunct="1">
              <a:lnSpc>
                <a:spcPct val="90000"/>
              </a:lnSpc>
              <a:spcBef>
                <a:spcPct val="0"/>
              </a:spcBef>
            </a:pPr>
            <a:endParaRPr lang="el-GR" sz="1000"/>
          </a:p>
        </p:txBody>
      </p:sp>
      <p:sp>
        <p:nvSpPr>
          <p:cNvPr id="3686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E8B033-52F9-4844-B81A-B5F80BA79D49}" type="slidenum">
              <a:rPr lang="el-GR"/>
              <a:pPr fontAlgn="base">
                <a:spcBef>
                  <a:spcPct val="0"/>
                </a:spcBef>
                <a:spcAft>
                  <a:spcPct val="0"/>
                </a:spcAft>
                <a:defRPr/>
              </a:pPr>
              <a:t>31</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7890"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000"/>
              <a:t>Στην σχηματική απεικόνιση λειτουργίας του συστήματος διακυβέρνησης της Στρατηγικής Έξυπνης Εξειδίκευσης, εμφανίζεται ο ρόλος του κάθε εμπλεκόμενου, έχοντας ως στόχο την υλοποίηση του συνόλου των δράσεων της με τον καλύτερο δυνατό τρόπο.</a:t>
            </a:r>
          </a:p>
          <a:p>
            <a:pPr eaLnBrk="1" hangingPunct="1">
              <a:lnSpc>
                <a:spcPct val="90000"/>
              </a:lnSpc>
              <a:spcBef>
                <a:spcPct val="0"/>
              </a:spcBef>
            </a:pPr>
            <a:r>
              <a:rPr lang="el-GR" sz="1000"/>
              <a:t>Όσο σας αφορά, οι Ομάδες Εργασίας συνεργάζονται απευθείας με το ΠΣΕΚ, το οποίο γνωμοδοτεί στον Περιφερειάρχη και το Περιφερειακό Συμβούλιο.</a:t>
            </a:r>
          </a:p>
          <a:p>
            <a:pPr eaLnBrk="1" hangingPunct="1">
              <a:lnSpc>
                <a:spcPct val="90000"/>
              </a:lnSpc>
              <a:spcBef>
                <a:spcPct val="0"/>
              </a:spcBef>
            </a:pPr>
            <a:endParaRPr lang="el-GR" sz="1000"/>
          </a:p>
          <a:p>
            <a:pPr eaLnBrk="1" hangingPunct="1">
              <a:lnSpc>
                <a:spcPct val="90000"/>
              </a:lnSpc>
              <a:spcBef>
                <a:spcPct val="0"/>
              </a:spcBef>
            </a:pPr>
            <a:endParaRPr lang="el-GR" sz="1000"/>
          </a:p>
        </p:txBody>
      </p:sp>
      <p:sp>
        <p:nvSpPr>
          <p:cNvPr id="3686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D583D7-A7B7-4E2E-918D-28257374D0CF}" type="slidenum">
              <a:rPr lang="el-GR"/>
              <a:pPr fontAlgn="base">
                <a:spcBef>
                  <a:spcPct val="0"/>
                </a:spcBef>
                <a:spcAft>
                  <a:spcPct val="0"/>
                </a:spcAft>
                <a:defRPr/>
              </a:pPr>
              <a:t>32</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 name="2 - Θέση σημειώσεων"/>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l-GR" dirty="0"/>
              <a:t>Για κάθε προτεραιότητα της Στρατηγικής οι δράσεις που θα χρηματοδοτηθούν έχουν ομαδοποιηθεί  για να είναι πιο εύκολη η παρουσίαση τους</a:t>
            </a:r>
          </a:p>
          <a:p>
            <a:pPr eaLnBrk="1" fontAlgn="auto" hangingPunct="1">
              <a:spcBef>
                <a:spcPts val="0"/>
              </a:spcBef>
              <a:spcAft>
                <a:spcPts val="0"/>
              </a:spcAft>
              <a:defRPr/>
            </a:pPr>
            <a:r>
              <a:rPr lang="el-GR" dirty="0"/>
              <a:t>Ειδικότερα στον ΠΡΩΤΟΓΕΝΗ ΤΟΜΕΑ &amp; την ΜΕΤΑΠΟΙΗΣΗ θα χρηματοδοτηθούν οι ομάδες δράσεων για την:</a:t>
            </a:r>
          </a:p>
          <a:p>
            <a:pPr eaLnBrk="1" fontAlgn="auto" hangingPunct="1">
              <a:spcBef>
                <a:spcPts val="0"/>
              </a:spcBef>
              <a:spcAft>
                <a:spcPts val="0"/>
              </a:spcAft>
              <a:defRPr/>
            </a:pPr>
            <a:endParaRPr lang="el-GR" dirty="0"/>
          </a:p>
          <a:p>
            <a:pPr marL="228600" indent="-228600" eaLnBrk="1" fontAlgn="auto" hangingPunct="1">
              <a:spcBef>
                <a:spcPts val="0"/>
              </a:spcBef>
              <a:spcAft>
                <a:spcPts val="0"/>
              </a:spcAft>
              <a:buFont typeface="+mj-lt"/>
              <a:buAutoNum type="arabicPeriod"/>
              <a:defRPr/>
            </a:pPr>
            <a:r>
              <a:rPr lang="el-GR" dirty="0"/>
              <a:t>Αξιοποίηση τοπικού γενετικού δυναμικού στην αγροτική παραγωγή και παραγωγή τροφίμων, που περιλαμβάνει όλες τις δράσεις από την καταγραφή, αξιολόγηση και επιλογή του γενετικού υλικού </a:t>
            </a:r>
            <a:r>
              <a:rPr lang="el-GR" dirty="0" err="1"/>
              <a:t>αυτόχθονων</a:t>
            </a:r>
            <a:r>
              <a:rPr lang="el-GR" dirty="0"/>
              <a:t> φυλών και τοπικών - παραδοσιακών ποικιλιών καλλιεργούμενων φυτών μέχρι την έρευνα αγοράς, και την ενίσχυση επενδύσεων για την παραγωγή νέων τυποποιημένων προϊόντων διατροφής.</a:t>
            </a:r>
          </a:p>
          <a:p>
            <a:pPr marL="228600" indent="-228600" eaLnBrk="1" fontAlgn="auto" hangingPunct="1">
              <a:spcBef>
                <a:spcPts val="0"/>
              </a:spcBef>
              <a:spcAft>
                <a:spcPts val="0"/>
              </a:spcAft>
              <a:buFont typeface="+mj-lt"/>
              <a:buAutoNum type="arabicPeriod"/>
              <a:defRPr/>
            </a:pPr>
            <a:r>
              <a:rPr lang="el-GR" dirty="0"/>
              <a:t>Ανάπτυξη πιστοποιημένης κτηνοτροφικής παραγωγής για παραγωγή προϊόντων ανώτερων χαρακτηριστικών, που περιλαμβάνει από την έρευνα, την ενημέρωση των παραγωγών, την δημιουργία κτηνοτροφικών ζωνών, μέχρι την παροχή κινήτρων για την εφαρμογής πιστοποιημένων μεθόδων παραγωγής στην κτηνοτροφία.</a:t>
            </a:r>
          </a:p>
          <a:p>
            <a:pPr marL="228600" indent="-228600" eaLnBrk="1" fontAlgn="auto" hangingPunct="1">
              <a:spcBef>
                <a:spcPts val="0"/>
              </a:spcBef>
              <a:spcAft>
                <a:spcPts val="0"/>
              </a:spcAft>
              <a:buFont typeface="+mj-lt"/>
              <a:buAutoNum type="arabicPeriod"/>
              <a:defRPr/>
            </a:pPr>
            <a:r>
              <a:rPr lang="el-GR" dirty="0"/>
              <a:t>Ανάπτυξη πιστοποιημένης γεωργικής παραγωγής και διάδοση νέων καλλιεργειών, περιλαμβάνει αντίστοιχες δράσεις από την έρευνα, μέχρι την παροχή κινήτρων για την εφαρμογή πιστοποιημένων μεθόδων παραγωγής στην γεωργία.</a:t>
            </a:r>
          </a:p>
          <a:p>
            <a:pPr marL="228600" indent="-228600" eaLnBrk="1" fontAlgn="auto" hangingPunct="1">
              <a:spcBef>
                <a:spcPts val="0"/>
              </a:spcBef>
              <a:spcAft>
                <a:spcPts val="0"/>
              </a:spcAft>
              <a:buFont typeface="+mj-lt"/>
              <a:buAutoNum type="arabicPeriod"/>
              <a:defRPr/>
            </a:pPr>
            <a:r>
              <a:rPr lang="el-GR" dirty="0"/>
              <a:t>Προσαρμογή και ανάδειξη δυναμικού στον κλάδο της παραδοσιακής τυροκομίας, που περιλαμβάνει από την έρευνα και την κατάρτιση των τυροκόμων, μέχρι τον εκσυγχρονισμό παραδοσιακών μονάδων. </a:t>
            </a:r>
          </a:p>
          <a:p>
            <a:pPr marL="228600" indent="-228600" eaLnBrk="1" fontAlgn="auto" hangingPunct="1">
              <a:spcBef>
                <a:spcPts val="0"/>
              </a:spcBef>
              <a:spcAft>
                <a:spcPts val="0"/>
              </a:spcAft>
              <a:buFont typeface="+mj-lt"/>
              <a:buAutoNum type="arabicPeriod"/>
              <a:defRPr/>
            </a:pPr>
            <a:r>
              <a:rPr lang="el-GR" dirty="0"/>
              <a:t>Ανάπτυξη νέων προϊόντων στον κλάδο της διατροφής και στον κλάδο αξιοποίησης υποπροϊόντων στη διατροφή αγροτικών ζώων, με την ανάπτυξη της έρευνας, την κατάρτιση των απασχολουμένων, την δικτύωση των επιχειρήσεων, μέχρι την παραγωγή νέων καινοτόμων προϊόντων.</a:t>
            </a:r>
          </a:p>
          <a:p>
            <a:pPr marL="228600" indent="-228600" eaLnBrk="1" fontAlgn="auto" hangingPunct="1">
              <a:spcBef>
                <a:spcPts val="0"/>
              </a:spcBef>
              <a:spcAft>
                <a:spcPts val="0"/>
              </a:spcAft>
              <a:buFont typeface="+mj-lt"/>
              <a:buAutoNum type="arabicPeriod"/>
              <a:defRPr/>
            </a:pPr>
            <a:r>
              <a:rPr lang="el-GR" dirty="0"/>
              <a:t>Συμπράξεις για την ανάδειξη τοπικών επώνυμων κτηνοτροφικών προϊόντων Ηπείρου, με την βελτίωση γενετικού δυναμικού, την ποιοτική διαλογή των σφαγίων, μέχρι την ανάπτυξη τοπικών επώνυμων κτηνοτροφικών προϊόντων.</a:t>
            </a:r>
          </a:p>
          <a:p>
            <a:pPr marL="228600" indent="-228600" eaLnBrk="1" fontAlgn="auto" hangingPunct="1">
              <a:spcBef>
                <a:spcPts val="0"/>
              </a:spcBef>
              <a:spcAft>
                <a:spcPts val="0"/>
              </a:spcAft>
              <a:buFont typeface="+mj-lt"/>
              <a:buAutoNum type="arabicPeriod"/>
              <a:defRPr/>
            </a:pPr>
            <a:r>
              <a:rPr lang="el-GR" dirty="0"/>
              <a:t>Ανάπτυξη εργαλείων για την εκπόνηση και εφαρμογή αλιευτικής πολιτικής για τη διατήρηση των </a:t>
            </a:r>
            <a:r>
              <a:rPr lang="el-GR" dirty="0" err="1"/>
              <a:t>ιχθυαποθεμάτων</a:t>
            </a:r>
            <a:r>
              <a:rPr lang="el-GR" dirty="0"/>
              <a:t>, που αφορούν σε συστήματα καταγραφής και παρακολούθησης του δυναμικού των τοπικών </a:t>
            </a:r>
            <a:r>
              <a:rPr lang="el-GR" dirty="0" err="1"/>
              <a:t>ιχθυοαποθεμάτων</a:t>
            </a:r>
            <a:r>
              <a:rPr lang="el-GR" dirty="0"/>
              <a:t>, την διαχείριση αλιείας, μέχρι την επιμόρφωση των αλιέων, και την ευαισθητοποίηση των ερασιτεχνών αλιέων.</a:t>
            </a:r>
          </a:p>
          <a:p>
            <a:pPr marL="228600" indent="-228600" eaLnBrk="1" fontAlgn="auto" hangingPunct="1">
              <a:spcBef>
                <a:spcPts val="0"/>
              </a:spcBef>
              <a:spcAft>
                <a:spcPts val="0"/>
              </a:spcAft>
              <a:buFont typeface="+mj-lt"/>
              <a:buAutoNum type="arabicPeriod"/>
              <a:defRPr/>
            </a:pPr>
            <a:r>
              <a:rPr lang="el-GR" dirty="0"/>
              <a:t>Και τέλος την Προώθηση περιβαλλοντικά βιώσιμης, καινοτόμου και ανταγωνιστικής υδατοκαλλιέργειας, με την ανάπτυξη νέων μεθόδων εκτροφής, και την έρευνα για την αξιοποίηση υποπροϊόντων και υπολειμμάτων για την παραγωγή </a:t>
            </a:r>
            <a:r>
              <a:rPr lang="el-GR" dirty="0" err="1"/>
              <a:t>ιχθυοτροφών</a:t>
            </a:r>
            <a:r>
              <a:rPr lang="el-GR" dirty="0"/>
              <a:t>.</a:t>
            </a:r>
          </a:p>
        </p:txBody>
      </p:sp>
      <p:sp>
        <p:nvSpPr>
          <p:cNvPr id="28675"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1849BA-ADC9-4565-B40A-5FA7FE6F1956}" type="slidenum">
              <a:rPr lang="el-GR"/>
              <a:pPr fontAlgn="base">
                <a:spcBef>
                  <a:spcPct val="0"/>
                </a:spcBef>
                <a:spcAft>
                  <a:spcPct val="0"/>
                </a:spcAft>
                <a:defRPr/>
              </a:pPr>
              <a:t>33</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17410"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Η στρατηγική έξυπνης εξειδίκευσης αφορά στην ανεύρεση των τομέων και των δραστηριοτήτων μέσα από τις οποίες μια Περιφέρεια μπορεί να επωφεληθεί αναπτυξιακά από τη χρήση και υποβοήθηση της </a:t>
            </a:r>
            <a:r>
              <a:rPr lang="el-GR" sz="1100" b="1"/>
              <a:t>έρευνας</a:t>
            </a:r>
            <a:r>
              <a:rPr lang="el-GR" sz="1100"/>
              <a:t>, της </a:t>
            </a:r>
            <a:r>
              <a:rPr lang="el-GR" sz="1100" b="1"/>
              <a:t>τεχνολογίας</a:t>
            </a:r>
            <a:r>
              <a:rPr lang="el-GR" sz="1100"/>
              <a:t>, της </a:t>
            </a:r>
            <a:r>
              <a:rPr lang="el-GR" sz="1100" b="1"/>
              <a:t>επιστήμης</a:t>
            </a:r>
            <a:r>
              <a:rPr lang="el-GR" sz="1100"/>
              <a:t> και τελικά της </a:t>
            </a:r>
            <a:r>
              <a:rPr lang="el-GR" sz="1100" b="1"/>
              <a:t>καινοτομίας</a:t>
            </a:r>
            <a:r>
              <a:rPr lang="el-GR" sz="1100"/>
              <a:t>. </a:t>
            </a:r>
          </a:p>
          <a:p>
            <a:pPr eaLnBrk="1" hangingPunct="1">
              <a:lnSpc>
                <a:spcPct val="90000"/>
              </a:lnSpc>
              <a:spcBef>
                <a:spcPct val="0"/>
              </a:spcBef>
            </a:pPr>
            <a:r>
              <a:rPr lang="el-GR" sz="1100"/>
              <a:t>Οι Περιφέρειες δεν μπορούν να κάνουν ή να απορροφήσουν τα πάντα όσον αφορά την τεχνολογική εξέλιξη. Έχουν συγκεκριμένους και περιορισμένους πόρους, ανθρώπινους, υλικοτεχνικούς και οικονομικούς. Επίσης, δεν διαθέτουν πάντα τις καλύτερες μορφές οργάνωσης για να αντεπεξέλθουν στις νέες προκλήσεις. Συνεπώς, πρέπει να επικεντρωθούν σε ορισμένους τομείς με βάση τους δικούς τους αποδεδειγμένους χώρους εξειδίκευσης. </a:t>
            </a:r>
          </a:p>
          <a:p>
            <a:pPr eaLnBrk="1" hangingPunct="1">
              <a:lnSpc>
                <a:spcPct val="90000"/>
              </a:lnSpc>
              <a:spcBef>
                <a:spcPct val="0"/>
              </a:spcBef>
            </a:pPr>
            <a:r>
              <a:rPr lang="el-GR" sz="1100"/>
              <a:t>Η έξυπνη εξειδίκευση προϋποθέτει την κατανόηση της μοναδικότητας της Περιφέρειας, προϋποθέτει επομένως τον εντοπισμό των στοιχείων εκείνων τα οποία την καθιστούν ιδιαίτερη, «ειδική», και μπορούν να διασυνδέσουν το σύνολο των προϊόντων και υπηρεσιών της με υποδοχείς της παγκόσμιας αγοράς, αποσκοπώντας στην ενίσχυση της οικονομίας αλλά και στην κοινωνικοποίηση της επιστημονικής γνώσης προς όφελος του κοινωνικού συνόλου.</a:t>
            </a:r>
          </a:p>
          <a:p>
            <a:pPr eaLnBrk="1" hangingPunct="1">
              <a:lnSpc>
                <a:spcPct val="90000"/>
              </a:lnSpc>
              <a:spcBef>
                <a:spcPct val="0"/>
              </a:spcBef>
            </a:pPr>
            <a:endParaRPr lang="el-GR" sz="1100"/>
          </a:p>
          <a:p>
            <a:pPr eaLnBrk="1" hangingPunct="1">
              <a:lnSpc>
                <a:spcPct val="90000"/>
              </a:lnSpc>
              <a:spcBef>
                <a:spcPct val="0"/>
              </a:spcBef>
            </a:pPr>
            <a:endParaRPr lang="el-GR" sz="1100"/>
          </a:p>
        </p:txBody>
      </p:sp>
      <p:sp>
        <p:nvSpPr>
          <p:cNvPr id="1638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4BD1BD-E60D-4DAE-BA02-6F939ABBFB91}" type="slidenum">
              <a:rPr lang="el-GR"/>
              <a:pPr fontAlgn="base">
                <a:spcBef>
                  <a:spcPct val="0"/>
                </a:spcBef>
                <a:spcAft>
                  <a:spcPct val="0"/>
                </a:spcAft>
                <a:defRPr/>
              </a:pPr>
              <a:t>2</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 name="2 - Θέση σημειώσεων"/>
          <p:cNvSpPr>
            <a:spLocks noGrp="1"/>
          </p:cNvSpPr>
          <p:nvPr>
            <p:ph type="body" idx="1"/>
          </p:nvPr>
        </p:nvSpPr>
        <p:spPr/>
        <p:txBody>
          <a:bodyPr>
            <a:normAutofit/>
          </a:bodyPr>
          <a:lstStyle/>
          <a:p>
            <a:pPr eaLnBrk="1" fontAlgn="auto" hangingPunct="1">
              <a:spcBef>
                <a:spcPts val="0"/>
              </a:spcBef>
              <a:spcAft>
                <a:spcPts val="0"/>
              </a:spcAft>
              <a:defRPr/>
            </a:pPr>
            <a:r>
              <a:rPr lang="el-GR" dirty="0"/>
              <a:t>Στον τομέα της Βιομηχανίας της εμπειρίας οι δράσεις θα στοχεύουν: </a:t>
            </a:r>
          </a:p>
          <a:p>
            <a:pPr marL="228600" indent="-228600" eaLnBrk="1" fontAlgn="auto" hangingPunct="1">
              <a:spcBef>
                <a:spcPts val="0"/>
              </a:spcBef>
              <a:spcAft>
                <a:spcPts val="0"/>
              </a:spcAft>
              <a:buFont typeface="+mj-lt"/>
              <a:buAutoNum type="arabicPeriod"/>
              <a:defRPr/>
            </a:pPr>
            <a:r>
              <a:rPr lang="el-GR" dirty="0"/>
              <a:t>Στην ανάπτυξη του κλάδου της δημιουργικής βιομηχανίας, μέσω δημιουργίας θερμοκοιτίδας που θα φιλοξενήσει νέες επιχειρήσεις, την χρηματοδότηση των επιχειρήσεων αυτών, και την δημιουργία  συνεργατικών σχηματισμών για την προώθηση του κοσμήματος, των ειδών λαϊκής τέχνης, των γλυκών, και των βοτάνων.</a:t>
            </a:r>
          </a:p>
          <a:p>
            <a:pPr marL="228600" indent="-228600" eaLnBrk="1" fontAlgn="auto" hangingPunct="1">
              <a:spcBef>
                <a:spcPts val="0"/>
              </a:spcBef>
              <a:spcAft>
                <a:spcPts val="0"/>
              </a:spcAft>
              <a:buFont typeface="+mj-lt"/>
              <a:buAutoNum type="arabicPeriod"/>
              <a:defRPr/>
            </a:pPr>
            <a:r>
              <a:rPr lang="el-GR" dirty="0"/>
              <a:t>Στην καινοτόμα επιχειρηματικότητα στον τουρισμό, με την διασύνδεση και τη συνεργασία των τοπικών τουριστικών επιχειρήσεων και των παραγωγών τοπικών </a:t>
            </a:r>
            <a:r>
              <a:rPr lang="el-GR" dirty="0" err="1"/>
              <a:t>αγροτοδιατροφικών</a:t>
            </a:r>
            <a:r>
              <a:rPr lang="el-GR" dirty="0"/>
              <a:t> προϊόντων, με την ανάπτυξη ποιοτικών και πιστοποιημένων εναλλακτικών μορφών τουρισμού, και την αναβάθμιση των καταλυμάτων με ταυτόχρονη μείωση των λειτουργικών τους εξόδων που θα προκύψει από την ελαχιστοποίηση του κόστους κατανάλωσης ενέργειας.   </a:t>
            </a:r>
          </a:p>
          <a:p>
            <a:pPr marL="228600" indent="-228600" eaLnBrk="1" fontAlgn="auto" hangingPunct="1">
              <a:spcBef>
                <a:spcPts val="0"/>
              </a:spcBef>
              <a:spcAft>
                <a:spcPts val="0"/>
              </a:spcAft>
              <a:buFont typeface="+mj-lt"/>
              <a:buAutoNum type="arabicPeriod"/>
              <a:defRPr/>
            </a:pPr>
            <a:r>
              <a:rPr lang="el-GR" dirty="0"/>
              <a:t>Στην ενίσχυση της επιχειρηματικότητας μέσω της χρήσης εφαρμογών τεχνολογιών πληροφορικής ,τόσο στις ίδιες τις επιχειρήσεις όσο και σε δημόσιους χώρους (όπως πχ ηλεκτρονικούς ξεναγούς στους  πολιτιστικούς χώρους), με παράλληλη επαγγελματική κατάρτιση των εργαζομένων του χώρου.</a:t>
            </a:r>
          </a:p>
        </p:txBody>
      </p:sp>
      <p:sp>
        <p:nvSpPr>
          <p:cNvPr id="30723"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717B48-E6DC-49A5-A277-4309E1315480}" type="slidenum">
              <a:rPr lang="el-GR"/>
              <a:pPr fontAlgn="base">
                <a:spcBef>
                  <a:spcPct val="0"/>
                </a:spcBef>
                <a:spcAft>
                  <a:spcPct val="0"/>
                </a:spcAft>
                <a:defRPr/>
              </a:pPr>
              <a:t>34</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3" name="2 - Θέση σημειώσεων"/>
          <p:cNvSpPr>
            <a:spLocks noGrp="1"/>
          </p:cNvSpPr>
          <p:nvPr>
            <p:ph type="body" idx="1"/>
          </p:nvPr>
        </p:nvSpPr>
        <p:spPr/>
        <p:txBody>
          <a:bodyPr>
            <a:normAutofit/>
          </a:bodyPr>
          <a:lstStyle/>
          <a:p>
            <a:pPr eaLnBrk="1" fontAlgn="auto" hangingPunct="1">
              <a:spcBef>
                <a:spcPts val="0"/>
              </a:spcBef>
              <a:spcAft>
                <a:spcPts val="0"/>
              </a:spcAft>
              <a:defRPr/>
            </a:pPr>
            <a:r>
              <a:rPr lang="el-GR" dirty="0"/>
              <a:t>Στον τομέα των Τεχνολογιών Πληροφορικής και Επικοινωνιών και της νεανικής επιχειρηματικότητας  οι δράσεις θα στοχεύσουν:</a:t>
            </a:r>
          </a:p>
          <a:p>
            <a:pPr eaLnBrk="1" fontAlgn="auto" hangingPunct="1">
              <a:spcBef>
                <a:spcPts val="0"/>
              </a:spcBef>
              <a:spcAft>
                <a:spcPts val="0"/>
              </a:spcAft>
              <a:defRPr/>
            </a:pPr>
            <a:r>
              <a:rPr lang="el-GR" dirty="0"/>
              <a:t> </a:t>
            </a:r>
          </a:p>
          <a:p>
            <a:pPr marL="228600" indent="-228600" eaLnBrk="1" fontAlgn="auto" hangingPunct="1">
              <a:spcBef>
                <a:spcPts val="0"/>
              </a:spcBef>
              <a:spcAft>
                <a:spcPts val="0"/>
              </a:spcAft>
              <a:buFont typeface="+mj-lt"/>
              <a:buAutoNum type="arabicPeriod"/>
              <a:defRPr/>
            </a:pPr>
            <a:r>
              <a:rPr lang="el-GR" dirty="0"/>
              <a:t>Στην προώθηση της έρευνας και της καινοτομίας μέσω της ενημέρωσης, και της διευκόλυνσης ερευνητικών ομάδων, να συμμετέχουν σε προγράμματα όπως ο Ορίζοντας 2020, και στην χορήγηση υποτροφιών σε μεταπτυχιακούς φοιτητές.</a:t>
            </a:r>
          </a:p>
          <a:p>
            <a:pPr marL="228600" indent="-228600" eaLnBrk="1" fontAlgn="auto" hangingPunct="1">
              <a:spcBef>
                <a:spcPts val="0"/>
              </a:spcBef>
              <a:spcAft>
                <a:spcPts val="0"/>
              </a:spcAft>
              <a:buFont typeface="+mj-lt"/>
              <a:buAutoNum type="arabicPeriod"/>
              <a:defRPr/>
            </a:pPr>
            <a:r>
              <a:rPr lang="el-GR" dirty="0"/>
              <a:t>Στην μετάβαση από την έρευνα στην καινοτομία, με την αξιολόγηση ολοκληρωμένων ερευνητικών προγραμμάτων, την επίδειξη τους σε επιχειρηματικές ομάδες, και την ανάπτυξη κάποιων από αυτών σε επιχειρηματικές ιδέες, καθώς  και την υποβοήθηση κατοχύρωσης διπλωμάτων ευρεσιτεχνίας.</a:t>
            </a:r>
          </a:p>
          <a:p>
            <a:pPr marL="228600" indent="-228600" eaLnBrk="1" fontAlgn="auto" hangingPunct="1">
              <a:spcBef>
                <a:spcPts val="0"/>
              </a:spcBef>
              <a:spcAft>
                <a:spcPts val="0"/>
              </a:spcAft>
              <a:buFont typeface="+mj-lt"/>
              <a:buAutoNum type="arabicPeriod"/>
              <a:defRPr/>
            </a:pPr>
            <a:r>
              <a:rPr lang="el-GR" dirty="0"/>
              <a:t>Στην προώθηση νεανικής καινοτόμου επιχειρηματικότητας, με την αναβάθμιση υποδομών για την λειτουργία θερμοκοιτίδων, και την ενίσχυση νέων επιχειρήσεων. </a:t>
            </a:r>
          </a:p>
          <a:p>
            <a:pPr marL="228600" indent="-228600" eaLnBrk="1" fontAlgn="auto" hangingPunct="1">
              <a:spcBef>
                <a:spcPts val="0"/>
              </a:spcBef>
              <a:spcAft>
                <a:spcPts val="0"/>
              </a:spcAft>
              <a:buFont typeface="+mj-lt"/>
              <a:buAutoNum type="arabicPeriod"/>
              <a:defRPr/>
            </a:pPr>
            <a:r>
              <a:rPr lang="el-GR" dirty="0"/>
              <a:t>Στην ανάπτυξη επιχειρηματικότητας στον κλάδο ΤΠΕ, με την δημιουργία συνεργατικών σχηματισμών, και την χρήση υπηρεσιών σε παραδοσιακούς κλάδους της οικονομίας για την διαφοροποίηση και τον εκσυγχρονισμό της οργάνωσης των επιχειρήσεων αυτών.</a:t>
            </a:r>
          </a:p>
          <a:p>
            <a:pPr marL="228600" indent="-228600" eaLnBrk="1" fontAlgn="auto" hangingPunct="1">
              <a:spcBef>
                <a:spcPts val="0"/>
              </a:spcBef>
              <a:spcAft>
                <a:spcPts val="0"/>
              </a:spcAft>
              <a:buFont typeface="+mj-lt"/>
              <a:buAutoNum type="arabicPeriod"/>
              <a:defRPr/>
            </a:pPr>
            <a:r>
              <a:rPr lang="el-GR" dirty="0"/>
              <a:t>Τέλος στην ενίσχυση της επιχειρηματικότητας μέσω της χρήσης εφαρμογών τεχνολογιών πληροφορικής, για την απλούστευση διαδικασιών που αφορούν την απόκτηση απαιτούμενων </a:t>
            </a:r>
            <a:r>
              <a:rPr lang="el-GR" dirty="0" err="1"/>
              <a:t>αδειοδοτήσεων</a:t>
            </a:r>
            <a:r>
              <a:rPr lang="el-GR" dirty="0"/>
              <a:t>, και την κατάρτιση των εργαζομένων σε καινοτόμες τεχνολογίες.</a:t>
            </a:r>
          </a:p>
        </p:txBody>
      </p:sp>
      <p:sp>
        <p:nvSpPr>
          <p:cNvPr id="32771"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693279-9878-4BCC-B721-901100144507}" type="slidenum">
              <a:rPr lang="el-GR"/>
              <a:pPr fontAlgn="base">
                <a:spcBef>
                  <a:spcPct val="0"/>
                </a:spcBef>
                <a:spcAft>
                  <a:spcPct val="0"/>
                </a:spcAft>
                <a:defRPr/>
              </a:pPr>
              <a:t>35</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48130" name="2 - Θέση σημειώσεων"/>
          <p:cNvSpPr>
            <a:spLocks noGrp="1"/>
          </p:cNvSpPr>
          <p:nvPr>
            <p:ph type="body" idx="1"/>
          </p:nvPr>
        </p:nvSpPr>
        <p:spPr bwMode="auto">
          <a:noFill/>
        </p:spPr>
        <p:txBody>
          <a:bodyPr wrap="square" numCol="1" anchor="t" anchorCtr="0" compatLnSpc="1">
            <a:prstTxWarp prst="textNoShape">
              <a:avLst/>
            </a:prstTxWarp>
            <a:normAutofit lnSpcReduction="10000"/>
          </a:bodyPr>
          <a:lstStyle/>
          <a:p>
            <a:pPr marL="228600" indent="-228600" eaLnBrk="1" hangingPunct="1">
              <a:spcBef>
                <a:spcPct val="0"/>
              </a:spcBef>
              <a:buFont typeface="+mj-lt"/>
              <a:buNone/>
            </a:pPr>
            <a:r>
              <a:rPr lang="el-GR" sz="1300"/>
              <a:t>Στον τομέα της Υγείας και της ευεξίας στόχος είναι:</a:t>
            </a:r>
          </a:p>
          <a:p>
            <a:pPr marL="228600" indent="-228600" eaLnBrk="1" hangingPunct="1">
              <a:spcBef>
                <a:spcPct val="0"/>
              </a:spcBef>
              <a:buFont typeface="+mj-lt"/>
              <a:buNone/>
            </a:pPr>
            <a:endParaRPr lang="el-GR" sz="1300"/>
          </a:p>
          <a:p>
            <a:pPr marL="228600" indent="-228600" eaLnBrk="1" hangingPunct="1">
              <a:spcBef>
                <a:spcPct val="0"/>
              </a:spcBef>
              <a:buFont typeface="Calibri" pitchFamily="34" charset="0"/>
              <a:buAutoNum type="arabicPeriod"/>
            </a:pPr>
            <a:r>
              <a:rPr lang="el-GR" sz="1300"/>
              <a:t>Η αξιοποίηση και ανάπτυξη του κλάδου της Υγείας με την χρηματοδότηση νέων ερευνητικών προγραμμάτων σε συνεργασία με επιχειρήσεις του κλάδου, με την ανάπτυξη επιχειρηματικής δραστηριότητας βασισμένης στην αξιοποίηση ερευνητικών προγραμμάτων που έχουν ήδη εκπονηθεί για την δημιουργία καινοτόμων προϊόντων, με την δικτύωση των εργαστηρίων και των επιχειρήσεων του χώρου και με την βελτίωση των των υπηρεσιών που παρέχονται μέσω της πιστοποίησης αυτών.</a:t>
            </a:r>
          </a:p>
          <a:p>
            <a:pPr marL="228600" indent="-228600" eaLnBrk="1" hangingPunct="1">
              <a:spcBef>
                <a:spcPct val="0"/>
              </a:spcBef>
              <a:buFont typeface="Calibri" pitchFamily="34" charset="0"/>
              <a:buAutoNum type="arabicPeriod"/>
            </a:pPr>
            <a:r>
              <a:rPr lang="el-GR" sz="1300"/>
              <a:t>Η διαφοροποίηση του τουριστικού προϊόντος για την ανάπτυξη της ευεξίας, με την ενίσχυση νέων ή υφιστάμενων επιχειρήσεων, και την αξιοποίηση των ιαματικών πηγών της Περιφέρειας συνδυάζοντας υπηρεσίες διακοπών και θεραπείας.</a:t>
            </a:r>
          </a:p>
          <a:p>
            <a:pPr marL="228600" indent="-228600" eaLnBrk="1" hangingPunct="1">
              <a:spcBef>
                <a:spcPct val="0"/>
              </a:spcBef>
              <a:buFont typeface="Calibri" pitchFamily="34" charset="0"/>
              <a:buAutoNum type="arabicPeriod"/>
            </a:pPr>
            <a:r>
              <a:rPr lang="el-GR" sz="1300"/>
              <a:t>Την διασφάλιση της υγείας των καταναλωτών μέσω της παραγωγής διατροφικών προϊόντων υψηλής αξίας, με την χρηματοδότηση ερευνητικών προγραμμάτων και την παραγωγή, είτε εξειδικευμένων τροφίμων, είτε διατροφικών συμπληρωμάτων των ζώων, από την αξιοποίηση αυτόχθονων αρωματικών φυτών και ορυκτών.</a:t>
            </a:r>
          </a:p>
          <a:p>
            <a:pPr marL="228600" indent="-228600" eaLnBrk="1" hangingPunct="1">
              <a:spcBef>
                <a:spcPct val="0"/>
              </a:spcBef>
              <a:buFont typeface="Calibri" pitchFamily="34" charset="0"/>
              <a:buAutoNum type="arabicPeriod"/>
            </a:pPr>
            <a:r>
              <a:rPr lang="el-GR" sz="1300"/>
              <a:t>Την ενίσχυση της επιχειρηματικότητας μέσω της ενημέρωσης των επιχειρήσεων για τις δυνατότητες των ερευνητικών φορέων της περιοχής, μέσω της υποβοήθησης νέων επιχειρήσεων για την ανάπτυξη επιχειρηματικών ιδεών, και με παράλληλη επαγγελματική κατάρτιση των εργαζομένων του χώρου.</a:t>
            </a:r>
          </a:p>
          <a:p>
            <a:pPr marL="228600" indent="-228600" eaLnBrk="1" hangingPunct="1">
              <a:spcBef>
                <a:spcPct val="0"/>
              </a:spcBef>
              <a:buFont typeface="Calibri" pitchFamily="34" charset="0"/>
              <a:buAutoNum type="arabicPeriod"/>
            </a:pPr>
            <a:endParaRPr lang="el-GR" sz="1300"/>
          </a:p>
          <a:p>
            <a:pPr marL="228600" indent="-228600" eaLnBrk="1" hangingPunct="1">
              <a:spcBef>
                <a:spcPct val="0"/>
              </a:spcBef>
              <a:buFont typeface="Calibri" pitchFamily="34" charset="0"/>
              <a:buNone/>
            </a:pPr>
            <a:endParaRPr lang="el-GR" sz="1300"/>
          </a:p>
        </p:txBody>
      </p:sp>
      <p:sp>
        <p:nvSpPr>
          <p:cNvPr id="34819"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F568A3-3287-43D5-9474-1E617E5DB259}" type="slidenum">
              <a:rPr lang="el-GR"/>
              <a:pPr fontAlgn="base">
                <a:spcBef>
                  <a:spcPct val="0"/>
                </a:spcBef>
                <a:spcAft>
                  <a:spcPct val="0"/>
                </a:spcAft>
                <a:defRPr/>
              </a:pPr>
              <a:t>36</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50178" name="2 - Θέση σημειώσεων"/>
          <p:cNvSpPr>
            <a:spLocks noGrp="1"/>
          </p:cNvSpPr>
          <p:nvPr>
            <p:ph type="body" idx="1"/>
          </p:nvPr>
        </p:nvSpPr>
        <p:spPr bwMode="auto">
          <a:noFill/>
        </p:spPr>
        <p:txBody>
          <a:bodyPr wrap="square" numCol="1" anchor="t" anchorCtr="0" compatLnSpc="1">
            <a:prstTxWarp prst="textNoShape">
              <a:avLst/>
            </a:prstTxWarp>
          </a:bodyPr>
          <a:lstStyle/>
          <a:p>
            <a:r>
              <a:rPr lang="el-GR" sz="1000"/>
              <a:t>Μετά την έγκριση των Επιχειρησιακών Προγραμμάτων 2014-2020,  η Γενική Διεύθυνση Περιφερειακής Πολιτικής (</a:t>
            </a:r>
            <a:r>
              <a:rPr lang="en-US" sz="1000"/>
              <a:t>REGIO</a:t>
            </a:r>
            <a:r>
              <a:rPr lang="el-GR" sz="1000"/>
              <a:t>) της ΕΕ, ζήτησε να συνεργαστούν οι αρμόδιοι φορείς εθνικά και περιφερειακά, ώστε να είναι έτοιμοι να ξεκινήσουν την υλοποίηση δράσεων που σχετίζονται με τις Στρατηγικές Έξυπνης Εξειδίκευσης τους.  </a:t>
            </a:r>
          </a:p>
          <a:p>
            <a:r>
              <a:rPr lang="el-GR" sz="1000"/>
              <a:t>Επιπλέον διαπίστωσε ότι 4 Περιφέρειες (ΑΜΘ, ΚΡΗΤΗ, ΔΥΤΙΚΗ ΕΛΛΑΔΑ, ΗΠΕΙΡΟΣ) έχουν προχωρήσει στην εξειδίκευση της Στρατηγικής περισσότερο από ότι άλλες και ζήτησε περαιτέρω εγρήγορση με δυνατότητα έκδοσης προσκλήσεων εντός του 2015. </a:t>
            </a:r>
          </a:p>
          <a:p>
            <a:r>
              <a:rPr lang="el-GR" sz="1000"/>
              <a:t>Η Ήπειρος,  διέγνωσε μέσα από την </a:t>
            </a:r>
            <a:r>
              <a:rPr lang="en-US" sz="1000"/>
              <a:t>SWOT </a:t>
            </a:r>
            <a:r>
              <a:rPr lang="el-GR" sz="1000"/>
              <a:t>ανάλυση ότι δυναμικός και ισχυρός της τομέας είναι η ΥΓΕΙΑ-ΕΥΕΞΙΑ και στόχευσε σε διαμόρφωση πιλοτικά δράσεων του τομέα. Απώτερος σκοπός είναι ο προσδιορισμός και η εξειδίκευση συγκεκριμένων δράσεων του τομέα , συνδυάζοντας ουσιαστικά την έρευνα με την επιχειρηματικότητα για την παραγωγή καινοτόμων προϊόντων και υπηρεσιών στην Περιφέρεια Ηπείρου. </a:t>
            </a:r>
          </a:p>
          <a:p>
            <a:r>
              <a:rPr lang="el-GR" sz="1000"/>
              <a:t>Η εξειδίκευση κάθε δράσης γίνεται μέσω της «επιχειρηματικής ανακάλυψης» όπου για κάθε δράση γίνεται προσπάθεια να αναγνωρισθούν οι ερευνητικοί φορείς και οι επιχειρήσεις που μπορούν να συμβάλουν και μέσω μεμονωμένων αλλά και κοινών συναντήσεων να καταλήξουμε στις προδιαγραφές των προσκλήσεων που θα πρέπει να συνταχθούν.</a:t>
            </a:r>
          </a:p>
          <a:p>
            <a:r>
              <a:rPr lang="el-GR" sz="1000"/>
              <a:t>Η χρηματοδότηση της έρευνας μέσω του ΠΕΠ στοχεύει στην επιχειρηματικότητα, δεδομένου ότι το ζητούμενο είναι η ανάπτυξη της περιοχής.</a:t>
            </a:r>
          </a:p>
          <a:p>
            <a:endParaRPr lang="el-GR" sz="1000"/>
          </a:p>
          <a:p>
            <a:pPr eaLnBrk="1" hangingPunct="1">
              <a:spcBef>
                <a:spcPct val="0"/>
              </a:spcBef>
            </a:pPr>
            <a:r>
              <a:rPr lang="el-GR" sz="1000"/>
              <a:t>Στο πλαίσιο αυτό στις 11/6/2015 πραγματοποιήθηκε ημερίδα επιχειρηματικής ανακάλυψης, με συμμετοχή ερευνητικών φορέων και επιχειρήσεων </a:t>
            </a:r>
          </a:p>
          <a:p>
            <a:pPr eaLnBrk="1" hangingPunct="1">
              <a:spcBef>
                <a:spcPct val="0"/>
              </a:spcBef>
            </a:pPr>
            <a:r>
              <a:rPr lang="el-GR" sz="1000"/>
              <a:t>στον τομέα της Υγείας-Ευεξίας, με 3 στρογγυλά τραπέζια και αντίστοιχα θέματα Νέα προϊόντα, Νέα Γνώση και Ευεξία, ενώ έλαβαν μέρος πάνω από 100 άτομα. Τα συμπεράσματα της ημερίδας έχουν αποσταλεί σε όλους του συμμετέχοντες και έχουν αναρτηθεί στην ιστοσελίδα της ΔΑ.</a:t>
            </a:r>
          </a:p>
          <a:p>
            <a:pPr eaLnBrk="1" hangingPunct="1">
              <a:spcBef>
                <a:spcPct val="0"/>
              </a:spcBef>
            </a:pPr>
            <a:endParaRPr lang="el-GR" sz="1000"/>
          </a:p>
          <a:p>
            <a:pPr eaLnBrk="1" hangingPunct="1">
              <a:spcBef>
                <a:spcPct val="0"/>
              </a:spcBef>
            </a:pPr>
            <a:endParaRPr lang="el-GR" sz="1000"/>
          </a:p>
          <a:p>
            <a:pPr eaLnBrk="1" hangingPunct="1">
              <a:spcBef>
                <a:spcPct val="0"/>
              </a:spcBef>
            </a:pPr>
            <a:endParaRPr lang="el-GR" sz="1100"/>
          </a:p>
        </p:txBody>
      </p:sp>
      <p:sp>
        <p:nvSpPr>
          <p:cNvPr id="18435" name="3 - Θέση αριθμού διαφάνειας"/>
          <p:cNvSpPr txBox="1">
            <a:spLocks noGrp="1"/>
          </p:cNvSpPr>
          <p:nvPr/>
        </p:nvSpPr>
        <p:spPr bwMode="auto">
          <a:xfrm>
            <a:off x="3849688" y="9428163"/>
            <a:ext cx="2946400" cy="496887"/>
          </a:xfrm>
          <a:prstGeom prst="rect">
            <a:avLst/>
          </a:prstGeom>
          <a:noFill/>
          <a:ln>
            <a:miter lim="800000"/>
            <a:headEnd/>
            <a:tailEnd/>
          </a:ln>
        </p:spPr>
        <p:txBody>
          <a:bodyPr anchor="b"/>
          <a:lstStyle/>
          <a:p>
            <a:pPr algn="r">
              <a:defRPr/>
            </a:pPr>
            <a:fld id="{0F65044F-C055-4F98-9AA1-10DF0229F392}" type="slidenum">
              <a:rPr lang="el-GR" sz="1200">
                <a:latin typeface="+mn-lt"/>
              </a:rPr>
              <a:pPr algn="r">
                <a:defRPr/>
              </a:pPr>
              <a:t>37</a:t>
            </a:fld>
            <a:endParaRPr lang="el-GR" sz="1200">
              <a:latin typeface="+mn-l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5C8C84-E8FD-4317-80F2-2460A10C31DB}" type="slidenum">
              <a:rPr lang="en-US" smtClean="0">
                <a:latin typeface="Arial" pitchFamily="34" charset="0"/>
                <a:cs typeface="Arial" pitchFamily="34" charset="0"/>
              </a:rPr>
              <a:pPr fontAlgn="base">
                <a:spcBef>
                  <a:spcPct val="0"/>
                </a:spcBef>
                <a:spcAft>
                  <a:spcPct val="0"/>
                </a:spcAft>
              </a:pPr>
              <a:t>39</a:t>
            </a:fld>
            <a:endParaRPr lang="en-US">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5DD550-08D6-4FDB-9632-813F16751243}" type="slidenum">
              <a:rPr lang="en-US" smtClean="0">
                <a:latin typeface="Arial" pitchFamily="34" charset="0"/>
                <a:cs typeface="Arial" pitchFamily="34" charset="0"/>
              </a:rPr>
              <a:pPr fontAlgn="base">
                <a:spcBef>
                  <a:spcPct val="0"/>
                </a:spcBef>
                <a:spcAft>
                  <a:spcPct val="0"/>
                </a:spcAft>
              </a:pPr>
              <a:t>40</a:t>
            </a:fld>
            <a:endParaRPr lang="en-US">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C1A093-D0F3-400F-8D7B-C2781C3C312F}" type="slidenum">
              <a:rPr lang="en-US" smtClean="0">
                <a:latin typeface="Arial" pitchFamily="34" charset="0"/>
                <a:cs typeface="Arial" pitchFamily="34" charset="0"/>
              </a:rPr>
              <a:pPr fontAlgn="base">
                <a:spcBef>
                  <a:spcPct val="0"/>
                </a:spcBef>
                <a:spcAft>
                  <a:spcPct val="0"/>
                </a:spcAft>
              </a:pPr>
              <a:t>41</a:t>
            </a:fld>
            <a:endParaRPr lang="en-US">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00BEAE-7647-4595-BE38-77A2BC539C3F}" type="slidenum">
              <a:rPr lang="en-US" smtClean="0">
                <a:latin typeface="Arial" pitchFamily="34" charset="0"/>
                <a:cs typeface="Arial" pitchFamily="34" charset="0"/>
              </a:rPr>
              <a:pPr fontAlgn="base">
                <a:spcBef>
                  <a:spcPct val="0"/>
                </a:spcBef>
                <a:spcAft>
                  <a:spcPct val="0"/>
                </a:spcAft>
              </a:pPr>
              <a:t>42</a:t>
            </a:fld>
            <a:endParaRPr lang="en-US">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C77F39-34DC-4871-8BF5-4FFCC9DDC4AD}" type="slidenum">
              <a:rPr lang="en-US" smtClean="0">
                <a:latin typeface="Arial" pitchFamily="34" charset="0"/>
                <a:cs typeface="Arial" pitchFamily="34" charset="0"/>
              </a:rPr>
              <a:pPr fontAlgn="base">
                <a:spcBef>
                  <a:spcPct val="0"/>
                </a:spcBef>
                <a:spcAft>
                  <a:spcPct val="0"/>
                </a:spcAft>
              </a:pPr>
              <a:t>43</a:t>
            </a:fld>
            <a:endParaRPr lang="en-US">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DA282D-BC02-4BC3-84BA-B7D8B5CA220A}" type="slidenum">
              <a:rPr lang="en-US" smtClean="0">
                <a:latin typeface="Arial" pitchFamily="34" charset="0"/>
                <a:cs typeface="Arial" pitchFamily="34" charset="0"/>
              </a:rPr>
              <a:pPr fontAlgn="base">
                <a:spcBef>
                  <a:spcPct val="0"/>
                </a:spcBef>
                <a:spcAft>
                  <a:spcPct val="0"/>
                </a:spcAft>
              </a:pPr>
              <a:t>44</a:t>
            </a:fld>
            <a:endParaRPr lang="en-US">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17410"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Η στρατηγική έξυπνης εξειδίκευσης αφορά στην ανεύρεση των τομέων και των δραστηριοτήτων μέσα από τις οποίες μια Περιφέρεια μπορεί να επωφεληθεί αναπτυξιακά από τη χρήση και υποβοήθηση της </a:t>
            </a:r>
            <a:r>
              <a:rPr lang="el-GR" sz="1100" b="1"/>
              <a:t>έρευνας</a:t>
            </a:r>
            <a:r>
              <a:rPr lang="el-GR" sz="1100"/>
              <a:t>, της </a:t>
            </a:r>
            <a:r>
              <a:rPr lang="el-GR" sz="1100" b="1"/>
              <a:t>τεχνολογίας</a:t>
            </a:r>
            <a:r>
              <a:rPr lang="el-GR" sz="1100"/>
              <a:t>, της </a:t>
            </a:r>
            <a:r>
              <a:rPr lang="el-GR" sz="1100" b="1"/>
              <a:t>επιστήμης</a:t>
            </a:r>
            <a:r>
              <a:rPr lang="el-GR" sz="1100"/>
              <a:t> και τελικά της </a:t>
            </a:r>
            <a:r>
              <a:rPr lang="el-GR" sz="1100" b="1"/>
              <a:t>καινοτομίας</a:t>
            </a:r>
            <a:r>
              <a:rPr lang="el-GR" sz="1100"/>
              <a:t>. </a:t>
            </a:r>
          </a:p>
          <a:p>
            <a:pPr eaLnBrk="1" hangingPunct="1">
              <a:lnSpc>
                <a:spcPct val="90000"/>
              </a:lnSpc>
              <a:spcBef>
                <a:spcPct val="0"/>
              </a:spcBef>
            </a:pPr>
            <a:r>
              <a:rPr lang="el-GR" sz="1100"/>
              <a:t>Οι Περιφέρειες δεν μπορούν να κάνουν ή να απορροφήσουν τα πάντα όσον αφορά την τεχνολογική εξέλιξη. Έχουν συγκεκριμένους και περιορισμένους πόρους, ανθρώπινους, υλικοτεχνικούς και οικονομικούς. Επίσης, δεν διαθέτουν πάντα τις καλύτερες μορφές οργάνωσης για να αντεπεξέλθουν στις νέες προκλήσεις. Συνεπώς, πρέπει να επικεντρωθούν σε ορισμένους τομείς με βάση τους δικούς τους αποδεδειγμένους χώρους εξειδίκευσης. </a:t>
            </a:r>
          </a:p>
          <a:p>
            <a:pPr eaLnBrk="1" hangingPunct="1">
              <a:lnSpc>
                <a:spcPct val="90000"/>
              </a:lnSpc>
              <a:spcBef>
                <a:spcPct val="0"/>
              </a:spcBef>
            </a:pPr>
            <a:r>
              <a:rPr lang="el-GR" sz="1100"/>
              <a:t>Η έξυπνη εξειδίκευση προϋποθέτει την κατανόηση της μοναδικότητας της Περιφέρειας, προϋποθέτει επομένως τον εντοπισμό των στοιχείων εκείνων τα οποία την καθιστούν ιδιαίτερη, «ειδική», και μπορούν να διασυνδέσουν το σύνολο των προϊόντων και υπηρεσιών της με υποδοχείς της παγκόσμιας αγοράς, αποσκοπώντας στην ενίσχυση της οικονομίας αλλά και στην κοινωνικοποίηση της επιστημονικής γνώσης προς όφελος του κοινωνικού συνόλου.</a:t>
            </a:r>
          </a:p>
          <a:p>
            <a:pPr eaLnBrk="1" hangingPunct="1">
              <a:lnSpc>
                <a:spcPct val="90000"/>
              </a:lnSpc>
              <a:spcBef>
                <a:spcPct val="0"/>
              </a:spcBef>
            </a:pPr>
            <a:endParaRPr lang="el-GR" sz="1100"/>
          </a:p>
          <a:p>
            <a:pPr eaLnBrk="1" hangingPunct="1">
              <a:lnSpc>
                <a:spcPct val="90000"/>
              </a:lnSpc>
              <a:spcBef>
                <a:spcPct val="0"/>
              </a:spcBef>
            </a:pPr>
            <a:endParaRPr lang="el-GR" sz="1100"/>
          </a:p>
        </p:txBody>
      </p:sp>
      <p:sp>
        <p:nvSpPr>
          <p:cNvPr id="1638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4BD1BD-E60D-4DAE-BA02-6F939ABBFB91}" type="slidenum">
              <a:rPr lang="el-GR"/>
              <a:pPr fontAlgn="base">
                <a:spcBef>
                  <a:spcPct val="0"/>
                </a:spcBef>
                <a:spcAft>
                  <a:spcPct val="0"/>
                </a:spcAft>
                <a:defRPr/>
              </a:pPr>
              <a:t>3</a:t>
            </a:fld>
            <a:endParaRPr lang="el-G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DB5684BA-FFB3-4103-836B-E76C0E3D48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7F7209A0-ABA0-4D24-A875-3F3F7A15458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l-GR" dirty="0"/>
          </a:p>
        </p:txBody>
      </p:sp>
      <p:sp>
        <p:nvSpPr>
          <p:cNvPr id="61444" name="Slide Number Placeholder 3">
            <a:extLst>
              <a:ext uri="{FF2B5EF4-FFF2-40B4-BE49-F238E27FC236}">
                <a16:creationId xmlns:a16="http://schemas.microsoft.com/office/drawing/2014/main" id="{11C93AAB-21BA-49BC-AFAB-EED561BB4C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fld id="{5EADC236-26C6-45C1-8E68-2835E1FD1DC1}" type="slidenum">
              <a:rPr lang="el-GR" altLang="el-GR" sz="1200">
                <a:latin typeface="Calibri" panose="020F0502020204030204" pitchFamily="34" charset="0"/>
              </a:rPr>
              <a:pPr/>
              <a:t>47</a:t>
            </a:fld>
            <a:endParaRPr lang="el-GR" altLang="el-GR" sz="1200">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wrap="square" numCol="1" anchor="t" anchorCtr="0" compatLnSpc="1">
            <a:prstTxWarp prst="textNoShape">
              <a:avLst/>
            </a:prstTxWarp>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 Θέση εικόνας διαφάνειας">
            <a:extLst>
              <a:ext uri="{FF2B5EF4-FFF2-40B4-BE49-F238E27FC236}">
                <a16:creationId xmlns:a16="http://schemas.microsoft.com/office/drawing/2014/main" id="{D9AFDD92-312B-46A0-97A9-CD2EC73B892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2 - Θέση σημειώσεων">
            <a:extLst>
              <a:ext uri="{FF2B5EF4-FFF2-40B4-BE49-F238E27FC236}">
                <a16:creationId xmlns:a16="http://schemas.microsoft.com/office/drawing/2014/main" id="{8E3F54AC-5B37-48CE-9EE3-52DF96B8C5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l-GR"/>
          </a:p>
        </p:txBody>
      </p:sp>
      <p:sp>
        <p:nvSpPr>
          <p:cNvPr id="46084" name="3 - Θέση αριθμού διαφάνειας">
            <a:extLst>
              <a:ext uri="{FF2B5EF4-FFF2-40B4-BE49-F238E27FC236}">
                <a16:creationId xmlns:a16="http://schemas.microsoft.com/office/drawing/2014/main" id="{B5F61DA8-F2CC-4832-8027-35F4A5FA70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fld id="{EC42993C-6828-4A77-A8A7-DBE05FA5863B}" type="slidenum">
              <a:rPr lang="el-GR" altLang="el-GR" sz="1200">
                <a:latin typeface="Calibri" panose="020F0502020204030204" pitchFamily="34" charset="0"/>
              </a:rPr>
              <a:pPr/>
              <a:t>4</a:t>
            </a:fld>
            <a:endParaRPr lang="el-GR" altLang="el-GR"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 Θέση εικόνας διαφάνειας">
            <a:extLst>
              <a:ext uri="{FF2B5EF4-FFF2-40B4-BE49-F238E27FC236}">
                <a16:creationId xmlns:a16="http://schemas.microsoft.com/office/drawing/2014/main" id="{E8B4E6CE-B328-47C3-A294-9A57F6F041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2 - Θέση σημειώσεων">
            <a:extLst>
              <a:ext uri="{FF2B5EF4-FFF2-40B4-BE49-F238E27FC236}">
                <a16:creationId xmlns:a16="http://schemas.microsoft.com/office/drawing/2014/main" id="{B0E6F802-779E-4B35-93F0-DDFC63B6FD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l-GR"/>
          </a:p>
        </p:txBody>
      </p:sp>
      <p:sp>
        <p:nvSpPr>
          <p:cNvPr id="47108" name="3 - Θέση αριθμού διαφάνειας">
            <a:extLst>
              <a:ext uri="{FF2B5EF4-FFF2-40B4-BE49-F238E27FC236}">
                <a16:creationId xmlns:a16="http://schemas.microsoft.com/office/drawing/2014/main" id="{632FE03F-C380-49DB-BC98-BCD757F3177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fld id="{12E1EC37-FEE0-4E64-9B54-870DF2E2A150}" type="slidenum">
              <a:rPr lang="el-GR" altLang="el-GR" sz="1200">
                <a:latin typeface="Calibri" panose="020F0502020204030204" pitchFamily="34" charset="0"/>
              </a:rPr>
              <a:pPr/>
              <a:t>5</a:t>
            </a:fld>
            <a:endParaRPr lang="el-GR" altLang="el-GR"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 Θέση εικόνας διαφάνειας">
            <a:extLst>
              <a:ext uri="{FF2B5EF4-FFF2-40B4-BE49-F238E27FC236}">
                <a16:creationId xmlns:a16="http://schemas.microsoft.com/office/drawing/2014/main" id="{D2549A75-B979-4303-9E07-71D3F29E12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2 - Θέση σημειώσεων">
            <a:extLst>
              <a:ext uri="{FF2B5EF4-FFF2-40B4-BE49-F238E27FC236}">
                <a16:creationId xmlns:a16="http://schemas.microsoft.com/office/drawing/2014/main" id="{E7C758AB-E2A5-4D3E-A690-A9B0264CD6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l-GR"/>
          </a:p>
        </p:txBody>
      </p:sp>
      <p:sp>
        <p:nvSpPr>
          <p:cNvPr id="54276" name="3 - Θέση αριθμού διαφάνειας">
            <a:extLst>
              <a:ext uri="{FF2B5EF4-FFF2-40B4-BE49-F238E27FC236}">
                <a16:creationId xmlns:a16="http://schemas.microsoft.com/office/drawing/2014/main" id="{3027391E-C245-4944-BCCD-E0188C6E7C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fld id="{BE190ADE-26BE-41F2-B2A0-852A6282A87D}" type="slidenum">
              <a:rPr lang="el-GR" altLang="el-GR" sz="1200">
                <a:latin typeface="Calibri" panose="020F0502020204030204" pitchFamily="34" charset="0"/>
              </a:rPr>
              <a:pPr/>
              <a:t>6</a:t>
            </a:fld>
            <a:endParaRPr lang="el-GR" altLang="el-GR" sz="120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 Θέση εικόνας διαφάνειας">
            <a:extLst>
              <a:ext uri="{FF2B5EF4-FFF2-40B4-BE49-F238E27FC236}">
                <a16:creationId xmlns:a16="http://schemas.microsoft.com/office/drawing/2014/main" id="{C9E8E36F-66C2-47D4-A4A5-54C7D87FA18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2 - Θέση σημειώσεων">
            <a:extLst>
              <a:ext uri="{FF2B5EF4-FFF2-40B4-BE49-F238E27FC236}">
                <a16:creationId xmlns:a16="http://schemas.microsoft.com/office/drawing/2014/main" id="{7CC97FFD-68F0-4BD2-923C-15EF80B9B80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l-GR"/>
          </a:p>
        </p:txBody>
      </p:sp>
      <p:sp>
        <p:nvSpPr>
          <p:cNvPr id="48132" name="3 - Θέση αριθμού διαφάνειας">
            <a:extLst>
              <a:ext uri="{FF2B5EF4-FFF2-40B4-BE49-F238E27FC236}">
                <a16:creationId xmlns:a16="http://schemas.microsoft.com/office/drawing/2014/main" id="{EFD5E888-71D6-4879-B609-91C226CC1E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fld id="{0E6C1BB4-60AB-4719-852B-3C02295F12A9}" type="slidenum">
              <a:rPr lang="el-GR" altLang="el-GR" sz="1200">
                <a:latin typeface="Calibri" panose="020F0502020204030204" pitchFamily="34" charset="0"/>
              </a:rPr>
              <a:pPr/>
              <a:t>15</a:t>
            </a:fld>
            <a:endParaRPr lang="el-GR" altLang="el-GR" sz="120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796B87-E024-45D6-A22D-E841A2224EC5}" type="slidenum">
              <a:rPr lang="en-US" smtClean="0">
                <a:latin typeface="Arial" pitchFamily="34" charset="0"/>
                <a:cs typeface="Arial" pitchFamily="34" charset="0"/>
              </a:rPr>
              <a:pPr fontAlgn="base">
                <a:spcBef>
                  <a:spcPct val="0"/>
                </a:spcBef>
                <a:spcAft>
                  <a:spcPct val="0"/>
                </a:spcAft>
              </a:pPr>
              <a:t>22</a:t>
            </a:fld>
            <a:endParaRPr lang="en-US">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17410"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l-GR" sz="1100"/>
              <a:t>Η στρατηγική έξυπνης εξειδίκευσης αφορά στην ανεύρεση των τομέων και των δραστηριοτήτων μέσα από τις οποίες μια Περιφέρεια μπορεί να επωφεληθεί αναπτυξιακά από τη χρήση και υποβοήθηση της </a:t>
            </a:r>
            <a:r>
              <a:rPr lang="el-GR" sz="1100" b="1"/>
              <a:t>έρευνας</a:t>
            </a:r>
            <a:r>
              <a:rPr lang="el-GR" sz="1100"/>
              <a:t>, της </a:t>
            </a:r>
            <a:r>
              <a:rPr lang="el-GR" sz="1100" b="1"/>
              <a:t>τεχνολογίας</a:t>
            </a:r>
            <a:r>
              <a:rPr lang="el-GR" sz="1100"/>
              <a:t>, της </a:t>
            </a:r>
            <a:r>
              <a:rPr lang="el-GR" sz="1100" b="1"/>
              <a:t>επιστήμης</a:t>
            </a:r>
            <a:r>
              <a:rPr lang="el-GR" sz="1100"/>
              <a:t> και τελικά της </a:t>
            </a:r>
            <a:r>
              <a:rPr lang="el-GR" sz="1100" b="1"/>
              <a:t>καινοτομίας</a:t>
            </a:r>
            <a:r>
              <a:rPr lang="el-GR" sz="1100"/>
              <a:t>. </a:t>
            </a:r>
          </a:p>
          <a:p>
            <a:pPr eaLnBrk="1" hangingPunct="1">
              <a:lnSpc>
                <a:spcPct val="90000"/>
              </a:lnSpc>
              <a:spcBef>
                <a:spcPct val="0"/>
              </a:spcBef>
            </a:pPr>
            <a:r>
              <a:rPr lang="el-GR" sz="1100"/>
              <a:t>Οι Περιφέρειες δεν μπορούν να κάνουν ή να απορροφήσουν τα πάντα όσον αφορά την τεχνολογική εξέλιξη. Έχουν συγκεκριμένους και περιορισμένους πόρους, ανθρώπινους, υλικοτεχνικούς και οικονομικούς. Επίσης, δεν διαθέτουν πάντα τις καλύτερες μορφές οργάνωσης για να αντεπεξέλθουν στις νέες προκλήσεις. Συνεπώς, πρέπει να επικεντρωθούν σε ορισμένους τομείς με βάση τους δικούς τους αποδεδειγμένους χώρους εξειδίκευσης. </a:t>
            </a:r>
          </a:p>
          <a:p>
            <a:pPr eaLnBrk="1" hangingPunct="1">
              <a:lnSpc>
                <a:spcPct val="90000"/>
              </a:lnSpc>
              <a:spcBef>
                <a:spcPct val="0"/>
              </a:spcBef>
            </a:pPr>
            <a:r>
              <a:rPr lang="el-GR" sz="1100"/>
              <a:t>Η έξυπνη εξειδίκευση προϋποθέτει την κατανόηση της μοναδικότητας της Περιφέρειας, προϋποθέτει επομένως τον εντοπισμό των στοιχείων εκείνων τα οποία την καθιστούν ιδιαίτερη, «ειδική», και μπορούν να διασυνδέσουν το σύνολο των προϊόντων και υπηρεσιών της με υποδοχείς της παγκόσμιας αγοράς, αποσκοπώντας στην ενίσχυση της οικονομίας αλλά και στην κοινωνικοποίηση της επιστημονικής γνώσης προς όφελος του κοινωνικού συνόλου.</a:t>
            </a:r>
          </a:p>
          <a:p>
            <a:pPr eaLnBrk="1" hangingPunct="1">
              <a:lnSpc>
                <a:spcPct val="90000"/>
              </a:lnSpc>
              <a:spcBef>
                <a:spcPct val="0"/>
              </a:spcBef>
            </a:pPr>
            <a:endParaRPr lang="el-GR" sz="1100"/>
          </a:p>
          <a:p>
            <a:pPr eaLnBrk="1" hangingPunct="1">
              <a:lnSpc>
                <a:spcPct val="90000"/>
              </a:lnSpc>
              <a:spcBef>
                <a:spcPct val="0"/>
              </a:spcBef>
            </a:pPr>
            <a:endParaRPr lang="el-GR" sz="1100"/>
          </a:p>
        </p:txBody>
      </p:sp>
      <p:sp>
        <p:nvSpPr>
          <p:cNvPr id="16387"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4BD1BD-E60D-4DAE-BA02-6F939ABBFB91}" type="slidenum">
              <a:rPr lang="el-GR"/>
              <a:pPr fontAlgn="base">
                <a:spcBef>
                  <a:spcPct val="0"/>
                </a:spcBef>
                <a:spcAft>
                  <a:spcPct val="0"/>
                </a:spcAft>
                <a:defRPr/>
              </a:pPr>
              <a:t>23</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a:t>Kλικ για επεξεργασία του τίτλου</a:t>
            </a: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fld id="{003F9A4E-B487-4EA6-8BEC-6552D4AE3037}" type="datetime1">
              <a:rPr lang="el-GR"/>
              <a:pPr>
                <a:defRPr/>
              </a:pPr>
              <a:t>30/1/2021</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E3715D9A-19AD-4A02-862F-DE3CF1D3E8E2}" type="slidenum">
              <a:rPr lang="el-GR"/>
              <a:pPr>
                <a:defRP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lvl1pPr>
              <a:defRPr/>
            </a:lvl1pPr>
          </a:lstStyle>
          <a:p>
            <a:pPr>
              <a:defRPr/>
            </a:pPr>
            <a:fld id="{994DD21F-D704-48DF-AFCB-21AB999C347C}" type="datetime1">
              <a:rPr lang="el-GR"/>
              <a:pPr>
                <a:defRPr/>
              </a:pPr>
              <a:t>30/1/2021</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D3BF1A20-58DE-4866-A36C-9871C83CF671}"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a:t>Kλικ για επεξεργασία του τίτλου</a:t>
            </a: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lvl1pPr>
              <a:defRPr/>
            </a:lvl1pPr>
          </a:lstStyle>
          <a:p>
            <a:pPr>
              <a:defRPr/>
            </a:pPr>
            <a:fld id="{99FCAD71-E044-49BC-A8E3-0932E86C2810}" type="datetime1">
              <a:rPr lang="el-GR"/>
              <a:pPr>
                <a:defRPr/>
              </a:pPr>
              <a:t>30/1/2021</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04B434B8-D06F-42CE-B079-CA5BB2171A0B}"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lvl1pPr>
              <a:defRPr/>
            </a:lvl1pPr>
          </a:lstStyle>
          <a:p>
            <a:pPr>
              <a:defRPr/>
            </a:pPr>
            <a:fld id="{39DE8BB4-BFE5-4F7D-BAD1-F08A9F07CBAB}" type="datetime1">
              <a:rPr lang="el-GR"/>
              <a:pPr>
                <a:defRPr/>
              </a:pPr>
              <a:t>30/1/2021</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AA0A93F7-F574-4B2E-B75F-B163C8F5A0ED}"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a:t>Kλικ για επεξεργασία του τίτλου</a:t>
            </a: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fld id="{5B8C78AF-5040-45E7-B821-B2A344251E99}" type="datetime1">
              <a:rPr lang="el-GR"/>
              <a:pPr>
                <a:defRPr/>
              </a:pPr>
              <a:t>30/1/2021</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FCB860AF-E3B8-4C2F-9557-6BC58259568E}"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3 - Θέση ημερομηνίας"/>
          <p:cNvSpPr>
            <a:spLocks noGrp="1"/>
          </p:cNvSpPr>
          <p:nvPr>
            <p:ph type="dt" sz="half" idx="10"/>
          </p:nvPr>
        </p:nvSpPr>
        <p:spPr/>
        <p:txBody>
          <a:bodyPr/>
          <a:lstStyle>
            <a:lvl1pPr>
              <a:defRPr/>
            </a:lvl1pPr>
          </a:lstStyle>
          <a:p>
            <a:pPr>
              <a:defRPr/>
            </a:pPr>
            <a:fld id="{0C27B359-F59A-4D68-B275-3BDEDD20C2FA}" type="datetime1">
              <a:rPr lang="el-GR"/>
              <a:pPr>
                <a:defRPr/>
              </a:pPr>
              <a:t>30/1/2021</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FFDD8183-A112-4D3D-94FC-42C00D78D388}"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3 - Θέση ημερομηνίας"/>
          <p:cNvSpPr>
            <a:spLocks noGrp="1"/>
          </p:cNvSpPr>
          <p:nvPr>
            <p:ph type="dt" sz="half" idx="10"/>
          </p:nvPr>
        </p:nvSpPr>
        <p:spPr/>
        <p:txBody>
          <a:bodyPr/>
          <a:lstStyle>
            <a:lvl1pPr>
              <a:defRPr/>
            </a:lvl1pPr>
          </a:lstStyle>
          <a:p>
            <a:pPr>
              <a:defRPr/>
            </a:pPr>
            <a:fld id="{45854181-7203-483D-A5D0-047F0169489B}" type="datetime1">
              <a:rPr lang="el-GR"/>
              <a:pPr>
                <a:defRPr/>
              </a:pPr>
              <a:t>30/1/2021</a:t>
            </a:fld>
            <a:endParaRPr lang="el-GR"/>
          </a:p>
        </p:txBody>
      </p:sp>
      <p:sp>
        <p:nvSpPr>
          <p:cNvPr id="8" name="4 - Θέση υποσέλιδου"/>
          <p:cNvSpPr>
            <a:spLocks noGrp="1"/>
          </p:cNvSpPr>
          <p:nvPr>
            <p:ph type="ftr" sz="quarter" idx="11"/>
          </p:nvPr>
        </p:nvSpPr>
        <p:spPr/>
        <p:txBody>
          <a:bodyPr/>
          <a:lstStyle>
            <a:lvl1pPr>
              <a:defRPr/>
            </a:lvl1pPr>
          </a:lstStyle>
          <a:p>
            <a:pPr>
              <a:defRPr/>
            </a:pPr>
            <a:endParaRPr lang="el-GR"/>
          </a:p>
        </p:txBody>
      </p:sp>
      <p:sp>
        <p:nvSpPr>
          <p:cNvPr id="9" name="5 - Θέση αριθμού διαφάνειας"/>
          <p:cNvSpPr>
            <a:spLocks noGrp="1"/>
          </p:cNvSpPr>
          <p:nvPr>
            <p:ph type="sldNum" sz="quarter" idx="12"/>
          </p:nvPr>
        </p:nvSpPr>
        <p:spPr/>
        <p:txBody>
          <a:bodyPr/>
          <a:lstStyle>
            <a:lvl1pPr>
              <a:defRPr/>
            </a:lvl1pPr>
          </a:lstStyle>
          <a:p>
            <a:pPr>
              <a:defRPr/>
            </a:pPr>
            <a:fld id="{B9E1D120-F55B-45B1-B8B1-7E4B015F82FE}"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3 - Θέση ημερομηνίας"/>
          <p:cNvSpPr>
            <a:spLocks noGrp="1"/>
          </p:cNvSpPr>
          <p:nvPr>
            <p:ph type="dt" sz="half" idx="10"/>
          </p:nvPr>
        </p:nvSpPr>
        <p:spPr/>
        <p:txBody>
          <a:bodyPr/>
          <a:lstStyle>
            <a:lvl1pPr>
              <a:defRPr/>
            </a:lvl1pPr>
          </a:lstStyle>
          <a:p>
            <a:pPr>
              <a:defRPr/>
            </a:pPr>
            <a:fld id="{0F19FF76-9685-48D1-9795-BF1235479590}" type="datetime1">
              <a:rPr lang="el-GR"/>
              <a:pPr>
                <a:defRPr/>
              </a:pPr>
              <a:t>30/1/2021</a:t>
            </a:fld>
            <a:endParaRPr lang="el-GR"/>
          </a:p>
        </p:txBody>
      </p:sp>
      <p:sp>
        <p:nvSpPr>
          <p:cNvPr id="4" name="4 - Θέση υποσέλιδου"/>
          <p:cNvSpPr>
            <a:spLocks noGrp="1"/>
          </p:cNvSpPr>
          <p:nvPr>
            <p:ph type="ftr" sz="quarter" idx="11"/>
          </p:nvPr>
        </p:nvSpPr>
        <p:spPr/>
        <p:txBody>
          <a:bodyPr/>
          <a:lstStyle>
            <a:lvl1pPr>
              <a:defRPr/>
            </a:lvl1pPr>
          </a:lstStyle>
          <a:p>
            <a:pPr>
              <a:defRPr/>
            </a:pPr>
            <a:endParaRPr lang="el-GR"/>
          </a:p>
        </p:txBody>
      </p:sp>
      <p:sp>
        <p:nvSpPr>
          <p:cNvPr id="5" name="5 - Θέση αριθμού διαφάνειας"/>
          <p:cNvSpPr>
            <a:spLocks noGrp="1"/>
          </p:cNvSpPr>
          <p:nvPr>
            <p:ph type="sldNum" sz="quarter" idx="12"/>
          </p:nvPr>
        </p:nvSpPr>
        <p:spPr/>
        <p:txBody>
          <a:bodyPr/>
          <a:lstStyle>
            <a:lvl1pPr>
              <a:defRPr/>
            </a:lvl1pPr>
          </a:lstStyle>
          <a:p>
            <a:pPr>
              <a:defRPr/>
            </a:pPr>
            <a:fld id="{4BCECD11-3EA8-46BE-90DC-BC2FC5A2141B}"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3 - Θέση ημερομηνίας"/>
          <p:cNvSpPr>
            <a:spLocks noGrp="1"/>
          </p:cNvSpPr>
          <p:nvPr>
            <p:ph type="dt" sz="half" idx="10"/>
          </p:nvPr>
        </p:nvSpPr>
        <p:spPr/>
        <p:txBody>
          <a:bodyPr/>
          <a:lstStyle>
            <a:lvl1pPr>
              <a:defRPr/>
            </a:lvl1pPr>
          </a:lstStyle>
          <a:p>
            <a:pPr>
              <a:defRPr/>
            </a:pPr>
            <a:fld id="{BF495CBE-0994-45D9-8D81-03E57E964B03}" type="datetime1">
              <a:rPr lang="el-GR"/>
              <a:pPr>
                <a:defRPr/>
              </a:pPr>
              <a:t>30/1/2021</a:t>
            </a:fld>
            <a:endParaRPr lang="el-GR"/>
          </a:p>
        </p:txBody>
      </p:sp>
      <p:sp>
        <p:nvSpPr>
          <p:cNvPr id="3" name="4 - Θέση υποσέλιδου"/>
          <p:cNvSpPr>
            <a:spLocks noGrp="1"/>
          </p:cNvSpPr>
          <p:nvPr>
            <p:ph type="ftr" sz="quarter" idx="11"/>
          </p:nvPr>
        </p:nvSpPr>
        <p:spPr/>
        <p:txBody>
          <a:bodyPr/>
          <a:lstStyle>
            <a:lvl1pPr>
              <a:defRPr/>
            </a:lvl1pPr>
          </a:lstStyle>
          <a:p>
            <a:pPr>
              <a:defRPr/>
            </a:pPr>
            <a:endParaRPr lang="el-GR"/>
          </a:p>
        </p:txBody>
      </p:sp>
      <p:sp>
        <p:nvSpPr>
          <p:cNvPr id="4" name="5 - Θέση αριθμού διαφάνειας"/>
          <p:cNvSpPr>
            <a:spLocks noGrp="1"/>
          </p:cNvSpPr>
          <p:nvPr>
            <p:ph type="sldNum" sz="quarter" idx="12"/>
          </p:nvPr>
        </p:nvSpPr>
        <p:spPr/>
        <p:txBody>
          <a:bodyPr/>
          <a:lstStyle>
            <a:lvl1pPr>
              <a:defRPr/>
            </a:lvl1pPr>
          </a:lstStyle>
          <a:p>
            <a:pPr>
              <a:defRPr/>
            </a:pPr>
            <a:fld id="{BA8D73AD-F869-407D-A845-286A55049206}"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a:t>Kλικ για επεξεργασία του τίτλου</a:t>
            </a: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A9ADDDA2-3632-43D9-8B4A-01A0196ED05F}" type="datetime1">
              <a:rPr lang="el-GR"/>
              <a:pPr>
                <a:defRPr/>
              </a:pPr>
              <a:t>30/1/2021</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30543382-8248-4B5A-9E85-AA44DF08B643}"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a:t>Kλικ για επεξεργασία του τίτλου</a:t>
            </a:r>
          </a:p>
        </p:txBody>
      </p:sp>
      <p:sp>
        <p:nvSpPr>
          <p:cNvPr id="3" name="2 - Θέση εικόνας"/>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88024932-8886-4CE2-902F-B5329F7C68A7}" type="datetime1">
              <a:rPr lang="el-GR"/>
              <a:pPr>
                <a:defRPr/>
              </a:pPr>
              <a:t>30/1/2021</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64F5F119-7B11-4067-89CA-87FC78CEB1DD}"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 Θέση τίτλου"/>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a:t>Kλικ για επεξεργασία του τίτλου</a:t>
            </a:r>
          </a:p>
        </p:txBody>
      </p:sp>
      <p:sp>
        <p:nvSpPr>
          <p:cNvPr id="1027" name="2 - Θέση κειμένου"/>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CD34684-687D-4320-A3D6-EB6EAFF8A14D}" type="datetime1">
              <a:rPr lang="el-GR"/>
              <a:pPr>
                <a:defRPr/>
              </a:pPr>
              <a:t>30/1/2021</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9392778-FDEB-4478-87D3-C35CE15D0D2C}"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3.png"/><Relationship Id="rId7" Type="http://schemas.openxmlformats.org/officeDocument/2006/relationships/diagramData" Target="../diagrams/data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png"/><Relationship Id="rId11" Type="http://schemas.microsoft.com/office/2007/relationships/diagramDrawing" Target="../diagrams/drawing2.xml"/><Relationship Id="rId5" Type="http://schemas.openxmlformats.org/officeDocument/2006/relationships/image" Target="../media/image4.png"/><Relationship Id="rId10" Type="http://schemas.openxmlformats.org/officeDocument/2006/relationships/diagramColors" Target="../diagrams/colors2.xml"/><Relationship Id="rId4" Type="http://schemas.openxmlformats.org/officeDocument/2006/relationships/image" Target="../media/image2.png"/><Relationship Id="rId9"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3.png"/><Relationship Id="rId7" Type="http://schemas.openxmlformats.org/officeDocument/2006/relationships/diagramData" Target="../diagrams/data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11" Type="http://schemas.microsoft.com/office/2007/relationships/diagramDrawing" Target="../diagrams/drawing3.xml"/><Relationship Id="rId5" Type="http://schemas.openxmlformats.org/officeDocument/2006/relationships/image" Target="../media/image4.png"/><Relationship Id="rId10" Type="http://schemas.openxmlformats.org/officeDocument/2006/relationships/diagramColors" Target="../diagrams/colors3.xml"/><Relationship Id="rId4" Type="http://schemas.openxmlformats.org/officeDocument/2006/relationships/image" Target="../media/image2.png"/><Relationship Id="rId9"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10" Type="http://schemas.openxmlformats.org/officeDocument/2006/relationships/image" Target="../media/image8.png"/><Relationship Id="rId4" Type="http://schemas.openxmlformats.org/officeDocument/2006/relationships/diagramLayout" Target="../diagrams/layout11.xml"/><Relationship Id="rId9" Type="http://schemas.openxmlformats.org/officeDocument/2006/relationships/image" Target="../media/image44.jpeg"/></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01409957-E7A6-4CAE-9094-5F896DBFDA6C}" type="slidenum">
              <a:rPr lang="el-GR" smtClean="0">
                <a:solidFill>
                  <a:srgbClr val="898989"/>
                </a:solidFill>
              </a:rPr>
              <a:pPr algn="l" fontAlgn="base">
                <a:spcBef>
                  <a:spcPct val="0"/>
                </a:spcBef>
                <a:spcAft>
                  <a:spcPct val="0"/>
                </a:spcAft>
                <a:defRPr/>
              </a:pPr>
              <a:t>1</a:t>
            </a:fld>
            <a:r>
              <a:rPr lang="el-GR" dirty="0">
                <a:solidFill>
                  <a:srgbClr val="898989"/>
                </a:solidFill>
              </a:rPr>
              <a:t> από 21</a:t>
            </a:r>
          </a:p>
        </p:txBody>
      </p:sp>
      <p:pic>
        <p:nvPicPr>
          <p:cNvPr id="14340" name="Inhaltsplatzhalter 24" descr="cn_logo.png"/>
          <p:cNvPicPr>
            <a:picLocks noChangeAspect="1"/>
          </p:cNvPicPr>
          <p:nvPr/>
        </p:nvPicPr>
        <p:blipFill>
          <a:blip r:embed="rId3" cstate="print"/>
          <a:srcRect/>
          <a:stretch>
            <a:fillRect/>
          </a:stretch>
        </p:blipFill>
        <p:spPr bwMode="auto">
          <a:xfrm>
            <a:off x="4067944" y="260648"/>
            <a:ext cx="1000125" cy="1000125"/>
          </a:xfrm>
          <a:prstGeom prst="rect">
            <a:avLst/>
          </a:prstGeom>
          <a:noFill/>
          <a:ln w="9525">
            <a:noFill/>
            <a:miter lim="800000"/>
            <a:headEnd/>
            <a:tailEnd/>
          </a:ln>
        </p:spPr>
      </p:pic>
      <p:sp>
        <p:nvSpPr>
          <p:cNvPr id="8" name="7 - Ορθογώνιο"/>
          <p:cNvSpPr/>
          <p:nvPr/>
        </p:nvSpPr>
        <p:spPr>
          <a:xfrm>
            <a:off x="971600" y="1772816"/>
            <a:ext cx="7488832" cy="1569660"/>
          </a:xfrm>
          <a:prstGeom prst="rect">
            <a:avLst/>
          </a:prstGeom>
        </p:spPr>
        <p:txBody>
          <a:bodyPr wrap="square">
            <a:spAutoFit/>
          </a:bodyPr>
          <a:lstStyle/>
          <a:p>
            <a:pPr algn="ctr" fontAlgn="auto">
              <a:spcBef>
                <a:spcPts val="0"/>
              </a:spcBef>
              <a:spcAft>
                <a:spcPts val="0"/>
              </a:spcAft>
              <a:defRPr/>
            </a:pPr>
            <a:r>
              <a:rPr lang="el-GR" sz="2400" b="1" i="1" dirty="0">
                <a:solidFill>
                  <a:schemeClr val="tx1">
                    <a:lumMod val="95000"/>
                    <a:lumOff val="5000"/>
                  </a:schemeClr>
                </a:solidFill>
                <a:latin typeface="+mj-lt"/>
                <a:cs typeface="Arial" charset="0"/>
              </a:rPr>
              <a:t>ΠΕΡΙΦΕΡΕΙΑ ΗΠΕΙΡΟΥ</a:t>
            </a:r>
          </a:p>
          <a:p>
            <a:pPr algn="ctr" fontAlgn="auto">
              <a:spcBef>
                <a:spcPts val="0"/>
              </a:spcBef>
              <a:spcAft>
                <a:spcPts val="0"/>
              </a:spcAft>
              <a:defRPr/>
            </a:pPr>
            <a:endParaRPr lang="el-GR" sz="2400" b="1" i="1" dirty="0">
              <a:solidFill>
                <a:schemeClr val="tx1">
                  <a:lumMod val="95000"/>
                  <a:lumOff val="5000"/>
                </a:schemeClr>
              </a:solidFill>
              <a:latin typeface="+mj-lt"/>
              <a:cs typeface="Arial" charset="0"/>
            </a:endParaRPr>
          </a:p>
          <a:p>
            <a:pPr algn="ctr" fontAlgn="auto">
              <a:spcBef>
                <a:spcPts val="0"/>
              </a:spcBef>
              <a:spcAft>
                <a:spcPts val="0"/>
              </a:spcAft>
              <a:defRPr/>
            </a:pPr>
            <a:r>
              <a:rPr lang="el-GR" sz="2400" b="1" i="1" dirty="0">
                <a:solidFill>
                  <a:schemeClr val="tx1">
                    <a:lumMod val="95000"/>
                    <a:lumOff val="5000"/>
                  </a:schemeClr>
                </a:solidFill>
                <a:latin typeface="+mj-lt"/>
                <a:cs typeface="Arial" charset="0"/>
              </a:rPr>
              <a:t>ΠΣΕΚ-</a:t>
            </a:r>
          </a:p>
          <a:p>
            <a:pPr algn="ctr" fontAlgn="auto">
              <a:spcBef>
                <a:spcPts val="0"/>
              </a:spcBef>
              <a:spcAft>
                <a:spcPts val="0"/>
              </a:spcAft>
              <a:defRPr/>
            </a:pPr>
            <a:r>
              <a:rPr lang="el-GR" sz="2400" b="1" i="1" dirty="0">
                <a:solidFill>
                  <a:schemeClr val="tx1">
                    <a:lumMod val="95000"/>
                    <a:lumOff val="5000"/>
                  </a:schemeClr>
                </a:solidFill>
                <a:latin typeface="+mj-lt"/>
                <a:cs typeface="Arial" charset="0"/>
              </a:rPr>
              <a:t>ΠΕΡΙΦΕΡΕΙΑΚΟ ΣΥΜΒΟΥΛΙΟ ΕΡΕΥΝΑΣ ΚΑΙ ΚΑΙΝΟΤΟΜΙΑΣ</a:t>
            </a:r>
          </a:p>
        </p:txBody>
      </p:sp>
      <p:sp>
        <p:nvSpPr>
          <p:cNvPr id="14342" name="Titel 7"/>
          <p:cNvSpPr>
            <a:spLocks noGrp="1"/>
          </p:cNvSpPr>
          <p:nvPr>
            <p:ph type="ctrTitle"/>
          </p:nvPr>
        </p:nvSpPr>
        <p:spPr>
          <a:xfrm>
            <a:off x="0" y="4221088"/>
            <a:ext cx="9144000" cy="822325"/>
          </a:xfrm>
        </p:spPr>
        <p:txBody>
          <a:bodyPr/>
          <a:lstStyle/>
          <a:p>
            <a:pPr eaLnBrk="1" hangingPunct="1"/>
            <a:br>
              <a:rPr lang="el-GR" sz="3800" dirty="0">
                <a:solidFill>
                  <a:srgbClr val="C00000"/>
                </a:solidFill>
              </a:rPr>
            </a:br>
            <a:r>
              <a:rPr lang="el-GR" sz="2800" i="1" dirty="0">
                <a:solidFill>
                  <a:srgbClr val="C00000"/>
                </a:solidFill>
              </a:rPr>
              <a:t>Σχέδιο Δράσης Εξειδίκευσης- </a:t>
            </a:r>
            <a:r>
              <a:rPr lang="en-US" sz="2800" i="1" dirty="0">
                <a:solidFill>
                  <a:srgbClr val="C00000"/>
                </a:solidFill>
              </a:rPr>
              <a:t>RIS</a:t>
            </a:r>
            <a:r>
              <a:rPr lang="el-GR" sz="2800" i="1" dirty="0">
                <a:solidFill>
                  <a:srgbClr val="C00000"/>
                </a:solidFill>
              </a:rPr>
              <a:t>3 ( </a:t>
            </a:r>
            <a:r>
              <a:rPr lang="en-US" sz="2800" i="1" dirty="0">
                <a:solidFill>
                  <a:srgbClr val="C00000"/>
                </a:solidFill>
              </a:rPr>
              <a:t>Action Plan) </a:t>
            </a:r>
            <a:r>
              <a:rPr lang="el-GR" sz="2800" i="1" dirty="0">
                <a:solidFill>
                  <a:srgbClr val="C00000"/>
                </a:solidFill>
              </a:rPr>
              <a:t>στην Ήπειρο</a:t>
            </a:r>
            <a:br>
              <a:rPr lang="el-GR" sz="3800" i="1" dirty="0">
                <a:solidFill>
                  <a:schemeClr val="bg1"/>
                </a:solidFill>
              </a:rPr>
            </a:br>
            <a:r>
              <a:rPr lang="en-US" sz="3800" dirty="0">
                <a:solidFill>
                  <a:schemeClr val="bg1"/>
                </a:solidFill>
              </a:rPr>
              <a:t>Regional Innovation Strategy (RIS)</a:t>
            </a:r>
            <a:endParaRPr lang="de-DE" sz="3800" dirty="0">
              <a:solidFill>
                <a:schemeClr val="bg1"/>
              </a:solidFill>
            </a:endParaRPr>
          </a:p>
        </p:txBody>
      </p:sp>
      <p:sp>
        <p:nvSpPr>
          <p:cNvPr id="14343" name="Untertitel 8"/>
          <p:cNvSpPr>
            <a:spLocks noGrp="1"/>
          </p:cNvSpPr>
          <p:nvPr>
            <p:ph type="subTitle" idx="1"/>
          </p:nvPr>
        </p:nvSpPr>
        <p:spPr>
          <a:xfrm>
            <a:off x="0" y="6281737"/>
            <a:ext cx="9144000" cy="576263"/>
          </a:xfrm>
          <a:solidFill>
            <a:schemeClr val="accent1">
              <a:lumMod val="20000"/>
              <a:lumOff val="80000"/>
            </a:schemeClr>
          </a:solidFill>
          <a:ln>
            <a:solidFill>
              <a:srgbClr val="00B0F0"/>
            </a:solidFill>
          </a:ln>
        </p:spPr>
        <p:txBody>
          <a:bodyPr/>
          <a:lstStyle/>
          <a:p>
            <a:pPr eaLnBrk="1" hangingPunct="1"/>
            <a:r>
              <a:rPr lang="el-GR" sz="1800" b="1" i="1" dirty="0">
                <a:solidFill>
                  <a:schemeClr val="tx1">
                    <a:lumMod val="95000"/>
                    <a:lumOff val="5000"/>
                  </a:schemeClr>
                </a:solidFill>
                <a:latin typeface="+mj-lt"/>
              </a:rPr>
              <a:t>Τριαντάφυλλος Αλμπάνης, Πρόεδρος ΠΣΕΚ,  Πάτρα 29-30/1/2021</a:t>
            </a:r>
            <a:endParaRPr lang="de-DE" sz="1800" b="1" i="1" dirty="0">
              <a:solidFill>
                <a:schemeClr val="tx1">
                  <a:lumMod val="95000"/>
                  <a:lumOff val="5000"/>
                </a:schemeClr>
              </a:solidFill>
              <a:latin typeface="+mj-lt"/>
            </a:endParaRPr>
          </a:p>
        </p:txBody>
      </p:sp>
      <p:pic>
        <p:nvPicPr>
          <p:cNvPr id="14344"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a:extLst>
              <a:ext uri="{FF2B5EF4-FFF2-40B4-BE49-F238E27FC236}">
                <a16:creationId xmlns:a16="http://schemas.microsoft.com/office/drawing/2014/main" id="{345259F3-17D0-4F1E-82F0-9DEB37F8D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1 - Τίτλος">
            <a:extLst>
              <a:ext uri="{FF2B5EF4-FFF2-40B4-BE49-F238E27FC236}">
                <a16:creationId xmlns:a16="http://schemas.microsoft.com/office/drawing/2014/main" id="{2EED7DD8-90E3-47E0-B6ED-F6E7D7E004ED}"/>
              </a:ext>
            </a:extLst>
          </p:cNvPr>
          <p:cNvSpPr>
            <a:spLocks noGrp="1"/>
          </p:cNvSpPr>
          <p:nvPr>
            <p:ph type="title"/>
          </p:nvPr>
        </p:nvSpPr>
        <p:spPr>
          <a:xfrm>
            <a:off x="214313" y="142875"/>
            <a:ext cx="5703887" cy="446088"/>
          </a:xfrm>
        </p:spPr>
        <p:txBody>
          <a:bodyPr/>
          <a:lstStyle/>
          <a:p>
            <a:r>
              <a:rPr lang="en-US" altLang="el-GR" sz="2300" b="0">
                <a:latin typeface="Times New Roman" panose="02020603050405020304" pitchFamily="18" charset="0"/>
                <a:cs typeface="Champagne &amp; Limousines" charset="0"/>
              </a:rPr>
              <a:t>Innovative enterprises (%) in EU  (2010-2012)</a:t>
            </a:r>
            <a:endParaRPr lang="en-GB" altLang="el-GR" sz="2300" b="0">
              <a:latin typeface="Times New Roman" panose="02020603050405020304" pitchFamily="18" charset="0"/>
              <a:cs typeface="Champagne &amp; Limousines" charset="0"/>
            </a:endParaRPr>
          </a:p>
        </p:txBody>
      </p:sp>
      <p:pic>
        <p:nvPicPr>
          <p:cNvPr id="11268" name="Picture 5">
            <a:extLst>
              <a:ext uri="{FF2B5EF4-FFF2-40B4-BE49-F238E27FC236}">
                <a16:creationId xmlns:a16="http://schemas.microsoft.com/office/drawing/2014/main" id="{76CA4EF6-1A72-4A22-8BDC-4F06695C67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0" y="709613"/>
            <a:ext cx="7572375" cy="593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a:extLst>
              <a:ext uri="{FF2B5EF4-FFF2-40B4-BE49-F238E27FC236}">
                <a16:creationId xmlns:a16="http://schemas.microsoft.com/office/drawing/2014/main" id="{F7E0909A-E115-431C-9B6E-3B9F86743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3 - Ορθογώνιο">
            <a:extLst>
              <a:ext uri="{FF2B5EF4-FFF2-40B4-BE49-F238E27FC236}">
                <a16:creationId xmlns:a16="http://schemas.microsoft.com/office/drawing/2014/main" id="{4E5F62DE-08E9-43B7-BEA6-A86FCC56608E}"/>
              </a:ext>
            </a:extLst>
          </p:cNvPr>
          <p:cNvSpPr>
            <a:spLocks noChangeArrowheads="1"/>
          </p:cNvSpPr>
          <p:nvPr/>
        </p:nvSpPr>
        <p:spPr bwMode="auto">
          <a:xfrm>
            <a:off x="0" y="-214313"/>
            <a:ext cx="59293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br>
              <a:rPr lang="en-GB" altLang="el-GR" sz="2400">
                <a:latin typeface="Times New Roman" panose="02020603050405020304" pitchFamily="18" charset="0"/>
                <a:cs typeface="Times New Roman" panose="02020603050405020304" pitchFamily="18" charset="0"/>
              </a:rPr>
            </a:br>
            <a:r>
              <a:rPr lang="en-GB" altLang="el-GR" sz="2400">
                <a:solidFill>
                  <a:schemeClr val="bg1"/>
                </a:solidFill>
                <a:latin typeface="Times New Roman" panose="02020603050405020304" pitchFamily="18" charset="0"/>
                <a:cs typeface="Times New Roman" panose="02020603050405020304" pitchFamily="18" charset="0"/>
              </a:rPr>
              <a:t>Greek</a:t>
            </a:r>
            <a:r>
              <a:rPr lang="en-GB" altLang="el-GR" sz="2400">
                <a:latin typeface="Times New Roman" panose="02020603050405020304" pitchFamily="18" charset="0"/>
                <a:cs typeface="Times New Roman" panose="02020603050405020304" pitchFamily="18" charset="0"/>
              </a:rPr>
              <a:t> </a:t>
            </a:r>
            <a:r>
              <a:rPr lang="en-GB" altLang="el-GR" sz="2400">
                <a:solidFill>
                  <a:schemeClr val="bg1"/>
                </a:solidFill>
                <a:latin typeface="Times New Roman" panose="02020603050405020304" pitchFamily="18" charset="0"/>
                <a:cs typeface="Times New Roman" panose="02020603050405020304" pitchFamily="18" charset="0"/>
              </a:rPr>
              <a:t>publications per year (1996-2010)</a:t>
            </a:r>
          </a:p>
        </p:txBody>
      </p:sp>
      <p:pic>
        <p:nvPicPr>
          <p:cNvPr id="14340" name="Picture 5">
            <a:extLst>
              <a:ext uri="{FF2B5EF4-FFF2-40B4-BE49-F238E27FC236}">
                <a16:creationId xmlns:a16="http://schemas.microsoft.com/office/drawing/2014/main" id="{AC7BE80A-4B1C-4762-B35D-C5192D2743A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14313" y="928688"/>
            <a:ext cx="8780462" cy="5734050"/>
          </a:xfrm>
          <a:noFill/>
        </p:spPr>
      </p:pic>
    </p:spTree>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a:extLst>
              <a:ext uri="{FF2B5EF4-FFF2-40B4-BE49-F238E27FC236}">
                <a16:creationId xmlns:a16="http://schemas.microsoft.com/office/drawing/2014/main" id="{CF44F7B6-1AEB-43A4-B271-14FF6BA5C0C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4313" y="1285875"/>
            <a:ext cx="8761412" cy="5281613"/>
          </a:xfrm>
          <a:noFill/>
        </p:spPr>
      </p:pic>
      <p:pic>
        <p:nvPicPr>
          <p:cNvPr id="15363" name="Picture 6">
            <a:extLst>
              <a:ext uri="{FF2B5EF4-FFF2-40B4-BE49-F238E27FC236}">
                <a16:creationId xmlns:a16="http://schemas.microsoft.com/office/drawing/2014/main" id="{681EE3F6-12E5-4691-8B00-27ADCA4BF2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3 - Ορθογώνιο">
            <a:extLst>
              <a:ext uri="{FF2B5EF4-FFF2-40B4-BE49-F238E27FC236}">
                <a16:creationId xmlns:a16="http://schemas.microsoft.com/office/drawing/2014/main" id="{CA8B2E6C-B127-43FA-8EE0-80F4CBDEA07E}"/>
              </a:ext>
            </a:extLst>
          </p:cNvPr>
          <p:cNvSpPr>
            <a:spLocks noChangeArrowheads="1"/>
          </p:cNvSpPr>
          <p:nvPr/>
        </p:nvSpPr>
        <p:spPr bwMode="auto">
          <a:xfrm>
            <a:off x="0" y="-357188"/>
            <a:ext cx="6429375" cy="110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br>
              <a:rPr lang="en-GB" altLang="el-GR"/>
            </a:br>
            <a:r>
              <a:rPr lang="en-GB" altLang="el-GR">
                <a:solidFill>
                  <a:schemeClr val="bg1"/>
                </a:solidFill>
                <a:latin typeface="Times New Roman" panose="02020603050405020304" pitchFamily="18" charset="0"/>
              </a:rPr>
              <a:t>Citations in Greek publications every five years</a:t>
            </a:r>
          </a:p>
          <a:p>
            <a:r>
              <a:rPr lang="en-GB" altLang="el-GR">
                <a:solidFill>
                  <a:schemeClr val="bg1"/>
                </a:solidFill>
                <a:latin typeface="Times New Roman" panose="02020603050405020304" pitchFamily="18" charset="0"/>
              </a:rPr>
              <a:t> (1996-2010</a:t>
            </a:r>
            <a:r>
              <a:rPr lang="en-GB" altLang="el-GR" b="1">
                <a:solidFill>
                  <a:schemeClr val="bg1"/>
                </a:solidFill>
                <a:latin typeface="Times New Roman" panose="02020603050405020304" pitchFamily="18" charset="0"/>
              </a:rPr>
              <a:t>)</a:t>
            </a:r>
          </a:p>
        </p:txBody>
      </p:sp>
    </p:spTree>
  </p:cSld>
  <p:clrMapOvr>
    <a:masterClrMapping/>
  </p:clrMapOvr>
  <p:transition spd="slow"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a:extLst>
              <a:ext uri="{FF2B5EF4-FFF2-40B4-BE49-F238E27FC236}">
                <a16:creationId xmlns:a16="http://schemas.microsoft.com/office/drawing/2014/main" id="{1329F0C1-18C5-4F35-98B1-236BE3A075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3 - Ορθογώνιο">
            <a:extLst>
              <a:ext uri="{FF2B5EF4-FFF2-40B4-BE49-F238E27FC236}">
                <a16:creationId xmlns:a16="http://schemas.microsoft.com/office/drawing/2014/main" id="{0BB605AC-79DD-4418-9CDD-B8739426A6F3}"/>
              </a:ext>
            </a:extLst>
          </p:cNvPr>
          <p:cNvSpPr>
            <a:spLocks noChangeArrowheads="1"/>
          </p:cNvSpPr>
          <p:nvPr/>
        </p:nvSpPr>
        <p:spPr bwMode="auto">
          <a:xfrm>
            <a:off x="0" y="-214313"/>
            <a:ext cx="64293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br>
              <a:rPr lang="en-GB" altLang="el-GR" b="1">
                <a:solidFill>
                  <a:schemeClr val="bg1"/>
                </a:solidFill>
                <a:latin typeface="Times New Roman" panose="02020603050405020304" pitchFamily="18" charset="0"/>
              </a:rPr>
            </a:br>
            <a:r>
              <a:rPr lang="en-GB" altLang="el-GR">
                <a:solidFill>
                  <a:schemeClr val="bg1"/>
                </a:solidFill>
                <a:latin typeface="Times New Roman" panose="02020603050405020304" pitchFamily="18" charset="0"/>
              </a:rPr>
              <a:t>P</a:t>
            </a:r>
            <a:r>
              <a:rPr lang="en-US" altLang="el-GR">
                <a:solidFill>
                  <a:schemeClr val="bg1"/>
                </a:solidFill>
                <a:latin typeface="Times New Roman" panose="02020603050405020304" pitchFamily="18" charset="0"/>
              </a:rPr>
              <a:t>ublications of the countries- members of </a:t>
            </a:r>
            <a:r>
              <a:rPr lang="en-GB" altLang="el-GR">
                <a:solidFill>
                  <a:schemeClr val="bg1"/>
                </a:solidFill>
                <a:latin typeface="Times New Roman" panose="02020603050405020304" pitchFamily="18" charset="0"/>
              </a:rPr>
              <a:t>OECD, 2009</a:t>
            </a:r>
          </a:p>
        </p:txBody>
      </p:sp>
      <p:pic>
        <p:nvPicPr>
          <p:cNvPr id="16388" name="Picture 7">
            <a:extLst>
              <a:ext uri="{FF2B5EF4-FFF2-40B4-BE49-F238E27FC236}">
                <a16:creationId xmlns:a16="http://schemas.microsoft.com/office/drawing/2014/main" id="{9055A7F8-A283-4E36-BCAB-C3279B2C03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714375"/>
            <a:ext cx="8277225" cy="574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 Ορθογώνιο">
            <a:extLst>
              <a:ext uri="{FF2B5EF4-FFF2-40B4-BE49-F238E27FC236}">
                <a16:creationId xmlns:a16="http://schemas.microsoft.com/office/drawing/2014/main" id="{E42FA016-CFD5-4F98-B3AF-15D07D832FD2}"/>
              </a:ext>
            </a:extLst>
          </p:cNvPr>
          <p:cNvSpPr/>
          <p:nvPr/>
        </p:nvSpPr>
        <p:spPr>
          <a:xfrm>
            <a:off x="714375" y="785813"/>
            <a:ext cx="1500188" cy="4714875"/>
          </a:xfrm>
          <a:prstGeom prst="rect">
            <a:avLst/>
          </a:prstGeom>
        </p:spPr>
        <p:txBody>
          <a:bodyPr>
            <a:spAutoFit/>
          </a:bodyPr>
          <a:lstStyle/>
          <a:p>
            <a:pPr algn="r">
              <a:defRPr/>
            </a:pPr>
            <a:br>
              <a:rPr lang="en-GB" sz="1600" b="1" dirty="0"/>
            </a:br>
            <a:r>
              <a:rPr lang="en-GB" sz="1050" b="1" dirty="0"/>
              <a:t>Switzerland </a:t>
            </a:r>
          </a:p>
          <a:p>
            <a:pPr algn="r">
              <a:defRPr/>
            </a:pPr>
            <a:r>
              <a:rPr lang="en-GB" sz="1050" b="1" dirty="0"/>
              <a:t>Sweden</a:t>
            </a:r>
          </a:p>
          <a:p>
            <a:pPr algn="r">
              <a:defRPr/>
            </a:pPr>
            <a:r>
              <a:rPr lang="en-GB" sz="1050" b="1" dirty="0"/>
              <a:t>Denmark</a:t>
            </a:r>
          </a:p>
          <a:p>
            <a:pPr algn="r">
              <a:defRPr/>
            </a:pPr>
            <a:r>
              <a:rPr lang="en-GB" sz="1050" b="1" dirty="0"/>
              <a:t>Norway</a:t>
            </a:r>
          </a:p>
          <a:p>
            <a:pPr algn="r">
              <a:defRPr/>
            </a:pPr>
            <a:r>
              <a:rPr lang="en-GB" sz="1050" b="1" dirty="0"/>
              <a:t>Finland Netherlands Australia </a:t>
            </a:r>
          </a:p>
          <a:p>
            <a:pPr algn="r">
              <a:defRPr/>
            </a:pPr>
            <a:r>
              <a:rPr lang="en-GB" sz="1050" b="1" dirty="0"/>
              <a:t>Slovenia </a:t>
            </a:r>
            <a:endParaRPr lang="el-GR" sz="1050" b="1" dirty="0"/>
          </a:p>
          <a:p>
            <a:pPr algn="r">
              <a:defRPr/>
            </a:pPr>
            <a:r>
              <a:rPr lang="en-US" sz="1050" b="1" dirty="0"/>
              <a:t>Canada</a:t>
            </a:r>
          </a:p>
          <a:p>
            <a:pPr algn="r">
              <a:defRPr/>
            </a:pPr>
            <a:r>
              <a:rPr lang="en-GB" sz="1050" b="1" dirty="0"/>
              <a:t>New  Zealand Belgium</a:t>
            </a:r>
          </a:p>
          <a:p>
            <a:pPr algn="r">
              <a:defRPr/>
            </a:pPr>
            <a:r>
              <a:rPr lang="en-GB" sz="1050" b="1" dirty="0"/>
              <a:t>United Kingdom Ireland</a:t>
            </a:r>
          </a:p>
          <a:p>
            <a:pPr algn="r">
              <a:defRPr/>
            </a:pPr>
            <a:r>
              <a:rPr lang="en-GB" sz="1050" b="1" dirty="0"/>
              <a:t> Austria</a:t>
            </a:r>
          </a:p>
          <a:p>
            <a:pPr algn="r">
              <a:defRPr/>
            </a:pPr>
            <a:r>
              <a:rPr lang="en-GB" sz="1050" b="1" dirty="0"/>
              <a:t>USA </a:t>
            </a:r>
          </a:p>
          <a:p>
            <a:pPr algn="r">
              <a:defRPr/>
            </a:pPr>
            <a:r>
              <a:rPr lang="en-GB" sz="1050" b="1" dirty="0"/>
              <a:t>Germany </a:t>
            </a:r>
          </a:p>
          <a:p>
            <a:pPr algn="r">
              <a:defRPr/>
            </a:pPr>
            <a:r>
              <a:rPr lang="en-GB" sz="1050" b="1" dirty="0"/>
              <a:t>France</a:t>
            </a:r>
          </a:p>
          <a:p>
            <a:pPr algn="r">
              <a:defRPr/>
            </a:pPr>
            <a:r>
              <a:rPr lang="en-GB" sz="1050" b="1" dirty="0"/>
              <a:t>Spain</a:t>
            </a:r>
          </a:p>
          <a:p>
            <a:pPr algn="r">
              <a:defRPr/>
            </a:pPr>
            <a:r>
              <a:rPr lang="en-GB" sz="1050" b="1" dirty="0"/>
              <a:t>Hellas</a:t>
            </a:r>
          </a:p>
          <a:p>
            <a:pPr algn="r">
              <a:defRPr/>
            </a:pPr>
            <a:r>
              <a:rPr lang="en-GB" sz="1050" b="1" dirty="0"/>
              <a:t>Italy</a:t>
            </a:r>
          </a:p>
          <a:p>
            <a:pPr algn="r">
              <a:defRPr/>
            </a:pPr>
            <a:r>
              <a:rPr lang="en-GB" sz="1050" b="1" dirty="0"/>
              <a:t>Portugal</a:t>
            </a:r>
          </a:p>
          <a:p>
            <a:pPr algn="r">
              <a:defRPr/>
            </a:pPr>
            <a:r>
              <a:rPr lang="en-GB" sz="1050" b="1" dirty="0"/>
              <a:t>South Korea</a:t>
            </a:r>
          </a:p>
          <a:p>
            <a:pPr algn="r">
              <a:defRPr/>
            </a:pPr>
            <a:r>
              <a:rPr lang="en-GB" sz="1050" b="1" dirty="0"/>
              <a:t>Japan</a:t>
            </a:r>
          </a:p>
          <a:p>
            <a:pPr algn="r">
              <a:defRPr/>
            </a:pPr>
            <a:r>
              <a:rPr lang="en-GB" sz="1050" b="1" dirty="0"/>
              <a:t>Hungary</a:t>
            </a:r>
          </a:p>
          <a:p>
            <a:pPr algn="r">
              <a:defRPr/>
            </a:pPr>
            <a:r>
              <a:rPr lang="en-GB" sz="1050" b="1" dirty="0"/>
              <a:t>Poland</a:t>
            </a:r>
          </a:p>
          <a:p>
            <a:pPr algn="r">
              <a:defRPr/>
            </a:pPr>
            <a:r>
              <a:rPr lang="en-GB" sz="1050" b="1" dirty="0"/>
              <a:t>Turkey</a:t>
            </a:r>
          </a:p>
          <a:p>
            <a:pPr algn="r">
              <a:defRPr/>
            </a:pPr>
            <a:r>
              <a:rPr lang="en-GB" sz="1050" b="1" dirty="0"/>
              <a:t>Mexic</a:t>
            </a:r>
            <a:r>
              <a:rPr lang="en-GB" sz="1000" b="1" dirty="0"/>
              <a:t>o</a:t>
            </a:r>
          </a:p>
        </p:txBody>
      </p:sp>
    </p:spTree>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a:extLst>
              <a:ext uri="{FF2B5EF4-FFF2-40B4-BE49-F238E27FC236}">
                <a16:creationId xmlns:a16="http://schemas.microsoft.com/office/drawing/2014/main" id="{957E14F9-C4AC-41BC-B3B2-D7FC03F8BAF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00063" y="857250"/>
            <a:ext cx="8072437" cy="5472113"/>
          </a:xfrm>
          <a:noFill/>
        </p:spPr>
      </p:pic>
      <p:pic>
        <p:nvPicPr>
          <p:cNvPr id="17411" name="Picture 6">
            <a:extLst>
              <a:ext uri="{FF2B5EF4-FFF2-40B4-BE49-F238E27FC236}">
                <a16:creationId xmlns:a16="http://schemas.microsoft.com/office/drawing/2014/main" id="{FDEA7F8E-BA14-4CAE-B925-E50201B687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3 - Ορθογώνιο">
            <a:extLst>
              <a:ext uri="{FF2B5EF4-FFF2-40B4-BE49-F238E27FC236}">
                <a16:creationId xmlns:a16="http://schemas.microsoft.com/office/drawing/2014/main" id="{947015BD-5AFD-40EE-90D5-25657E360E78}"/>
              </a:ext>
            </a:extLst>
          </p:cNvPr>
          <p:cNvSpPr>
            <a:spLocks noChangeArrowheads="1"/>
          </p:cNvSpPr>
          <p:nvPr/>
        </p:nvSpPr>
        <p:spPr bwMode="auto">
          <a:xfrm>
            <a:off x="142875" y="-357188"/>
            <a:ext cx="600075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br>
              <a:rPr lang="en-GB" altLang="el-GR"/>
            </a:br>
            <a:r>
              <a:rPr lang="en-US" altLang="el-GR" sz="2300">
                <a:solidFill>
                  <a:schemeClr val="bg1"/>
                </a:solidFill>
                <a:latin typeface="Times New Roman" panose="02020603050405020304" pitchFamily="18" charset="0"/>
              </a:rPr>
              <a:t>Impact Indicator of the Greek </a:t>
            </a:r>
            <a:r>
              <a:rPr lang="en-GB" altLang="el-GR" sz="2300">
                <a:solidFill>
                  <a:schemeClr val="bg1"/>
                </a:solidFill>
                <a:latin typeface="Times New Roman" panose="02020603050405020304" pitchFamily="18" charset="0"/>
              </a:rPr>
              <a:t> publications </a:t>
            </a:r>
          </a:p>
          <a:p>
            <a:r>
              <a:rPr lang="en-GB" altLang="el-GR" sz="2300">
                <a:solidFill>
                  <a:schemeClr val="bg1"/>
                </a:solidFill>
                <a:latin typeface="Times New Roman" panose="02020603050405020304" pitchFamily="18" charset="0"/>
              </a:rPr>
              <a:t>(1996-2010)</a:t>
            </a:r>
          </a:p>
        </p:txBody>
      </p:sp>
    </p:spTree>
  </p:cSld>
  <p:clrMapOvr>
    <a:masterClrMapping/>
  </p:clrMapOvr>
  <p:transition spd="slow"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6">
            <a:extLst>
              <a:ext uri="{FF2B5EF4-FFF2-40B4-BE49-F238E27FC236}">
                <a16:creationId xmlns:a16="http://schemas.microsoft.com/office/drawing/2014/main" id="{6E7090F7-4981-40D6-AF04-AD0982927C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4">
            <a:extLst>
              <a:ext uri="{FF2B5EF4-FFF2-40B4-BE49-F238E27FC236}">
                <a16:creationId xmlns:a16="http://schemas.microsoft.com/office/drawing/2014/main" id="{827B4C50-7C2A-41DD-968F-625759DDC704}"/>
              </a:ext>
            </a:extLst>
          </p:cNvPr>
          <p:cNvSpPr>
            <a:spLocks noChangeArrowheads="1"/>
          </p:cNvSpPr>
          <p:nvPr/>
        </p:nvSpPr>
        <p:spPr bwMode="auto">
          <a:xfrm>
            <a:off x="214313" y="0"/>
            <a:ext cx="6429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l-GR" altLang="el-GR" sz="2300">
                <a:solidFill>
                  <a:schemeClr val="bg1"/>
                </a:solidFill>
                <a:latin typeface="Times New Roman" panose="02020603050405020304" pitchFamily="18" charset="0"/>
              </a:rPr>
              <a:t>Ν</a:t>
            </a:r>
            <a:r>
              <a:rPr lang="en-US" altLang="el-GR" sz="2300">
                <a:solidFill>
                  <a:schemeClr val="bg1"/>
                </a:solidFill>
                <a:latin typeface="Times New Roman" panose="02020603050405020304" pitchFamily="18" charset="0"/>
              </a:rPr>
              <a:t>umber of publications relating to cooperations</a:t>
            </a:r>
          </a:p>
          <a:p>
            <a:r>
              <a:rPr lang="en-US" altLang="el-GR" sz="2300">
                <a:solidFill>
                  <a:schemeClr val="bg1"/>
                </a:solidFill>
                <a:latin typeface="Times New Roman" panose="02020603050405020304" pitchFamily="18" charset="0"/>
              </a:rPr>
              <a:t>(1996-2010)</a:t>
            </a:r>
            <a:endParaRPr lang="el-GR" altLang="el-GR" sz="2300">
              <a:solidFill>
                <a:schemeClr val="bg1"/>
              </a:solidFill>
              <a:latin typeface="Times New Roman" panose="02020603050405020304" pitchFamily="18" charset="0"/>
            </a:endParaRPr>
          </a:p>
        </p:txBody>
      </p:sp>
      <p:pic>
        <p:nvPicPr>
          <p:cNvPr id="18436" name="Picture 5">
            <a:extLst>
              <a:ext uri="{FF2B5EF4-FFF2-40B4-BE49-F238E27FC236}">
                <a16:creationId xmlns:a16="http://schemas.microsoft.com/office/drawing/2014/main" id="{A9DBDB2B-174C-46BD-9ADC-B870B3F631FD}"/>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428625" y="1000125"/>
            <a:ext cx="8259763" cy="5200650"/>
          </a:xfrm>
          <a:noFill/>
        </p:spPr>
      </p:pic>
      <p:pic>
        <p:nvPicPr>
          <p:cNvPr id="18437" name="Picture 6">
            <a:extLst>
              <a:ext uri="{FF2B5EF4-FFF2-40B4-BE49-F238E27FC236}">
                <a16:creationId xmlns:a16="http://schemas.microsoft.com/office/drawing/2014/main" id="{B8763B74-388F-40A6-8024-9DE65EE607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063" y="5143500"/>
            <a:ext cx="66436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7 - TextBox">
            <a:extLst>
              <a:ext uri="{FF2B5EF4-FFF2-40B4-BE49-F238E27FC236}">
                <a16:creationId xmlns:a16="http://schemas.microsoft.com/office/drawing/2014/main" id="{BAADBE95-00EE-464B-AB13-BF782301AC13}"/>
              </a:ext>
            </a:extLst>
          </p:cNvPr>
          <p:cNvSpPr txBox="1">
            <a:spLocks noChangeArrowheads="1"/>
          </p:cNvSpPr>
          <p:nvPr/>
        </p:nvSpPr>
        <p:spPr bwMode="auto">
          <a:xfrm>
            <a:off x="2214563" y="5214938"/>
            <a:ext cx="16430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100" b="1"/>
              <a:t>Without cooperation</a:t>
            </a:r>
            <a:endParaRPr lang="en-GB" altLang="el-GR" sz="1100" b="1"/>
          </a:p>
        </p:txBody>
      </p:sp>
      <p:sp>
        <p:nvSpPr>
          <p:cNvPr id="18439" name="8 - TextBox">
            <a:extLst>
              <a:ext uri="{FF2B5EF4-FFF2-40B4-BE49-F238E27FC236}">
                <a16:creationId xmlns:a16="http://schemas.microsoft.com/office/drawing/2014/main" id="{5556B705-F87B-4633-9946-73864C6A560C}"/>
              </a:ext>
            </a:extLst>
          </p:cNvPr>
          <p:cNvSpPr txBox="1">
            <a:spLocks noChangeArrowheads="1"/>
          </p:cNvSpPr>
          <p:nvPr/>
        </p:nvSpPr>
        <p:spPr bwMode="auto">
          <a:xfrm>
            <a:off x="4143375" y="5214938"/>
            <a:ext cx="1643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200" b="1"/>
              <a:t>Greek cooperation</a:t>
            </a:r>
            <a:endParaRPr lang="en-GB" altLang="el-GR" sz="1200" b="1"/>
          </a:p>
        </p:txBody>
      </p:sp>
      <p:sp>
        <p:nvSpPr>
          <p:cNvPr id="18440" name="9 - TextBox">
            <a:extLst>
              <a:ext uri="{FF2B5EF4-FFF2-40B4-BE49-F238E27FC236}">
                <a16:creationId xmlns:a16="http://schemas.microsoft.com/office/drawing/2014/main" id="{F4A19487-BD2A-42F6-8322-57315A05AE85}"/>
              </a:ext>
            </a:extLst>
          </p:cNvPr>
          <p:cNvSpPr txBox="1">
            <a:spLocks noChangeArrowheads="1"/>
          </p:cNvSpPr>
          <p:nvPr/>
        </p:nvSpPr>
        <p:spPr bwMode="auto">
          <a:xfrm>
            <a:off x="6072188" y="5214938"/>
            <a:ext cx="2428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200" b="1"/>
              <a:t>International cooperation</a:t>
            </a:r>
            <a:endParaRPr lang="en-GB" altLang="el-GR" sz="1200" b="1"/>
          </a:p>
        </p:txBody>
      </p:sp>
    </p:spTree>
  </p:cSld>
  <p:clrMapOvr>
    <a:masterClrMapping/>
  </p:clrMapOvr>
  <p:transition spd="slow"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a:extLst>
              <a:ext uri="{FF2B5EF4-FFF2-40B4-BE49-F238E27FC236}">
                <a16:creationId xmlns:a16="http://schemas.microsoft.com/office/drawing/2014/main" id="{E3385759-0FE6-49E9-A28F-15A9FBF1467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5750" y="1071563"/>
            <a:ext cx="8462963" cy="5111750"/>
          </a:xfrm>
          <a:noFill/>
        </p:spPr>
      </p:pic>
      <p:pic>
        <p:nvPicPr>
          <p:cNvPr id="19459" name="Picture 6">
            <a:extLst>
              <a:ext uri="{FF2B5EF4-FFF2-40B4-BE49-F238E27FC236}">
                <a16:creationId xmlns:a16="http://schemas.microsoft.com/office/drawing/2014/main" id="{11A80839-DC8E-4DE8-862E-3C72795032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25" y="0"/>
            <a:ext cx="230663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3 - Ορθογώνιο">
            <a:extLst>
              <a:ext uri="{FF2B5EF4-FFF2-40B4-BE49-F238E27FC236}">
                <a16:creationId xmlns:a16="http://schemas.microsoft.com/office/drawing/2014/main" id="{A1C06DCB-5F88-48D8-A34D-C964427E27B1}"/>
              </a:ext>
            </a:extLst>
          </p:cNvPr>
          <p:cNvSpPr>
            <a:spLocks noChangeArrowheads="1"/>
          </p:cNvSpPr>
          <p:nvPr/>
        </p:nvSpPr>
        <p:spPr bwMode="auto">
          <a:xfrm>
            <a:off x="214313" y="-357188"/>
            <a:ext cx="6643687" cy="110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br>
              <a:rPr lang="en-GB" altLang="el-GR">
                <a:latin typeface="Times New Roman" panose="02020603050405020304" pitchFamily="18" charset="0"/>
                <a:cs typeface="Times New Roman" panose="02020603050405020304" pitchFamily="18" charset="0"/>
              </a:rPr>
            </a:br>
            <a:r>
              <a:rPr lang="el-GR" altLang="el-GR">
                <a:solidFill>
                  <a:schemeClr val="bg1"/>
                </a:solidFill>
                <a:latin typeface="Times New Roman" panose="02020603050405020304" pitchFamily="18" charset="0"/>
                <a:cs typeface="Times New Roman" panose="02020603050405020304" pitchFamily="18" charset="0"/>
              </a:rPr>
              <a:t>Ν</a:t>
            </a:r>
            <a:r>
              <a:rPr lang="en-GB" altLang="el-GR">
                <a:solidFill>
                  <a:schemeClr val="bg1"/>
                </a:solidFill>
                <a:latin typeface="Times New Roman" panose="02020603050405020304" pitchFamily="18" charset="0"/>
                <a:cs typeface="Times New Roman" panose="02020603050405020304" pitchFamily="18" charset="0"/>
              </a:rPr>
              <a:t>umber of publications, citations and impact indicator in the scientific field “Humanities” (2006-2010)</a:t>
            </a:r>
          </a:p>
        </p:txBody>
      </p:sp>
      <p:pic>
        <p:nvPicPr>
          <p:cNvPr id="19461" name="Picture 6">
            <a:extLst>
              <a:ext uri="{FF2B5EF4-FFF2-40B4-BE49-F238E27FC236}">
                <a16:creationId xmlns:a16="http://schemas.microsoft.com/office/drawing/2014/main" id="{CF6F7695-B80B-4CD9-8D6F-6E522A8EE9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75" y="4714875"/>
            <a:ext cx="64293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7 - TextBox">
            <a:extLst>
              <a:ext uri="{FF2B5EF4-FFF2-40B4-BE49-F238E27FC236}">
                <a16:creationId xmlns:a16="http://schemas.microsoft.com/office/drawing/2014/main" id="{B01E7491-B02A-4EF7-8BB4-585769D794D7}"/>
              </a:ext>
            </a:extLst>
          </p:cNvPr>
          <p:cNvSpPr txBox="1">
            <a:spLocks noChangeArrowheads="1"/>
          </p:cNvSpPr>
          <p:nvPr/>
        </p:nvSpPr>
        <p:spPr bwMode="auto">
          <a:xfrm>
            <a:off x="1857375" y="4786313"/>
            <a:ext cx="16430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800"/>
              <a:t>Publications</a:t>
            </a:r>
            <a:endParaRPr lang="en-GB" altLang="el-GR" sz="1800"/>
          </a:p>
        </p:txBody>
      </p:sp>
      <p:sp>
        <p:nvSpPr>
          <p:cNvPr id="19463" name="8 - TextBox">
            <a:extLst>
              <a:ext uri="{FF2B5EF4-FFF2-40B4-BE49-F238E27FC236}">
                <a16:creationId xmlns:a16="http://schemas.microsoft.com/office/drawing/2014/main" id="{B1EFEEAB-4B0F-483F-BE89-CCCAF12542C4}"/>
              </a:ext>
            </a:extLst>
          </p:cNvPr>
          <p:cNvSpPr txBox="1">
            <a:spLocks noChangeArrowheads="1"/>
          </p:cNvSpPr>
          <p:nvPr/>
        </p:nvSpPr>
        <p:spPr bwMode="auto">
          <a:xfrm>
            <a:off x="3714750" y="4786313"/>
            <a:ext cx="1214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800"/>
              <a:t>Citations</a:t>
            </a:r>
            <a:endParaRPr lang="en-GB" altLang="el-GR" sz="1800"/>
          </a:p>
        </p:txBody>
      </p:sp>
      <p:sp>
        <p:nvSpPr>
          <p:cNvPr id="19464" name="10 - TextBox">
            <a:extLst>
              <a:ext uri="{FF2B5EF4-FFF2-40B4-BE49-F238E27FC236}">
                <a16:creationId xmlns:a16="http://schemas.microsoft.com/office/drawing/2014/main" id="{E302C543-1F4F-49CC-8F25-468F9B66BE88}"/>
              </a:ext>
            </a:extLst>
          </p:cNvPr>
          <p:cNvSpPr txBox="1">
            <a:spLocks noChangeArrowheads="1"/>
          </p:cNvSpPr>
          <p:nvPr/>
        </p:nvSpPr>
        <p:spPr bwMode="auto">
          <a:xfrm>
            <a:off x="5500688" y="4786313"/>
            <a:ext cx="185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800"/>
              <a:t>Index Impact </a:t>
            </a:r>
            <a:endParaRPr lang="en-GB" altLang="el-GR" sz="1800"/>
          </a:p>
        </p:txBody>
      </p:sp>
    </p:spTree>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2">
            <a:extLst>
              <a:ext uri="{FF2B5EF4-FFF2-40B4-BE49-F238E27FC236}">
                <a16:creationId xmlns:a16="http://schemas.microsoft.com/office/drawing/2014/main" id="{2989091F-F95F-4088-9ECF-442245C120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692150"/>
            <a:ext cx="4429125"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 Οριζόντιος πάπυρος">
            <a:extLst>
              <a:ext uri="{FF2B5EF4-FFF2-40B4-BE49-F238E27FC236}">
                <a16:creationId xmlns:a16="http://schemas.microsoft.com/office/drawing/2014/main" id="{2083EC3D-BBEB-431B-B8A3-02A5FFBCA032}"/>
              </a:ext>
            </a:extLst>
          </p:cNvPr>
          <p:cNvSpPr/>
          <p:nvPr/>
        </p:nvSpPr>
        <p:spPr>
          <a:xfrm>
            <a:off x="5429250" y="1071563"/>
            <a:ext cx="3214688" cy="2357437"/>
          </a:xfrm>
          <a:prstGeom prst="horizontalScroll">
            <a:avLst/>
          </a:prstGeom>
          <a:solidFill>
            <a:srgbClr val="7030A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t>Innovation in Greek enterprises</a:t>
            </a:r>
          </a:p>
          <a:p>
            <a:pPr algn="ctr">
              <a:defRPr/>
            </a:pPr>
            <a:r>
              <a:rPr lang="en-US" sz="1800" b="1" dirty="0"/>
              <a:t>2010-2012, </a:t>
            </a:r>
          </a:p>
          <a:p>
            <a:pPr algn="ctr">
              <a:defRPr/>
            </a:pPr>
            <a:r>
              <a:rPr lang="en-US" sz="1600" dirty="0"/>
              <a:t>By </a:t>
            </a:r>
          </a:p>
          <a:p>
            <a:pPr algn="ctr">
              <a:defRPr/>
            </a:pPr>
            <a:r>
              <a:rPr lang="en-US" sz="1600" dirty="0"/>
              <a:t>National Documentation </a:t>
            </a:r>
          </a:p>
          <a:p>
            <a:pPr algn="ctr">
              <a:defRPr/>
            </a:pPr>
            <a:r>
              <a:rPr lang="en-US" sz="1600" dirty="0"/>
              <a:t>Center </a:t>
            </a:r>
            <a:endParaRPr lang="en-GB" sz="1600" dirty="0"/>
          </a:p>
        </p:txBody>
      </p:sp>
    </p:spTree>
    <p:extLst>
      <p:ext uri="{BB962C8B-B14F-4D97-AF65-F5344CB8AC3E}">
        <p14:creationId xmlns:p14="http://schemas.microsoft.com/office/powerpoint/2010/main" val="3144812272"/>
      </p:ext>
    </p:extLst>
  </p:cSld>
  <p:clrMapOvr>
    <a:masterClrMapping/>
  </p:clrMapOvr>
  <p:transition spd="slow"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1 - Τίτλος">
            <a:extLst>
              <a:ext uri="{FF2B5EF4-FFF2-40B4-BE49-F238E27FC236}">
                <a16:creationId xmlns:a16="http://schemas.microsoft.com/office/drawing/2014/main" id="{2EED7DD8-90E3-47E0-B6ED-F6E7D7E004ED}"/>
              </a:ext>
            </a:extLst>
          </p:cNvPr>
          <p:cNvSpPr>
            <a:spLocks noGrp="1"/>
          </p:cNvSpPr>
          <p:nvPr>
            <p:ph type="title"/>
          </p:nvPr>
        </p:nvSpPr>
        <p:spPr>
          <a:xfrm>
            <a:off x="214313" y="142875"/>
            <a:ext cx="5703887" cy="446088"/>
          </a:xfrm>
        </p:spPr>
        <p:txBody>
          <a:bodyPr/>
          <a:lstStyle/>
          <a:p>
            <a:r>
              <a:rPr lang="en-US" altLang="el-GR" sz="2300" b="0">
                <a:latin typeface="Times New Roman" panose="02020603050405020304" pitchFamily="18" charset="0"/>
                <a:cs typeface="Champagne &amp; Limousines" charset="0"/>
              </a:rPr>
              <a:t>Innovative enterprises (%) in EU  (2010-2012)</a:t>
            </a:r>
            <a:endParaRPr lang="en-GB" altLang="el-GR" sz="2300" b="0">
              <a:latin typeface="Times New Roman" panose="02020603050405020304" pitchFamily="18" charset="0"/>
              <a:cs typeface="Champagne &amp; Limousines" charset="0"/>
            </a:endParaRPr>
          </a:p>
        </p:txBody>
      </p:sp>
      <p:pic>
        <p:nvPicPr>
          <p:cNvPr id="11268" name="Picture 5">
            <a:extLst>
              <a:ext uri="{FF2B5EF4-FFF2-40B4-BE49-F238E27FC236}">
                <a16:creationId xmlns:a16="http://schemas.microsoft.com/office/drawing/2014/main" id="{76CA4EF6-1A72-4A22-8BDC-4F06695C67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709613"/>
            <a:ext cx="7572375" cy="593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8479239"/>
      </p:ext>
    </p:extLst>
  </p:cSld>
  <p:clrMapOvr>
    <a:masterClrMapping/>
  </p:clrMapOvr>
  <p:transition spd="slow"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3 - Ορθογώνιο">
            <a:extLst>
              <a:ext uri="{FF2B5EF4-FFF2-40B4-BE49-F238E27FC236}">
                <a16:creationId xmlns:a16="http://schemas.microsoft.com/office/drawing/2014/main" id="{0BFDC31A-38B7-448D-BB43-724C088ED3C9}"/>
              </a:ext>
            </a:extLst>
          </p:cNvPr>
          <p:cNvSpPr>
            <a:spLocks noChangeArrowheads="1"/>
          </p:cNvSpPr>
          <p:nvPr/>
        </p:nvSpPr>
        <p:spPr bwMode="auto">
          <a:xfrm>
            <a:off x="214313" y="0"/>
            <a:ext cx="58578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2300">
                <a:solidFill>
                  <a:schemeClr val="bg1"/>
                </a:solidFill>
                <a:latin typeface="Times New Roman" panose="02020603050405020304" pitchFamily="18" charset="0"/>
              </a:rPr>
              <a:t>Innovative enterprises (%) in regions of Greece (2010-2012)</a:t>
            </a:r>
            <a:endParaRPr lang="en-GB" altLang="el-GR" sz="2300">
              <a:solidFill>
                <a:schemeClr val="bg1"/>
              </a:solidFill>
              <a:latin typeface="Times New Roman" panose="02020603050405020304" pitchFamily="18" charset="0"/>
            </a:endParaRPr>
          </a:p>
        </p:txBody>
      </p:sp>
      <p:pic>
        <p:nvPicPr>
          <p:cNvPr id="12292" name="Picture 4">
            <a:extLst>
              <a:ext uri="{FF2B5EF4-FFF2-40B4-BE49-F238E27FC236}">
                <a16:creationId xmlns:a16="http://schemas.microsoft.com/office/drawing/2014/main" id="{F25D9343-CCB9-436C-AC7B-1CF529B9B0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714375"/>
            <a:ext cx="7680325"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7120732"/>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15 - Τίτλος"/>
          <p:cNvSpPr>
            <a:spLocks noGrp="1"/>
          </p:cNvSpPr>
          <p:nvPr>
            <p:ph type="title"/>
          </p:nvPr>
        </p:nvSpPr>
        <p:spPr>
          <a:xfrm>
            <a:off x="0" y="0"/>
            <a:ext cx="9144000" cy="980728"/>
          </a:xfrm>
        </p:spPr>
        <p:txBody>
          <a:bodyPr/>
          <a:lstStyle/>
          <a:p>
            <a:pPr eaLnBrk="1" hangingPunct="1"/>
            <a:r>
              <a:rPr lang="el-GR" sz="2400" b="1" i="1" dirty="0">
                <a:solidFill>
                  <a:schemeClr val="tx1">
                    <a:lumMod val="95000"/>
                    <a:lumOff val="5000"/>
                  </a:schemeClr>
                </a:solidFill>
                <a:latin typeface="Calibri" pitchFamily="34" charset="0"/>
                <a:ea typeface="Champagne &amp; Limousines" charset="0"/>
                <a:cs typeface="Champagne &amp; Limousines" charset="0"/>
              </a:rPr>
              <a:t>1- ΟΙΚΟΝΟΜΙΑ – </a:t>
            </a:r>
            <a:br>
              <a:rPr lang="el-GR" sz="2400" b="1" i="1" dirty="0">
                <a:solidFill>
                  <a:schemeClr val="tx1">
                    <a:lumMod val="95000"/>
                    <a:lumOff val="5000"/>
                  </a:schemeClr>
                </a:solidFill>
                <a:latin typeface="Calibri" pitchFamily="34" charset="0"/>
                <a:ea typeface="Champagne &amp; Limousines" charset="0"/>
                <a:cs typeface="Champagne &amp; Limousines" charset="0"/>
              </a:rPr>
            </a:br>
            <a:r>
              <a:rPr lang="el-GR" sz="2400" b="1" i="1" dirty="0">
                <a:solidFill>
                  <a:schemeClr val="tx1">
                    <a:lumMod val="95000"/>
                    <a:lumOff val="5000"/>
                  </a:schemeClr>
                </a:solidFill>
                <a:latin typeface="Calibri" pitchFamily="34" charset="0"/>
                <a:ea typeface="Champagne &amp; Limousines" charset="0"/>
                <a:cs typeface="Champagne &amp; Limousines" charset="0"/>
              </a:rPr>
              <a:t>ΕΡΕΥΝΑ, ΚΑΙΝΟΤΟΜΙΑ ΚΑΙ ΤΕΧΝΟΛΟΓΙΚΗ ΑΝΑΠΤΥΞΗ </a:t>
            </a:r>
            <a:endParaRPr lang="el-GR" sz="2400" dirty="0">
              <a:solidFill>
                <a:schemeClr val="tx1">
                  <a:lumMod val="95000"/>
                  <a:lumOff val="5000"/>
                </a:schemeClr>
              </a:solidFill>
            </a:endParaRPr>
          </a:p>
        </p:txBody>
      </p:sp>
      <p:sp>
        <p:nvSpPr>
          <p:cNvPr id="16388" name="16 - Θέση περιεχομένου"/>
          <p:cNvSpPr>
            <a:spLocks noGrp="1"/>
          </p:cNvSpPr>
          <p:nvPr>
            <p:ph idx="1"/>
          </p:nvPr>
        </p:nvSpPr>
        <p:spPr>
          <a:xfrm>
            <a:off x="0" y="1124744"/>
            <a:ext cx="9144000" cy="4968552"/>
          </a:xfrm>
        </p:spPr>
        <p:txBody>
          <a:bodyPr/>
          <a:lstStyle/>
          <a:p>
            <a:pPr algn="just">
              <a:defRPr/>
            </a:pPr>
            <a:r>
              <a:rPr lang="el-GR" sz="2800" i="1" dirty="0"/>
              <a:t>Η χώρα μας διανύει μια περίοδο </a:t>
            </a:r>
            <a:r>
              <a:rPr lang="el-GR" sz="2800" i="1" dirty="0">
                <a:solidFill>
                  <a:srgbClr val="C00000"/>
                </a:solidFill>
              </a:rPr>
              <a:t>κρίσιμων αποφάσεων και αλλαγών </a:t>
            </a:r>
            <a:r>
              <a:rPr lang="el-GR" sz="2800" i="1" dirty="0"/>
              <a:t>σε πολλούς τομείς, σε συνδυασμό </a:t>
            </a:r>
            <a:r>
              <a:rPr lang="el-GR" sz="2800" i="1" dirty="0">
                <a:solidFill>
                  <a:srgbClr val="FF0000"/>
                </a:solidFill>
              </a:rPr>
              <a:t>με τις δυσκολίες που προκαλεί η πανδημία.</a:t>
            </a:r>
            <a:r>
              <a:rPr lang="en-US" sz="2800" i="1" dirty="0"/>
              <a:t> </a:t>
            </a:r>
            <a:endParaRPr lang="el-GR" sz="2800" i="1" dirty="0"/>
          </a:p>
          <a:p>
            <a:pPr algn="just">
              <a:defRPr/>
            </a:pPr>
            <a:r>
              <a:rPr lang="el-GR" sz="2800" i="1" dirty="0"/>
              <a:t>Πρωτεύοντα</a:t>
            </a:r>
            <a:r>
              <a:rPr lang="en-US" sz="2800" i="1" dirty="0"/>
              <a:t> </a:t>
            </a:r>
            <a:r>
              <a:rPr lang="el-GR" sz="2800" i="1" dirty="0"/>
              <a:t>ρόλο μεταξύ αυτών, έχουν οι </a:t>
            </a:r>
            <a:r>
              <a:rPr lang="el-GR" sz="2800" i="1" dirty="0">
                <a:solidFill>
                  <a:srgbClr val="C00000"/>
                </a:solidFill>
              </a:rPr>
              <a:t>αλλαγές στο χώρο της έρευνας, της καινοτομία και τεχνολογικής </a:t>
            </a:r>
            <a:r>
              <a:rPr lang="el-GR" sz="2800" i="1" dirty="0" err="1">
                <a:solidFill>
                  <a:srgbClr val="C00000"/>
                </a:solidFill>
              </a:rPr>
              <a:t>αναπτυξης</a:t>
            </a:r>
            <a:r>
              <a:rPr lang="el-GR" sz="2800" i="1" dirty="0">
                <a:solidFill>
                  <a:srgbClr val="C00000"/>
                </a:solidFill>
              </a:rPr>
              <a:t>,</a:t>
            </a:r>
            <a:r>
              <a:rPr lang="el-GR" sz="2800" b="1" i="1" dirty="0">
                <a:solidFill>
                  <a:srgbClr val="C00000"/>
                </a:solidFill>
              </a:rPr>
              <a:t> </a:t>
            </a:r>
            <a:r>
              <a:rPr lang="el-GR" sz="2800" i="1" dirty="0"/>
              <a:t>οι οποίες</a:t>
            </a:r>
            <a:r>
              <a:rPr lang="en-US" sz="2800" i="1" dirty="0"/>
              <a:t> </a:t>
            </a:r>
            <a:r>
              <a:rPr lang="el-GR" sz="2800" i="1" dirty="0"/>
              <a:t>θα καθορίσουν το μέλλον της για τα επόμενα χρόνια.</a:t>
            </a:r>
            <a:endParaRPr lang="en-US" sz="2800" i="1" dirty="0"/>
          </a:p>
          <a:p>
            <a:pPr algn="just">
              <a:defRPr/>
            </a:pPr>
            <a:r>
              <a:rPr lang="el-GR" sz="2800" i="1" dirty="0"/>
              <a:t> Όλες οι βαθμίδες της εκπαίδευσης και κυρίαρχα </a:t>
            </a:r>
            <a:r>
              <a:rPr lang="el-GR" sz="2800" i="1" dirty="0">
                <a:solidFill>
                  <a:srgbClr val="C00000"/>
                </a:solidFill>
              </a:rPr>
              <a:t>η τριτοβάθμια εκπαίδευση</a:t>
            </a:r>
            <a:r>
              <a:rPr lang="el-GR" sz="2800" i="1" dirty="0"/>
              <a:t>, χρειάζονται την υιοθέτηση ενός μοντέλου,</a:t>
            </a:r>
            <a:r>
              <a:rPr lang="en-US" sz="2800" i="1" dirty="0"/>
              <a:t> </a:t>
            </a:r>
            <a:r>
              <a:rPr lang="el-GR" sz="2800" i="1" dirty="0"/>
              <a:t>βασισμένου στις κοινωνικές αξίες, το πνεύμα της δημοκρατίας, της ισονομίας και της κοινωνικής δικαιοσύνης. </a:t>
            </a:r>
            <a:endParaRPr lang="en-US" sz="2800" i="1" dirty="0"/>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79C4BE70-80FE-41BE-8377-377EE17ADF56}" type="slidenum">
              <a:rPr lang="el-GR" smtClean="0">
                <a:solidFill>
                  <a:srgbClr val="898989"/>
                </a:solidFill>
              </a:rPr>
              <a:pPr algn="l" fontAlgn="base">
                <a:spcBef>
                  <a:spcPct val="0"/>
                </a:spcBef>
                <a:spcAft>
                  <a:spcPct val="0"/>
                </a:spcAft>
                <a:defRPr/>
              </a:pPr>
              <a:t>2</a:t>
            </a:fld>
            <a:r>
              <a:rPr lang="el-GR" dirty="0">
                <a:solidFill>
                  <a:srgbClr val="898989"/>
                </a:solidFill>
              </a:rPr>
              <a:t> </a:t>
            </a:r>
            <a:r>
              <a:rPr lang="el-GR">
                <a:solidFill>
                  <a:srgbClr val="898989"/>
                </a:solidFill>
              </a:rPr>
              <a:t>από 21</a:t>
            </a:r>
            <a:endParaRPr lang="el-GR" dirty="0">
              <a:solidFill>
                <a:srgbClr val="898989"/>
              </a:solidFill>
            </a:endParaRPr>
          </a:p>
        </p:txBody>
      </p:sp>
      <p:pic>
        <p:nvPicPr>
          <p:cNvPr id="16390" name="Inhaltsplatzhalter 24" descr="cn_logo.png"/>
          <p:cNvPicPr>
            <a:picLocks noChangeAspect="1"/>
          </p:cNvPicPr>
          <p:nvPr/>
        </p:nvPicPr>
        <p:blipFill>
          <a:blip r:embed="rId3" cstate="print"/>
          <a:srcRect/>
          <a:stretch>
            <a:fillRect/>
          </a:stretch>
        </p:blipFill>
        <p:spPr bwMode="auto">
          <a:xfrm>
            <a:off x="323528" y="6237312"/>
            <a:ext cx="428625" cy="428625"/>
          </a:xfrm>
          <a:prstGeom prst="rect">
            <a:avLst/>
          </a:prstGeom>
          <a:noFill/>
          <a:ln w="9525">
            <a:noFill/>
            <a:miter lim="800000"/>
            <a:headEnd/>
            <a:tailEnd/>
          </a:ln>
        </p:spPr>
      </p:pic>
      <p:sp>
        <p:nvSpPr>
          <p:cNvPr id="8" name="7 - Ορθογώνιο"/>
          <p:cNvSpPr/>
          <p:nvPr/>
        </p:nvSpPr>
        <p:spPr>
          <a:xfrm>
            <a:off x="683568" y="6257836"/>
            <a:ext cx="3744416" cy="430887"/>
          </a:xfrm>
          <a:prstGeom prst="rect">
            <a:avLst/>
          </a:prstGeom>
        </p:spPr>
        <p:txBody>
          <a:bodyPr wrap="square">
            <a:spAutoFit/>
          </a:bodyPr>
          <a:lstStyle/>
          <a:p>
            <a:pPr algn="ctr" fontAlgn="auto">
              <a:spcBef>
                <a:spcPts val="0"/>
              </a:spcBef>
              <a:spcAft>
                <a:spcPts val="0"/>
              </a:spcAft>
              <a:defRPr/>
            </a:pPr>
            <a:r>
              <a:rPr lang="el-GR" sz="1100" b="1" dirty="0">
                <a:solidFill>
                  <a:schemeClr val="tx2"/>
                </a:solidFill>
                <a:latin typeface="+mj-lt"/>
                <a:cs typeface="Arial" charset="0"/>
              </a:rPr>
              <a:t>ΠΕΡΙΦΕΡΕΙΑ ΗΠΕΙΡΟΥ</a:t>
            </a:r>
          </a:p>
          <a:p>
            <a:pPr algn="ctr" fontAlgn="auto">
              <a:spcBef>
                <a:spcPts val="0"/>
              </a:spcBef>
              <a:spcAft>
                <a:spcPts val="0"/>
              </a:spcAft>
              <a:defRPr/>
            </a:pPr>
            <a:r>
              <a:rPr lang="el-GR" sz="1100" b="1" dirty="0">
                <a:solidFill>
                  <a:schemeClr val="tx2"/>
                </a:solidFill>
                <a:latin typeface="+mj-lt"/>
                <a:cs typeface="Arial" charset="0"/>
              </a:rPr>
              <a:t>ΠΣΕΚ- ΠΕΡΙΦ</a:t>
            </a:r>
            <a:r>
              <a:rPr lang="en-US" sz="1100" b="1" dirty="0">
                <a:solidFill>
                  <a:schemeClr val="tx2"/>
                </a:solidFill>
                <a:latin typeface="+mj-lt"/>
                <a:cs typeface="Arial" charset="0"/>
              </a:rPr>
              <a:t>E</a:t>
            </a:r>
            <a:r>
              <a:rPr lang="el-GR" sz="1100" b="1" dirty="0">
                <a:solidFill>
                  <a:schemeClr val="tx2"/>
                </a:solidFill>
                <a:latin typeface="+mj-lt"/>
                <a:cs typeface="Arial" charset="0"/>
              </a:rPr>
              <a:t>Ρ</a:t>
            </a:r>
            <a:r>
              <a:rPr lang="en-US" sz="1100" b="1" dirty="0">
                <a:solidFill>
                  <a:schemeClr val="tx2"/>
                </a:solidFill>
                <a:latin typeface="+mj-lt"/>
                <a:cs typeface="Arial" charset="0"/>
              </a:rPr>
              <a:t>E</a:t>
            </a:r>
            <a:r>
              <a:rPr lang="el-GR" sz="1100" b="1" dirty="0">
                <a:solidFill>
                  <a:schemeClr val="tx2"/>
                </a:solidFill>
                <a:latin typeface="+mj-lt"/>
                <a:cs typeface="Arial" charset="0"/>
              </a:rPr>
              <a:t>ΙΑΚΟ ΣΥΜΒΟΥΛΙΟ ΕΡΕΥΝΑΣ ΚΑΙΝΟΤΟΜΙΑΣ</a:t>
            </a:r>
          </a:p>
        </p:txBody>
      </p:sp>
      <p:pic>
        <p:nvPicPr>
          <p:cNvPr id="16392"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16393"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16394"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accent1">
                    <a:lumMod val="75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accent1">
                    <a:lumMod val="75000"/>
                  </a:schemeClr>
                </a:solidFill>
                <a:latin typeface="Georgia" pitchFamily="18" charset="0"/>
                <a:cs typeface="Arial" charset="0"/>
              </a:rPr>
              <a:t>ipiros@mou.gr</a:t>
            </a:r>
            <a:endParaRPr lang="el-GR" sz="1000" b="1" dirty="0">
              <a:solidFill>
                <a:schemeClr val="accent1">
                  <a:lumMod val="75000"/>
                </a:schemeClr>
              </a:solidFill>
              <a:latin typeface="Georgia" pitchFamily="18" charset="0"/>
              <a:cs typeface="Arial" charset="0"/>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a:extLst>
              <a:ext uri="{FF2B5EF4-FFF2-40B4-BE49-F238E27FC236}">
                <a16:creationId xmlns:a16="http://schemas.microsoft.com/office/drawing/2014/main" id="{452309E3-638B-4294-8965-2881468EA8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57250" y="677863"/>
            <a:ext cx="4427538" cy="6180137"/>
          </a:xfrm>
          <a:noFill/>
        </p:spPr>
      </p:pic>
      <p:sp>
        <p:nvSpPr>
          <p:cNvPr id="8" name="7 - Οριζόντιος πάπυρος">
            <a:extLst>
              <a:ext uri="{FF2B5EF4-FFF2-40B4-BE49-F238E27FC236}">
                <a16:creationId xmlns:a16="http://schemas.microsoft.com/office/drawing/2014/main" id="{980F4CD8-94AB-4F7B-B5D1-881BFB85B4CD}"/>
              </a:ext>
            </a:extLst>
          </p:cNvPr>
          <p:cNvSpPr/>
          <p:nvPr/>
        </p:nvSpPr>
        <p:spPr>
          <a:xfrm>
            <a:off x="5429250" y="1428750"/>
            <a:ext cx="3357563" cy="2428875"/>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t>Greek Scientific Publications 1996-2010, </a:t>
            </a:r>
          </a:p>
          <a:p>
            <a:pPr algn="ctr">
              <a:defRPr/>
            </a:pPr>
            <a:r>
              <a:rPr lang="en-US" sz="1300" dirty="0" err="1"/>
              <a:t>Bibliometric</a:t>
            </a:r>
            <a:r>
              <a:rPr lang="en-US" sz="1300" dirty="0"/>
              <a:t> Analysis of Greek Publications in International Journals </a:t>
            </a:r>
          </a:p>
          <a:p>
            <a:pPr algn="ctr">
              <a:defRPr/>
            </a:pPr>
            <a:r>
              <a:rPr lang="en-US" sz="1200" dirty="0"/>
              <a:t>By </a:t>
            </a:r>
          </a:p>
          <a:p>
            <a:pPr algn="ctr">
              <a:defRPr/>
            </a:pPr>
            <a:r>
              <a:rPr lang="en-US" sz="1200" dirty="0"/>
              <a:t>National Documentation </a:t>
            </a:r>
          </a:p>
          <a:p>
            <a:pPr algn="ctr">
              <a:defRPr/>
            </a:pPr>
            <a:r>
              <a:rPr lang="en-US" sz="1200" dirty="0"/>
              <a:t>Center </a:t>
            </a:r>
            <a:endParaRPr lang="en-GB" sz="1200" dirty="0"/>
          </a:p>
        </p:txBody>
      </p:sp>
    </p:spTree>
    <p:extLst>
      <p:ext uri="{BB962C8B-B14F-4D97-AF65-F5344CB8AC3E}">
        <p14:creationId xmlns:p14="http://schemas.microsoft.com/office/powerpoint/2010/main" val="3133523117"/>
      </p:ext>
    </p:extLst>
  </p:cSld>
  <p:clrMapOvr>
    <a:masterClrMapping/>
  </p:clrMapOvr>
  <p:transition spd="slow"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a:stretch>
            <a:fillRect/>
          </a:stretch>
        </p:blipFill>
        <p:spPr bwMode="auto">
          <a:xfrm>
            <a:off x="1366838" y="188913"/>
            <a:ext cx="6234112" cy="6669087"/>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785786" y="2786058"/>
            <a:ext cx="2007616" cy="1300480"/>
            <a:chOff x="4088384" y="2763519"/>
            <a:chExt cx="2007616" cy="1300480"/>
          </a:xfrm>
          <a:solidFill>
            <a:schemeClr val="bg1">
              <a:lumMod val="75000"/>
            </a:schemeClr>
          </a:solidFill>
        </p:grpSpPr>
        <p:sp>
          <p:nvSpPr>
            <p:cNvPr id="10" name="Rounded Rectangle 9"/>
            <p:cNvSpPr/>
            <p:nvPr/>
          </p:nvSpPr>
          <p:spPr>
            <a:xfrm>
              <a:off x="4088384" y="2763519"/>
              <a:ext cx="2007616" cy="1300480"/>
            </a:xfrm>
            <a:prstGeom prst="roundRect">
              <a:avLst>
                <a:gd name="adj" fmla="val 10000"/>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4719235" y="3117206"/>
              <a:ext cx="1348197" cy="91822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72390" tIns="72390" rIns="72390" bIns="72390" spcCol="1270"/>
            <a:lstStyle/>
            <a:p>
              <a:pPr marL="114300" lvl="1" indent="-114300" defTabSz="666750">
                <a:lnSpc>
                  <a:spcPct val="90000"/>
                </a:lnSpc>
                <a:spcAft>
                  <a:spcPct val="15000"/>
                </a:spcAft>
                <a:defRPr/>
              </a:pPr>
              <a:r>
                <a:rPr lang="el-GR" sz="1500" dirty="0"/>
                <a:t>ΜΕΤΑΦΟΡΕΣ ΚΑΙ </a:t>
              </a:r>
              <a:r>
                <a:rPr lang="en-US" sz="1500" dirty="0"/>
                <a:t>LOGISTICS</a:t>
              </a:r>
              <a:endParaRPr lang="el-GR" sz="1500" dirty="0"/>
            </a:p>
          </p:txBody>
        </p:sp>
      </p:grpSp>
      <p:grpSp>
        <p:nvGrpSpPr>
          <p:cNvPr id="3" name="Group 11"/>
          <p:cNvGrpSpPr/>
          <p:nvPr/>
        </p:nvGrpSpPr>
        <p:grpSpPr>
          <a:xfrm>
            <a:off x="2214546" y="5143512"/>
            <a:ext cx="2007616" cy="1300480"/>
            <a:chOff x="406400" y="2763520"/>
            <a:chExt cx="2007616" cy="1300480"/>
          </a:xfrm>
          <a:solidFill>
            <a:schemeClr val="bg2">
              <a:lumMod val="40000"/>
              <a:lumOff val="60000"/>
            </a:schemeClr>
          </a:solidFill>
        </p:grpSpPr>
        <p:sp>
          <p:nvSpPr>
            <p:cNvPr id="13" name="Rounded Rectangle 12"/>
            <p:cNvSpPr/>
            <p:nvPr/>
          </p:nvSpPr>
          <p:spPr>
            <a:xfrm>
              <a:off x="406400" y="2763520"/>
              <a:ext cx="2007616" cy="1300480"/>
            </a:xfrm>
            <a:prstGeom prst="roundRect">
              <a:avLst>
                <a:gd name="adj" fmla="val 10000"/>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620714" y="2977834"/>
              <a:ext cx="1662516" cy="91822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72390" tIns="72390" rIns="72390" bIns="72390" spcCol="1270"/>
            <a:lstStyle/>
            <a:p>
              <a:pPr marL="114300" lvl="1" indent="-114300" defTabSz="666750">
                <a:lnSpc>
                  <a:spcPct val="90000"/>
                </a:lnSpc>
                <a:spcAft>
                  <a:spcPct val="15000"/>
                </a:spcAft>
                <a:defRPr/>
              </a:pPr>
              <a:r>
                <a:rPr lang="el-GR" sz="1500" dirty="0"/>
                <a:t>ΥΛΙΚΑ-ΚΑΤΑΣΚΕΥΕΣ</a:t>
              </a:r>
            </a:p>
          </p:txBody>
        </p:sp>
      </p:grpSp>
      <p:sp>
        <p:nvSpPr>
          <p:cNvPr id="16" name="Rounded Rectangle 15"/>
          <p:cNvSpPr/>
          <p:nvPr/>
        </p:nvSpPr>
        <p:spPr>
          <a:xfrm>
            <a:off x="4000500" y="5143500"/>
            <a:ext cx="2008188" cy="1300163"/>
          </a:xfrm>
          <a:prstGeom prst="roundRect">
            <a:avLst>
              <a:gd name="adj" fmla="val 10000"/>
            </a:avLst>
          </a:prstGeom>
          <a:solidFill>
            <a:schemeClr val="bg1">
              <a:lumMod val="8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defRPr/>
            </a:pPr>
            <a:r>
              <a:rPr lang="el-GR" sz="1400" dirty="0"/>
              <a:t>ΠΕΡΙΒΑΛΛΟΝ ΚΑΙ ΒΙΩΣΙΜΗ ΑΝΑΠΤΥΞΗ</a:t>
            </a:r>
          </a:p>
        </p:txBody>
      </p:sp>
      <p:sp>
        <p:nvSpPr>
          <p:cNvPr id="79877" name="Title 1"/>
          <p:cNvSpPr>
            <a:spLocks noGrp="1"/>
          </p:cNvSpPr>
          <p:nvPr>
            <p:ph type="title"/>
          </p:nvPr>
        </p:nvSpPr>
        <p:spPr>
          <a:xfrm>
            <a:off x="539750" y="0"/>
            <a:ext cx="4968875" cy="792163"/>
          </a:xfrm>
        </p:spPr>
        <p:txBody>
          <a:bodyPr/>
          <a:lstStyle/>
          <a:p>
            <a:r>
              <a:rPr sz="2800" dirty="0" err="1">
                <a:latin typeface="CF Sans" charset="0"/>
                <a:ea typeface="Champagne &amp; Limousines" charset="0"/>
                <a:cs typeface="Champagne &amp; Limousines" charset="0"/>
              </a:rPr>
              <a:t>Πλατφόρμες</a:t>
            </a:r>
            <a:r>
              <a:rPr sz="2800" dirty="0">
                <a:latin typeface="CF Sans" charset="0"/>
                <a:ea typeface="Champagne &amp; Limousines" charset="0"/>
                <a:cs typeface="Champagne &amp; Limousines" charset="0"/>
              </a:rPr>
              <a:t> </a:t>
            </a:r>
            <a:r>
              <a:rPr sz="2800" dirty="0" err="1">
                <a:latin typeface="CF Sans" charset="0"/>
                <a:ea typeface="Champagne &amp; Limousines" charset="0"/>
                <a:cs typeface="Champagne &amp; Limousines" charset="0"/>
              </a:rPr>
              <a:t>Καινοτομίας</a:t>
            </a:r>
            <a:endParaRPr sz="2800" dirty="0">
              <a:latin typeface="CF Sans" charset="0"/>
              <a:ea typeface="Champagne &amp; Limousines" charset="0"/>
              <a:cs typeface="Champagne &amp; Limousines" charset="0"/>
            </a:endParaRPr>
          </a:p>
        </p:txBody>
      </p:sp>
      <p:graphicFrame>
        <p:nvGraphicFramePr>
          <p:cNvPr id="5" name="Diagram 4"/>
          <p:cNvGraphicFramePr/>
          <p:nvPr/>
        </p:nvGraphicFramePr>
        <p:xfrm>
          <a:off x="1706271" y="136857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5"/>
          <p:cNvGrpSpPr/>
          <p:nvPr/>
        </p:nvGrpSpPr>
        <p:grpSpPr>
          <a:xfrm>
            <a:off x="6357950" y="2643182"/>
            <a:ext cx="2357454" cy="1514794"/>
            <a:chOff x="4088384" y="2763519"/>
            <a:chExt cx="2007616" cy="1300480"/>
          </a:xfrm>
          <a:solidFill>
            <a:schemeClr val="bg2">
              <a:lumMod val="40000"/>
              <a:lumOff val="60000"/>
            </a:schemeClr>
          </a:solidFill>
        </p:grpSpPr>
        <p:sp>
          <p:nvSpPr>
            <p:cNvPr id="7" name="Rounded Rectangle 6"/>
            <p:cNvSpPr/>
            <p:nvPr/>
          </p:nvSpPr>
          <p:spPr>
            <a:xfrm>
              <a:off x="4088384" y="2763519"/>
              <a:ext cx="2007616" cy="1300480"/>
            </a:xfrm>
            <a:prstGeom prst="roundRect">
              <a:avLst>
                <a:gd name="adj" fmla="val 10000"/>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4719235" y="3117206"/>
              <a:ext cx="1348197" cy="91822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72390" tIns="72390" rIns="72390" bIns="72390" spcCol="1270"/>
            <a:lstStyle/>
            <a:p>
              <a:pPr marL="114300" lvl="1" indent="-114300" defTabSz="666750">
                <a:lnSpc>
                  <a:spcPct val="90000"/>
                </a:lnSpc>
                <a:spcAft>
                  <a:spcPct val="15000"/>
                </a:spcAft>
                <a:defRPr/>
              </a:pPr>
              <a:r>
                <a:rPr lang="el-GR" sz="1500" dirty="0"/>
                <a:t>ΥΓΕΙΑ ΚΑΙ ΦΑΡΜΑΚΑ</a:t>
              </a:r>
            </a:p>
          </p:txBody>
        </p:sp>
      </p:gr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15 - Τίτλος"/>
          <p:cNvSpPr>
            <a:spLocks noGrp="1"/>
          </p:cNvSpPr>
          <p:nvPr>
            <p:ph type="title"/>
          </p:nvPr>
        </p:nvSpPr>
        <p:spPr>
          <a:xfrm>
            <a:off x="428625" y="142875"/>
            <a:ext cx="8229600" cy="1143000"/>
          </a:xfrm>
        </p:spPr>
        <p:txBody>
          <a:bodyPr/>
          <a:lstStyle/>
          <a:p>
            <a:pPr eaLnBrk="1" hangingPunct="1"/>
            <a:r>
              <a:rPr lang="el-GR" i="1" dirty="0">
                <a:solidFill>
                  <a:schemeClr val="tx2">
                    <a:lumMod val="75000"/>
                  </a:schemeClr>
                </a:solidFill>
              </a:rPr>
              <a:t>Ήπειρος- Έξυπνη Εξειδίκευση</a:t>
            </a:r>
          </a:p>
        </p:txBody>
      </p:sp>
      <p:sp>
        <p:nvSpPr>
          <p:cNvPr id="16388" name="16 - Θέση περιεχομένου"/>
          <p:cNvSpPr>
            <a:spLocks noGrp="1"/>
          </p:cNvSpPr>
          <p:nvPr>
            <p:ph idx="1"/>
          </p:nvPr>
        </p:nvSpPr>
        <p:spPr>
          <a:xfrm>
            <a:off x="467544" y="1268760"/>
            <a:ext cx="8229600" cy="4752528"/>
          </a:xfrm>
        </p:spPr>
        <p:txBody>
          <a:bodyPr/>
          <a:lstStyle/>
          <a:p>
            <a:pPr eaLnBrk="1" hangingPunct="1">
              <a:lnSpc>
                <a:spcPct val="120000"/>
              </a:lnSpc>
              <a:spcBef>
                <a:spcPct val="0"/>
              </a:spcBef>
              <a:buFont typeface="Arial" charset="0"/>
              <a:buBlip>
                <a:blip r:embed="rId3"/>
              </a:buBlip>
            </a:pPr>
            <a:r>
              <a:rPr lang="el-GR" sz="2600" dirty="0">
                <a:latin typeface="+mj-lt"/>
                <a:cs typeface="Times New Roman" pitchFamily="18" charset="0"/>
              </a:rPr>
              <a:t>Η στρατηγική έξυπνης εξειδίκευσης αφορά την ανεύρεση των τομέων και των δραστηριοτήτων μέσα από τις οποίες μια περιφέρεια μπορεί να επωφεληθεί αναπτυξιακά από τη χρήση και υποβοήθηση της </a:t>
            </a:r>
            <a:r>
              <a:rPr lang="el-GR" sz="2600" b="1" dirty="0">
                <a:solidFill>
                  <a:srgbClr val="C00000"/>
                </a:solidFill>
                <a:latin typeface="+mj-lt"/>
                <a:cs typeface="Times New Roman" pitchFamily="18" charset="0"/>
              </a:rPr>
              <a:t>έρευνας</a:t>
            </a:r>
            <a:r>
              <a:rPr lang="el-GR" sz="2600" dirty="0">
                <a:solidFill>
                  <a:srgbClr val="C00000"/>
                </a:solidFill>
                <a:latin typeface="+mj-lt"/>
                <a:cs typeface="Times New Roman" pitchFamily="18" charset="0"/>
              </a:rPr>
              <a:t>,</a:t>
            </a:r>
            <a:r>
              <a:rPr lang="el-GR" sz="2600" dirty="0">
                <a:latin typeface="+mj-lt"/>
                <a:cs typeface="Times New Roman" pitchFamily="18" charset="0"/>
              </a:rPr>
              <a:t> της </a:t>
            </a:r>
            <a:r>
              <a:rPr lang="el-GR" sz="2600" b="1" dirty="0">
                <a:solidFill>
                  <a:srgbClr val="C00000"/>
                </a:solidFill>
                <a:latin typeface="+mj-lt"/>
                <a:cs typeface="Times New Roman" pitchFamily="18" charset="0"/>
              </a:rPr>
              <a:t>τεχνολογίας</a:t>
            </a:r>
            <a:r>
              <a:rPr lang="el-GR" sz="2600" dirty="0">
                <a:solidFill>
                  <a:srgbClr val="C00000"/>
                </a:solidFill>
                <a:latin typeface="+mj-lt"/>
                <a:cs typeface="Times New Roman" pitchFamily="18" charset="0"/>
              </a:rPr>
              <a:t>, </a:t>
            </a:r>
            <a:r>
              <a:rPr lang="el-GR" sz="2600" dirty="0">
                <a:latin typeface="+mj-lt"/>
                <a:cs typeface="Times New Roman" pitchFamily="18" charset="0"/>
              </a:rPr>
              <a:t>της </a:t>
            </a:r>
            <a:r>
              <a:rPr lang="el-GR" sz="2600" b="1" dirty="0">
                <a:solidFill>
                  <a:srgbClr val="C00000"/>
                </a:solidFill>
                <a:latin typeface="+mj-lt"/>
                <a:cs typeface="Times New Roman" pitchFamily="18" charset="0"/>
              </a:rPr>
              <a:t>επιστήμης</a:t>
            </a:r>
            <a:r>
              <a:rPr lang="el-GR" sz="2600" dirty="0">
                <a:latin typeface="+mj-lt"/>
                <a:cs typeface="Times New Roman" pitchFamily="18" charset="0"/>
              </a:rPr>
              <a:t> και τελικά της </a:t>
            </a:r>
            <a:r>
              <a:rPr lang="el-GR" sz="2600" b="1" dirty="0">
                <a:solidFill>
                  <a:srgbClr val="C00000"/>
                </a:solidFill>
                <a:latin typeface="+mj-lt"/>
                <a:cs typeface="Times New Roman" pitchFamily="18" charset="0"/>
              </a:rPr>
              <a:t>καινοτομίας</a:t>
            </a:r>
            <a:r>
              <a:rPr lang="el-GR" sz="2600" dirty="0">
                <a:solidFill>
                  <a:srgbClr val="C00000"/>
                </a:solidFill>
                <a:latin typeface="+mj-lt"/>
                <a:cs typeface="Times New Roman" pitchFamily="18" charset="0"/>
              </a:rPr>
              <a:t>.</a:t>
            </a:r>
          </a:p>
          <a:p>
            <a:pPr eaLnBrk="1" hangingPunct="1">
              <a:lnSpc>
                <a:spcPct val="120000"/>
              </a:lnSpc>
              <a:spcBef>
                <a:spcPct val="0"/>
              </a:spcBef>
              <a:buFont typeface="Arial" charset="0"/>
              <a:buBlip>
                <a:blip r:embed="rId3"/>
              </a:buBlip>
            </a:pPr>
            <a:r>
              <a:rPr lang="el-GR" sz="2600" dirty="0">
                <a:latin typeface="+mj-lt"/>
                <a:cs typeface="Times New Roman" pitchFamily="18" charset="0"/>
              </a:rPr>
              <a:t>Αποσκοπώντας στην </a:t>
            </a:r>
            <a:r>
              <a:rPr lang="el-GR" sz="2600" b="1" dirty="0">
                <a:solidFill>
                  <a:srgbClr val="C00000"/>
                </a:solidFill>
                <a:latin typeface="+mj-lt"/>
                <a:cs typeface="Times New Roman" pitchFamily="18" charset="0"/>
              </a:rPr>
              <a:t>ενίσχυση της οικονομίας </a:t>
            </a:r>
            <a:r>
              <a:rPr lang="el-GR" sz="2600" dirty="0">
                <a:latin typeface="+mj-lt"/>
                <a:cs typeface="Times New Roman" pitchFamily="18" charset="0"/>
              </a:rPr>
              <a:t>της Περιφέρειας αλλά και στην κοινωνικοποίηση της επιστημονικής γνώσης προς </a:t>
            </a:r>
            <a:r>
              <a:rPr lang="el-GR" sz="2600" b="1" dirty="0">
                <a:solidFill>
                  <a:srgbClr val="C00000"/>
                </a:solidFill>
                <a:latin typeface="+mj-lt"/>
                <a:cs typeface="Times New Roman" pitchFamily="18" charset="0"/>
              </a:rPr>
              <a:t>όφελος του κοινωνικού συνόλου</a:t>
            </a:r>
            <a:r>
              <a:rPr lang="el-GR" sz="2600" dirty="0">
                <a:solidFill>
                  <a:srgbClr val="C00000"/>
                </a:solidFill>
                <a:latin typeface="+mj-lt"/>
                <a:cs typeface="Times New Roman" pitchFamily="18" charset="0"/>
              </a:rPr>
              <a:t>. </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79C4BE70-80FE-41BE-8377-377EE17ADF56}" type="slidenum">
              <a:rPr lang="el-GR" smtClean="0">
                <a:solidFill>
                  <a:srgbClr val="898989"/>
                </a:solidFill>
              </a:rPr>
              <a:pPr algn="l" fontAlgn="base">
                <a:spcBef>
                  <a:spcPct val="0"/>
                </a:spcBef>
                <a:spcAft>
                  <a:spcPct val="0"/>
                </a:spcAft>
                <a:defRPr/>
              </a:pPr>
              <a:t>23</a:t>
            </a:fld>
            <a:r>
              <a:rPr lang="el-GR" dirty="0">
                <a:solidFill>
                  <a:srgbClr val="898989"/>
                </a:solidFill>
              </a:rPr>
              <a:t> </a:t>
            </a:r>
            <a:r>
              <a:rPr lang="el-GR">
                <a:solidFill>
                  <a:srgbClr val="898989"/>
                </a:solidFill>
              </a:rPr>
              <a:t>από 21</a:t>
            </a:r>
            <a:endParaRPr lang="el-GR" dirty="0">
              <a:solidFill>
                <a:srgbClr val="898989"/>
              </a:solidFill>
            </a:endParaRPr>
          </a:p>
        </p:txBody>
      </p:sp>
      <p:pic>
        <p:nvPicPr>
          <p:cNvPr id="16390" name="Inhaltsplatzhalter 24" descr="cn_logo.png"/>
          <p:cNvPicPr>
            <a:picLocks noChangeAspect="1"/>
          </p:cNvPicPr>
          <p:nvPr/>
        </p:nvPicPr>
        <p:blipFill>
          <a:blip r:embed="rId4" cstate="print"/>
          <a:srcRect/>
          <a:stretch>
            <a:fillRect/>
          </a:stretch>
        </p:blipFill>
        <p:spPr bwMode="auto">
          <a:xfrm>
            <a:off x="395536" y="6165304"/>
            <a:ext cx="428625" cy="428625"/>
          </a:xfrm>
          <a:prstGeom prst="rect">
            <a:avLst/>
          </a:prstGeom>
          <a:noFill/>
          <a:ln w="9525">
            <a:noFill/>
            <a:miter lim="800000"/>
            <a:headEnd/>
            <a:tailEnd/>
          </a:ln>
        </p:spPr>
      </p:pic>
      <p:sp>
        <p:nvSpPr>
          <p:cNvPr id="8" name="7 - Ορθογώνιο"/>
          <p:cNvSpPr/>
          <p:nvPr/>
        </p:nvSpPr>
        <p:spPr>
          <a:xfrm>
            <a:off x="1115616" y="6273225"/>
            <a:ext cx="2808312" cy="461665"/>
          </a:xfrm>
          <a:prstGeom prst="rect">
            <a:avLst/>
          </a:prstGeom>
        </p:spPr>
        <p:txBody>
          <a:bodyPr wrap="square">
            <a:spAutoFit/>
          </a:bodyPr>
          <a:lstStyle/>
          <a:p>
            <a:pPr algn="ctr" fontAlgn="auto">
              <a:spcBef>
                <a:spcPts val="0"/>
              </a:spcBef>
              <a:spcAft>
                <a:spcPts val="0"/>
              </a:spcAft>
              <a:defRPr/>
            </a:pPr>
            <a:r>
              <a:rPr lang="el-GR" sz="800" b="1" dirty="0">
                <a:solidFill>
                  <a:schemeClr val="tx2"/>
                </a:solidFill>
                <a:latin typeface="+mj-lt"/>
                <a:cs typeface="Arial" charset="0"/>
              </a:rPr>
              <a:t>ΠΕΡΙΦΕΡΕΙΑ ΗΠΕΙΡΟΥ</a:t>
            </a:r>
          </a:p>
          <a:p>
            <a:pPr algn="ctr" fontAlgn="auto">
              <a:spcBef>
                <a:spcPts val="0"/>
              </a:spcBef>
              <a:spcAft>
                <a:spcPts val="0"/>
              </a:spcAft>
              <a:defRPr/>
            </a:pPr>
            <a:r>
              <a:rPr lang="el-GR" sz="800" b="1" dirty="0">
                <a:solidFill>
                  <a:schemeClr val="tx2"/>
                </a:solidFill>
                <a:latin typeface="+mj-lt"/>
                <a:cs typeface="Arial" charset="0"/>
              </a:rPr>
              <a:t>ΠΣΕΚ- ΠΕΡΙΦΕΡΙΑΚΟ ΣΥΜΒΟΥΛΙΟ ΕΡΕΥΝΑΣ ΚΑΙΝΟΤΟΜΙΑΣ</a:t>
            </a:r>
          </a:p>
          <a:p>
            <a:pPr algn="ctr" fontAlgn="auto">
              <a:spcBef>
                <a:spcPts val="0"/>
              </a:spcBef>
              <a:spcAft>
                <a:spcPts val="0"/>
              </a:spcAft>
              <a:defRPr/>
            </a:pPr>
            <a:endParaRPr lang="el-GR" sz="800" b="1" dirty="0">
              <a:solidFill>
                <a:schemeClr val="tx2"/>
              </a:solidFill>
              <a:latin typeface="+mj-lt"/>
              <a:cs typeface="Arial" charset="0"/>
            </a:endParaRPr>
          </a:p>
        </p:txBody>
      </p:sp>
      <p:pic>
        <p:nvPicPr>
          <p:cNvPr id="16392" name="Picture 3" descr="C:\Users\Νίκος\Documents\Νίκος\Templates\GraphicRiver Moving Lights – PowerPoint Template - sum1_here\02_accessories\arrow_next.png"/>
          <p:cNvPicPr>
            <a:picLocks noChangeAspect="1" noChangeArrowheads="1"/>
          </p:cNvPicPr>
          <p:nvPr/>
        </p:nvPicPr>
        <p:blipFill>
          <a:blip r:embed="rId5" cstate="print"/>
          <a:srcRect/>
          <a:stretch>
            <a:fillRect/>
          </a:stretch>
        </p:blipFill>
        <p:spPr bwMode="auto">
          <a:xfrm>
            <a:off x="8501063" y="6286500"/>
            <a:ext cx="476250" cy="476250"/>
          </a:xfrm>
          <a:prstGeom prst="rect">
            <a:avLst/>
          </a:prstGeom>
          <a:noFill/>
          <a:ln w="9525">
            <a:noFill/>
            <a:miter lim="800000"/>
            <a:headEnd/>
            <a:tailEnd/>
          </a:ln>
        </p:spPr>
      </p:pic>
      <p:pic>
        <p:nvPicPr>
          <p:cNvPr id="16393" name="Picture 3" descr="C:\Users\Νίκος\Documents\Νίκος\Templates\GraphicRiver Moving Lights – PowerPoint Template - sum1_here\02_accessories\arrow_back.png"/>
          <p:cNvPicPr>
            <a:picLocks noChangeAspect="1" noChangeArrowheads="1"/>
          </p:cNvPicPr>
          <p:nvPr/>
        </p:nvPicPr>
        <p:blipFill>
          <a:blip r:embed="rId6" cstate="print"/>
          <a:srcRect/>
          <a:stretch>
            <a:fillRect/>
          </a:stretch>
        </p:blipFill>
        <p:spPr bwMode="auto">
          <a:xfrm>
            <a:off x="7286625" y="6286500"/>
            <a:ext cx="476250" cy="476250"/>
          </a:xfrm>
          <a:prstGeom prst="rect">
            <a:avLst/>
          </a:prstGeom>
          <a:noFill/>
          <a:ln w="9525">
            <a:noFill/>
            <a:miter lim="800000"/>
            <a:headEnd/>
            <a:tailEnd/>
          </a:ln>
        </p:spPr>
      </p:pic>
      <p:pic>
        <p:nvPicPr>
          <p:cNvPr id="16394" name="Picture 4" descr="C:\Users\Νίκος\Documents\Νίκος\Templates\GraphicRiver Moving Lights – PowerPoint Template - sum1_here\02_accessories\trenner.png"/>
          <p:cNvPicPr>
            <a:picLocks noChangeAspect="1" noChangeArrowheads="1"/>
          </p:cNvPicPr>
          <p:nvPr/>
        </p:nvPicPr>
        <p:blipFill>
          <a:blip r:embed="rId7"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Σχεδιασμός Στρατηγικής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29BF0432-2F58-407D-BEC1-1BB6F76E5ED4}" type="slidenum">
              <a:rPr lang="el-GR" smtClean="0">
                <a:solidFill>
                  <a:srgbClr val="898989"/>
                </a:solidFill>
              </a:rPr>
              <a:pPr algn="l" fontAlgn="base">
                <a:spcBef>
                  <a:spcPct val="0"/>
                </a:spcBef>
                <a:spcAft>
                  <a:spcPct val="0"/>
                </a:spcAft>
                <a:defRPr/>
              </a:pPr>
              <a:t>24</a:t>
            </a:fld>
            <a:r>
              <a:rPr lang="el-GR" dirty="0">
                <a:solidFill>
                  <a:srgbClr val="898989"/>
                </a:solidFill>
              </a:rPr>
              <a:t> από 21</a:t>
            </a:r>
          </a:p>
        </p:txBody>
      </p:sp>
      <p:pic>
        <p:nvPicPr>
          <p:cNvPr id="18437" name="Inhaltsplatzhalter 24" descr="cn_logo.png"/>
          <p:cNvPicPr>
            <a:picLocks noChangeAspect="1"/>
          </p:cNvPicPr>
          <p:nvPr/>
        </p:nvPicPr>
        <p:blipFill>
          <a:blip r:embed="rId3" cstate="print"/>
          <a:srcRect/>
          <a:stretch>
            <a:fillRect/>
          </a:stretch>
        </p:blipFill>
        <p:spPr bwMode="auto">
          <a:xfrm>
            <a:off x="251520" y="6165304"/>
            <a:ext cx="428625" cy="428625"/>
          </a:xfrm>
          <a:prstGeom prst="rect">
            <a:avLst/>
          </a:prstGeom>
          <a:noFill/>
          <a:ln w="9525">
            <a:noFill/>
            <a:miter lim="800000"/>
            <a:headEnd/>
            <a:tailEnd/>
          </a:ln>
        </p:spPr>
      </p:pic>
      <p:sp>
        <p:nvSpPr>
          <p:cNvPr id="8" name="7 - Ορθογώνιο"/>
          <p:cNvSpPr/>
          <p:nvPr/>
        </p:nvSpPr>
        <p:spPr>
          <a:xfrm>
            <a:off x="899592" y="6304002"/>
            <a:ext cx="3384376" cy="400110"/>
          </a:xfrm>
          <a:prstGeom prst="rect">
            <a:avLst/>
          </a:prstGeom>
        </p:spPr>
        <p:txBody>
          <a:bodyPr wrap="square">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18439"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18440"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18441"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18443" name="Group 88"/>
          <p:cNvGrpSpPr>
            <a:grpSpLocks/>
          </p:cNvGrpSpPr>
          <p:nvPr/>
        </p:nvGrpSpPr>
        <p:grpSpPr bwMode="auto">
          <a:xfrm>
            <a:off x="341313" y="1477963"/>
            <a:ext cx="762000" cy="665162"/>
            <a:chOff x="1110" y="2656"/>
            <a:chExt cx="1549" cy="1351"/>
          </a:xfrm>
        </p:grpSpPr>
        <p:sp>
          <p:nvSpPr>
            <p:cNvPr id="18475" name="AutoShape 8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latin typeface="Calibri" pitchFamily="34" charset="0"/>
              </a:endParaRPr>
            </a:p>
          </p:txBody>
        </p:sp>
        <p:sp>
          <p:nvSpPr>
            <p:cNvPr id="18476" name="AutoShape 9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latin typeface="Calibri" pitchFamily="34" charset="0"/>
              </a:endParaRPr>
            </a:p>
          </p:txBody>
        </p:sp>
        <p:sp>
          <p:nvSpPr>
            <p:cNvPr id="20" name="AutoShape 91"/>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grpSp>
        <p:nvGrpSpPr>
          <p:cNvPr id="18444" name="Group 92"/>
          <p:cNvGrpSpPr>
            <a:grpSpLocks/>
          </p:cNvGrpSpPr>
          <p:nvPr/>
        </p:nvGrpSpPr>
        <p:grpSpPr bwMode="auto">
          <a:xfrm>
            <a:off x="341313" y="2392363"/>
            <a:ext cx="762000" cy="665162"/>
            <a:chOff x="3174" y="2656"/>
            <a:chExt cx="1549" cy="1351"/>
          </a:xfrm>
        </p:grpSpPr>
        <p:sp>
          <p:nvSpPr>
            <p:cNvPr id="18472"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latin typeface="Calibri" pitchFamily="34" charset="0"/>
              </a:endParaRPr>
            </a:p>
          </p:txBody>
        </p:sp>
        <p:sp>
          <p:nvSpPr>
            <p:cNvPr id="18473"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latin typeface="Calibri" pitchFamily="34" charset="0"/>
              </a:endParaRPr>
            </a:p>
          </p:txBody>
        </p:sp>
        <p:sp>
          <p:nvSpPr>
            <p:cNvPr id="24" name="AutoShape 95"/>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sp>
        <p:nvSpPr>
          <p:cNvPr id="18445" name="Text Box 97"/>
          <p:cNvSpPr txBox="1">
            <a:spLocks noChangeArrowheads="1"/>
          </p:cNvSpPr>
          <p:nvPr/>
        </p:nvSpPr>
        <p:spPr bwMode="auto">
          <a:xfrm>
            <a:off x="1428750" y="1500188"/>
            <a:ext cx="7424738" cy="492125"/>
          </a:xfrm>
          <a:prstGeom prst="rect">
            <a:avLst/>
          </a:prstGeom>
          <a:noFill/>
          <a:ln w="9525" algn="ctr">
            <a:noFill/>
            <a:miter lim="800000"/>
            <a:headEnd/>
            <a:tailEnd/>
          </a:ln>
        </p:spPr>
        <p:txBody>
          <a:bodyPr wrap="none">
            <a:spAutoFit/>
          </a:bodyPr>
          <a:lstStyle/>
          <a:p>
            <a:pPr eaLnBrk="0" hangingPunct="0"/>
            <a:r>
              <a:rPr lang="el-GR" sz="2600" b="1">
                <a:latin typeface="Times New Roman" pitchFamily="18" charset="0"/>
                <a:cs typeface="Times New Roman" pitchFamily="18" charset="0"/>
              </a:rPr>
              <a:t>Περιφερειακό Συμβούλιο Έρευνας &amp; Καινοτομίας</a:t>
            </a:r>
            <a:r>
              <a:rPr lang="el-GR" sz="2600">
                <a:latin typeface="Times New Roman" pitchFamily="18" charset="0"/>
                <a:cs typeface="Times New Roman" pitchFamily="18" charset="0"/>
              </a:rPr>
              <a:t> </a:t>
            </a:r>
            <a:endParaRPr lang="en-US" sz="2600">
              <a:latin typeface="Times New Roman" pitchFamily="18" charset="0"/>
              <a:cs typeface="Times New Roman" pitchFamily="18" charset="0"/>
            </a:endParaRPr>
          </a:p>
        </p:txBody>
      </p:sp>
      <p:sp>
        <p:nvSpPr>
          <p:cNvPr id="18446" name="Text Box 98"/>
          <p:cNvSpPr txBox="1">
            <a:spLocks noChangeArrowheads="1"/>
          </p:cNvSpPr>
          <p:nvPr/>
        </p:nvSpPr>
        <p:spPr bwMode="gray">
          <a:xfrm>
            <a:off x="538163" y="1576388"/>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1</a:t>
            </a:r>
          </a:p>
        </p:txBody>
      </p:sp>
      <p:sp>
        <p:nvSpPr>
          <p:cNvPr id="18447" name="Text Box 100"/>
          <p:cNvSpPr txBox="1">
            <a:spLocks noChangeArrowheads="1"/>
          </p:cNvSpPr>
          <p:nvPr/>
        </p:nvSpPr>
        <p:spPr bwMode="auto">
          <a:xfrm>
            <a:off x="1428750" y="2414588"/>
            <a:ext cx="2395538" cy="492125"/>
          </a:xfrm>
          <a:prstGeom prst="rect">
            <a:avLst/>
          </a:prstGeom>
          <a:noFill/>
          <a:ln w="9525" algn="ctr">
            <a:noFill/>
            <a:miter lim="800000"/>
            <a:headEnd/>
            <a:tailEnd/>
          </a:ln>
        </p:spPr>
        <p:txBody>
          <a:bodyPr wrap="none">
            <a:spAutoFit/>
          </a:bodyPr>
          <a:lstStyle/>
          <a:p>
            <a:pPr eaLnBrk="0" hangingPunct="0"/>
            <a:r>
              <a:rPr lang="el-GR" sz="2600" b="1">
                <a:latin typeface="Times New Roman" pitchFamily="18" charset="0"/>
                <a:cs typeface="Times New Roman" pitchFamily="18" charset="0"/>
              </a:rPr>
              <a:t>Πλατφόρμα S3 </a:t>
            </a:r>
            <a:endParaRPr lang="en-US" sz="2600" b="1">
              <a:latin typeface="Times New Roman" pitchFamily="18" charset="0"/>
              <a:cs typeface="Times New Roman" pitchFamily="18" charset="0"/>
            </a:endParaRPr>
          </a:p>
        </p:txBody>
      </p:sp>
      <p:sp>
        <p:nvSpPr>
          <p:cNvPr id="18448" name="Text Box 101"/>
          <p:cNvSpPr txBox="1">
            <a:spLocks noChangeArrowheads="1"/>
          </p:cNvSpPr>
          <p:nvPr/>
        </p:nvSpPr>
        <p:spPr bwMode="gray">
          <a:xfrm>
            <a:off x="538163" y="2490788"/>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2</a:t>
            </a:r>
          </a:p>
        </p:txBody>
      </p:sp>
      <p:grpSp>
        <p:nvGrpSpPr>
          <p:cNvPr id="18449" name="Group 102"/>
          <p:cNvGrpSpPr>
            <a:grpSpLocks/>
          </p:cNvGrpSpPr>
          <p:nvPr/>
        </p:nvGrpSpPr>
        <p:grpSpPr bwMode="auto">
          <a:xfrm>
            <a:off x="341313" y="3284538"/>
            <a:ext cx="762000" cy="665162"/>
            <a:chOff x="1110" y="2656"/>
            <a:chExt cx="1549" cy="1351"/>
          </a:xfrm>
        </p:grpSpPr>
        <p:sp>
          <p:nvSpPr>
            <p:cNvPr id="18469" name="AutoShape 103"/>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latin typeface="Calibri" pitchFamily="34" charset="0"/>
              </a:endParaRPr>
            </a:p>
          </p:txBody>
        </p:sp>
        <p:sp>
          <p:nvSpPr>
            <p:cNvPr id="18470" name="AutoShape 104"/>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latin typeface="Calibri" pitchFamily="34" charset="0"/>
              </a:endParaRPr>
            </a:p>
          </p:txBody>
        </p:sp>
        <p:sp>
          <p:nvSpPr>
            <p:cNvPr id="32" name="AutoShape 105"/>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grpSp>
        <p:nvGrpSpPr>
          <p:cNvPr id="18450" name="Group 106"/>
          <p:cNvGrpSpPr>
            <a:grpSpLocks/>
          </p:cNvGrpSpPr>
          <p:nvPr/>
        </p:nvGrpSpPr>
        <p:grpSpPr bwMode="auto">
          <a:xfrm>
            <a:off x="341313" y="4198938"/>
            <a:ext cx="762000" cy="665162"/>
            <a:chOff x="3174" y="2656"/>
            <a:chExt cx="1549" cy="1351"/>
          </a:xfrm>
        </p:grpSpPr>
        <p:sp>
          <p:nvSpPr>
            <p:cNvPr id="18466"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latin typeface="Calibri" pitchFamily="34" charset="0"/>
              </a:endParaRPr>
            </a:p>
          </p:txBody>
        </p:sp>
        <p:sp>
          <p:nvSpPr>
            <p:cNvPr id="18467"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latin typeface="Calibri" pitchFamily="34" charset="0"/>
              </a:endParaRPr>
            </a:p>
          </p:txBody>
        </p:sp>
        <p:sp>
          <p:nvSpPr>
            <p:cNvPr id="36" name="AutoShape 109"/>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sp>
        <p:nvSpPr>
          <p:cNvPr id="18451" name="Text Box 111"/>
          <p:cNvSpPr txBox="1">
            <a:spLocks noChangeArrowheads="1"/>
          </p:cNvSpPr>
          <p:nvPr/>
        </p:nvSpPr>
        <p:spPr bwMode="auto">
          <a:xfrm>
            <a:off x="1428750" y="3306763"/>
            <a:ext cx="5413375" cy="492125"/>
          </a:xfrm>
          <a:prstGeom prst="rect">
            <a:avLst/>
          </a:prstGeom>
          <a:noFill/>
          <a:ln w="9525" algn="ctr">
            <a:noFill/>
            <a:miter lim="800000"/>
            <a:headEnd/>
            <a:tailEnd/>
          </a:ln>
        </p:spPr>
        <p:txBody>
          <a:bodyPr wrap="none">
            <a:spAutoFit/>
          </a:bodyPr>
          <a:lstStyle/>
          <a:p>
            <a:pPr eaLnBrk="0" hangingPunct="0"/>
            <a:r>
              <a:rPr lang="el-GR" sz="2600" b="1">
                <a:latin typeface="Times New Roman" pitchFamily="18" charset="0"/>
                <a:cs typeface="Times New Roman" pitchFamily="18" charset="0"/>
              </a:rPr>
              <a:t>Εξειδικευμένο Σύμβουλο - Μελετητή</a:t>
            </a:r>
            <a:endParaRPr lang="en-US" sz="2600" b="1">
              <a:latin typeface="Times New Roman" pitchFamily="18" charset="0"/>
              <a:cs typeface="Times New Roman" pitchFamily="18" charset="0"/>
            </a:endParaRPr>
          </a:p>
        </p:txBody>
      </p:sp>
      <p:sp>
        <p:nvSpPr>
          <p:cNvPr id="18452" name="Text Box 112"/>
          <p:cNvSpPr txBox="1">
            <a:spLocks noChangeArrowheads="1"/>
          </p:cNvSpPr>
          <p:nvPr/>
        </p:nvSpPr>
        <p:spPr bwMode="gray">
          <a:xfrm>
            <a:off x="538163" y="3382963"/>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3</a:t>
            </a:r>
          </a:p>
        </p:txBody>
      </p:sp>
      <p:sp>
        <p:nvSpPr>
          <p:cNvPr id="18453" name="Text Box 114"/>
          <p:cNvSpPr txBox="1">
            <a:spLocks noChangeArrowheads="1"/>
          </p:cNvSpPr>
          <p:nvPr/>
        </p:nvSpPr>
        <p:spPr bwMode="auto">
          <a:xfrm>
            <a:off x="1428750" y="4221163"/>
            <a:ext cx="6196013" cy="492125"/>
          </a:xfrm>
          <a:prstGeom prst="rect">
            <a:avLst/>
          </a:prstGeom>
          <a:noFill/>
          <a:ln w="9525" algn="ctr">
            <a:noFill/>
            <a:miter lim="800000"/>
            <a:headEnd/>
            <a:tailEnd/>
          </a:ln>
        </p:spPr>
        <p:txBody>
          <a:bodyPr wrap="none">
            <a:spAutoFit/>
          </a:bodyPr>
          <a:lstStyle/>
          <a:p>
            <a:pPr eaLnBrk="0" hangingPunct="0"/>
            <a:r>
              <a:rPr lang="el-GR" sz="2600" b="1">
                <a:latin typeface="Times New Roman" pitchFamily="18" charset="0"/>
                <a:cs typeface="Times New Roman" pitchFamily="18" charset="0"/>
              </a:rPr>
              <a:t>Εμπειρογνώμονες Ευρωπαϊκής Επιτροπής</a:t>
            </a:r>
            <a:endParaRPr lang="en-US" sz="2600" b="1">
              <a:latin typeface="Times New Roman" pitchFamily="18" charset="0"/>
              <a:cs typeface="Times New Roman" pitchFamily="18" charset="0"/>
            </a:endParaRPr>
          </a:p>
        </p:txBody>
      </p:sp>
      <p:sp>
        <p:nvSpPr>
          <p:cNvPr id="18454" name="Text Box 115"/>
          <p:cNvSpPr txBox="1">
            <a:spLocks noChangeArrowheads="1"/>
          </p:cNvSpPr>
          <p:nvPr/>
        </p:nvSpPr>
        <p:spPr bwMode="gray">
          <a:xfrm>
            <a:off x="538163" y="4297363"/>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4</a:t>
            </a:r>
          </a:p>
        </p:txBody>
      </p:sp>
      <p:sp>
        <p:nvSpPr>
          <p:cNvPr id="18455" name="Line 96"/>
          <p:cNvSpPr>
            <a:spLocks noChangeShapeType="1"/>
          </p:cNvSpPr>
          <p:nvPr/>
        </p:nvSpPr>
        <p:spPr bwMode="auto">
          <a:xfrm flipV="1">
            <a:off x="928688" y="2120900"/>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sp>
        <p:nvSpPr>
          <p:cNvPr id="18456" name="Line 96"/>
          <p:cNvSpPr>
            <a:spLocks noChangeShapeType="1"/>
          </p:cNvSpPr>
          <p:nvPr/>
        </p:nvSpPr>
        <p:spPr bwMode="auto">
          <a:xfrm flipV="1">
            <a:off x="928688" y="2978150"/>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sp>
        <p:nvSpPr>
          <p:cNvPr id="18457" name="Line 96"/>
          <p:cNvSpPr>
            <a:spLocks noChangeShapeType="1"/>
          </p:cNvSpPr>
          <p:nvPr/>
        </p:nvSpPr>
        <p:spPr bwMode="auto">
          <a:xfrm flipV="1">
            <a:off x="928688" y="3906838"/>
            <a:ext cx="7943850" cy="46037"/>
          </a:xfrm>
          <a:prstGeom prst="line">
            <a:avLst/>
          </a:prstGeom>
          <a:noFill/>
          <a:ln w="25400">
            <a:solidFill>
              <a:schemeClr val="tx1"/>
            </a:solidFill>
            <a:prstDash val="sysDot"/>
            <a:round/>
            <a:headEnd/>
            <a:tailEnd type="oval" w="med" len="med"/>
          </a:ln>
        </p:spPr>
        <p:txBody>
          <a:bodyPr wrap="none" anchor="ctr"/>
          <a:lstStyle/>
          <a:p>
            <a:endParaRPr lang="el-GR"/>
          </a:p>
        </p:txBody>
      </p:sp>
      <p:sp>
        <p:nvSpPr>
          <p:cNvPr id="18458" name="Line 96"/>
          <p:cNvSpPr>
            <a:spLocks noChangeShapeType="1"/>
          </p:cNvSpPr>
          <p:nvPr/>
        </p:nvSpPr>
        <p:spPr bwMode="auto">
          <a:xfrm flipV="1">
            <a:off x="928688" y="4835525"/>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grpSp>
        <p:nvGrpSpPr>
          <p:cNvPr id="18459" name="Group 88"/>
          <p:cNvGrpSpPr>
            <a:grpSpLocks/>
          </p:cNvGrpSpPr>
          <p:nvPr/>
        </p:nvGrpSpPr>
        <p:grpSpPr bwMode="auto">
          <a:xfrm>
            <a:off x="341313" y="5192713"/>
            <a:ext cx="762000" cy="665162"/>
            <a:chOff x="1110" y="2656"/>
            <a:chExt cx="1549" cy="1351"/>
          </a:xfrm>
        </p:grpSpPr>
        <p:sp>
          <p:nvSpPr>
            <p:cNvPr id="18463" name="AutoShape 8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solidFill>
                  <a:srgbClr val="FFFFFF"/>
                </a:solidFill>
                <a:latin typeface="Calibri" pitchFamily="34" charset="0"/>
              </a:endParaRPr>
            </a:p>
          </p:txBody>
        </p:sp>
        <p:sp>
          <p:nvSpPr>
            <p:cNvPr id="18464" name="AutoShape 9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solidFill>
                  <a:srgbClr val="FFFFFF"/>
                </a:solidFill>
                <a:latin typeface="Calibri" pitchFamily="34" charset="0"/>
              </a:endParaRPr>
            </a:p>
          </p:txBody>
        </p:sp>
        <p:sp>
          <p:nvSpPr>
            <p:cNvPr id="48" name="AutoShape 91"/>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solidFill>
                  <a:srgbClr val="FFFFFF"/>
                </a:solidFill>
              </a:endParaRPr>
            </a:p>
          </p:txBody>
        </p:sp>
      </p:grpSp>
      <p:sp>
        <p:nvSpPr>
          <p:cNvPr id="18460" name="Text Box 97"/>
          <p:cNvSpPr txBox="1">
            <a:spLocks noChangeArrowheads="1"/>
          </p:cNvSpPr>
          <p:nvPr/>
        </p:nvSpPr>
        <p:spPr bwMode="auto">
          <a:xfrm>
            <a:off x="1428750" y="5214938"/>
            <a:ext cx="3317875" cy="492125"/>
          </a:xfrm>
          <a:prstGeom prst="rect">
            <a:avLst/>
          </a:prstGeom>
          <a:noFill/>
          <a:ln w="9525" algn="ctr">
            <a:noFill/>
            <a:miter lim="800000"/>
            <a:headEnd/>
            <a:tailEnd/>
          </a:ln>
        </p:spPr>
        <p:txBody>
          <a:bodyPr wrap="none">
            <a:spAutoFit/>
          </a:bodyPr>
          <a:lstStyle/>
          <a:p>
            <a:pPr eaLnBrk="0" hangingPunct="0"/>
            <a:r>
              <a:rPr lang="el-GR" sz="2600" b="1">
                <a:latin typeface="Times New Roman" pitchFamily="18" charset="0"/>
                <a:cs typeface="Times New Roman" pitchFamily="18" charset="0"/>
              </a:rPr>
              <a:t>Δημόσια διαβούλευση</a:t>
            </a:r>
            <a:endParaRPr lang="en-US" sz="2600">
              <a:latin typeface="Times New Roman" pitchFamily="18" charset="0"/>
              <a:cs typeface="Times New Roman" pitchFamily="18" charset="0"/>
            </a:endParaRPr>
          </a:p>
        </p:txBody>
      </p:sp>
      <p:sp>
        <p:nvSpPr>
          <p:cNvPr id="18461" name="Text Box 98"/>
          <p:cNvSpPr txBox="1">
            <a:spLocks noChangeArrowheads="1"/>
          </p:cNvSpPr>
          <p:nvPr/>
        </p:nvSpPr>
        <p:spPr bwMode="gray">
          <a:xfrm>
            <a:off x="538163" y="5291138"/>
            <a:ext cx="354012" cy="457200"/>
          </a:xfrm>
          <a:prstGeom prst="rect">
            <a:avLst/>
          </a:prstGeom>
          <a:noFill/>
          <a:ln w="9525" algn="ctr">
            <a:noFill/>
            <a:miter lim="800000"/>
            <a:headEnd/>
            <a:tailEnd/>
          </a:ln>
        </p:spPr>
        <p:txBody>
          <a:bodyPr wrap="none">
            <a:spAutoFit/>
          </a:bodyPr>
          <a:lstStyle/>
          <a:p>
            <a:pPr algn="ctr" eaLnBrk="0" hangingPunct="0"/>
            <a:r>
              <a:rPr lang="el-GR" sz="2400" b="1">
                <a:solidFill>
                  <a:srgbClr val="FFFFFF"/>
                </a:solidFill>
                <a:latin typeface="Calibri" pitchFamily="34" charset="0"/>
              </a:rPr>
              <a:t>5</a:t>
            </a:r>
            <a:endParaRPr lang="en-US" sz="2400" b="1">
              <a:solidFill>
                <a:srgbClr val="FFFFFF"/>
              </a:solidFill>
              <a:latin typeface="Calibri" pitchFamily="34" charset="0"/>
            </a:endParaRPr>
          </a:p>
        </p:txBody>
      </p:sp>
      <p:sp>
        <p:nvSpPr>
          <p:cNvPr id="18462" name="Line 96"/>
          <p:cNvSpPr>
            <a:spLocks noChangeShapeType="1"/>
          </p:cNvSpPr>
          <p:nvPr/>
        </p:nvSpPr>
        <p:spPr bwMode="auto">
          <a:xfrm flipV="1">
            <a:off x="928688" y="5835650"/>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Έξυπνη Εξειδίκευση</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FA06C1B0-0851-42F4-8ED9-D642D375C7BC}" type="slidenum">
              <a:rPr lang="el-GR" smtClean="0">
                <a:solidFill>
                  <a:srgbClr val="898989"/>
                </a:solidFill>
              </a:rPr>
              <a:pPr algn="l" fontAlgn="base">
                <a:spcBef>
                  <a:spcPct val="0"/>
                </a:spcBef>
                <a:spcAft>
                  <a:spcPct val="0"/>
                </a:spcAft>
                <a:defRPr/>
              </a:pPr>
              <a:t>25</a:t>
            </a:fld>
            <a:r>
              <a:rPr lang="el-GR" dirty="0">
                <a:solidFill>
                  <a:srgbClr val="898989"/>
                </a:solidFill>
              </a:rPr>
              <a:t> από 21</a:t>
            </a:r>
          </a:p>
        </p:txBody>
      </p:sp>
      <p:pic>
        <p:nvPicPr>
          <p:cNvPr id="20485" name="Inhaltsplatzhalter 24" descr="cn_logo.png"/>
          <p:cNvPicPr>
            <a:picLocks noChangeAspect="1"/>
          </p:cNvPicPr>
          <p:nvPr/>
        </p:nvPicPr>
        <p:blipFill>
          <a:blip r:embed="rId3" cstate="print"/>
          <a:srcRect/>
          <a:stretch>
            <a:fillRect/>
          </a:stretch>
        </p:blipFill>
        <p:spPr bwMode="auto">
          <a:xfrm>
            <a:off x="539552" y="6165304"/>
            <a:ext cx="428625" cy="428625"/>
          </a:xfrm>
          <a:prstGeom prst="rect">
            <a:avLst/>
          </a:prstGeom>
          <a:noFill/>
          <a:ln w="9525">
            <a:noFill/>
            <a:miter lim="800000"/>
            <a:headEnd/>
            <a:tailEnd/>
          </a:ln>
        </p:spPr>
      </p:pic>
      <p:sp>
        <p:nvSpPr>
          <p:cNvPr id="8" name="7 - Ορθογώνιο"/>
          <p:cNvSpPr/>
          <p:nvPr/>
        </p:nvSpPr>
        <p:spPr>
          <a:xfrm>
            <a:off x="827584" y="6304002"/>
            <a:ext cx="3133551" cy="553998"/>
          </a:xfrm>
          <a:prstGeom prst="rect">
            <a:avLst/>
          </a:prstGeom>
        </p:spPr>
        <p:txBody>
          <a:bodyPr wrap="square">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20487"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20488"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20489"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aphicFrame>
        <p:nvGraphicFramePr>
          <p:cNvPr id="19" name="18 - Διάγραμμα"/>
          <p:cNvGraphicFramePr/>
          <p:nvPr/>
        </p:nvGraphicFramePr>
        <p:xfrm>
          <a:off x="214282" y="1397000"/>
          <a:ext cx="8643998"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20492" name="22 - Ομάδα"/>
          <p:cNvGrpSpPr>
            <a:grpSpLocks/>
          </p:cNvGrpSpPr>
          <p:nvPr/>
        </p:nvGrpSpPr>
        <p:grpSpPr bwMode="auto">
          <a:xfrm>
            <a:off x="563563" y="3302000"/>
            <a:ext cx="7937500" cy="484188"/>
            <a:chOff x="285761" y="1603370"/>
            <a:chExt cx="7937107" cy="483424"/>
          </a:xfrm>
        </p:grpSpPr>
        <p:sp>
          <p:nvSpPr>
            <p:cNvPr id="24" name="23 - Ορθογώνιο"/>
            <p:cNvSpPr/>
            <p:nvPr/>
          </p:nvSpPr>
          <p:spPr>
            <a:xfrm>
              <a:off x="285761" y="1603370"/>
              <a:ext cx="7937107" cy="483424"/>
            </a:xfrm>
            <a:prstGeom prst="rect">
              <a:avLst/>
            </a:prstGeom>
            <a:solidFill>
              <a:schemeClr val="bg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24 - Ορθογώνιο"/>
            <p:cNvSpPr/>
            <p:nvPr/>
          </p:nvSpPr>
          <p:spPr>
            <a:xfrm>
              <a:off x="285761" y="1603370"/>
              <a:ext cx="7937107" cy="483424"/>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fontAlgn="auto">
                <a:lnSpc>
                  <a:spcPct val="90000"/>
                </a:lnSpc>
                <a:spcAft>
                  <a:spcPct val="35000"/>
                </a:spcAft>
                <a:defRPr/>
              </a:pPr>
              <a:r>
                <a:rPr lang="el-GR" dirty="0"/>
                <a:t>Τεχνολογίες πληροφορικής και επικοινωνιών </a:t>
              </a:r>
            </a:p>
          </p:txBody>
        </p:sp>
      </p:grpSp>
      <p:grpSp>
        <p:nvGrpSpPr>
          <p:cNvPr id="20493" name="25 - Ομάδα"/>
          <p:cNvGrpSpPr>
            <a:grpSpLocks/>
          </p:cNvGrpSpPr>
          <p:nvPr/>
        </p:nvGrpSpPr>
        <p:grpSpPr bwMode="auto">
          <a:xfrm>
            <a:off x="563563" y="3786188"/>
            <a:ext cx="7937500" cy="484187"/>
            <a:chOff x="285761" y="1603370"/>
            <a:chExt cx="7937107" cy="483424"/>
          </a:xfrm>
        </p:grpSpPr>
        <p:sp>
          <p:nvSpPr>
            <p:cNvPr id="27" name="26 - Ορθογώνιο"/>
            <p:cNvSpPr/>
            <p:nvPr/>
          </p:nvSpPr>
          <p:spPr>
            <a:xfrm>
              <a:off x="285761" y="1603370"/>
              <a:ext cx="7937107" cy="483424"/>
            </a:xfrm>
            <a:prstGeom prst="rect">
              <a:avLst/>
            </a:prstGeom>
            <a:solidFill>
              <a:schemeClr val="bg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8" name="27 - Ορθογώνιο"/>
            <p:cNvSpPr/>
            <p:nvPr/>
          </p:nvSpPr>
          <p:spPr>
            <a:xfrm>
              <a:off x="285761" y="1603370"/>
              <a:ext cx="7937107" cy="483424"/>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fontAlgn="auto">
                <a:lnSpc>
                  <a:spcPct val="90000"/>
                </a:lnSpc>
                <a:spcAft>
                  <a:spcPct val="35000"/>
                </a:spcAft>
                <a:defRPr/>
              </a:pPr>
              <a:r>
                <a:rPr lang="el-GR" dirty="0"/>
                <a:t>Μεταφορές &amp; </a:t>
              </a:r>
              <a:r>
                <a:rPr lang="en-US" dirty="0"/>
                <a:t>logistics</a:t>
              </a:r>
              <a:endParaRPr lang="el-GR" dirty="0"/>
            </a:p>
          </p:txBody>
        </p:sp>
      </p:grpSp>
      <p:grpSp>
        <p:nvGrpSpPr>
          <p:cNvPr id="20494" name="28 - Ομάδα"/>
          <p:cNvGrpSpPr>
            <a:grpSpLocks/>
          </p:cNvGrpSpPr>
          <p:nvPr/>
        </p:nvGrpSpPr>
        <p:grpSpPr bwMode="auto">
          <a:xfrm>
            <a:off x="563563" y="4230688"/>
            <a:ext cx="7937500" cy="484187"/>
            <a:chOff x="285761" y="1603370"/>
            <a:chExt cx="7937107" cy="483424"/>
          </a:xfrm>
        </p:grpSpPr>
        <p:sp>
          <p:nvSpPr>
            <p:cNvPr id="30" name="29 - Ορθογώνιο"/>
            <p:cNvSpPr/>
            <p:nvPr/>
          </p:nvSpPr>
          <p:spPr>
            <a:xfrm>
              <a:off x="285761" y="1603370"/>
              <a:ext cx="7937107" cy="483424"/>
            </a:xfrm>
            <a:prstGeom prst="rect">
              <a:avLst/>
            </a:prstGeom>
            <a:solidFill>
              <a:schemeClr val="bg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30 - Ορθογώνιο"/>
            <p:cNvSpPr/>
            <p:nvPr/>
          </p:nvSpPr>
          <p:spPr>
            <a:xfrm>
              <a:off x="285761" y="1603370"/>
              <a:ext cx="7937107" cy="483424"/>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fontAlgn="auto">
                <a:lnSpc>
                  <a:spcPct val="90000"/>
                </a:lnSpc>
                <a:spcAft>
                  <a:spcPct val="35000"/>
                </a:spcAft>
                <a:defRPr/>
              </a:pPr>
              <a:r>
                <a:rPr lang="el-GR" dirty="0"/>
                <a:t>Λιανεμπόριο - χονδρεμπόριο</a:t>
              </a:r>
            </a:p>
          </p:txBody>
        </p:sp>
      </p:grpSp>
      <p:grpSp>
        <p:nvGrpSpPr>
          <p:cNvPr id="20495" name="31 - Ομάδα"/>
          <p:cNvGrpSpPr>
            <a:grpSpLocks/>
          </p:cNvGrpSpPr>
          <p:nvPr/>
        </p:nvGrpSpPr>
        <p:grpSpPr bwMode="auto">
          <a:xfrm>
            <a:off x="563563" y="4659313"/>
            <a:ext cx="7937500" cy="484187"/>
            <a:chOff x="285761" y="1603370"/>
            <a:chExt cx="7937107" cy="483424"/>
          </a:xfrm>
        </p:grpSpPr>
        <p:sp>
          <p:nvSpPr>
            <p:cNvPr id="33" name="32 - Ορθογώνιο"/>
            <p:cNvSpPr/>
            <p:nvPr/>
          </p:nvSpPr>
          <p:spPr>
            <a:xfrm>
              <a:off x="285761" y="1603370"/>
              <a:ext cx="7937107" cy="483424"/>
            </a:xfrm>
            <a:prstGeom prst="rect">
              <a:avLst/>
            </a:prstGeom>
            <a:solidFill>
              <a:schemeClr val="bg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33 - Ορθογώνιο"/>
            <p:cNvSpPr/>
            <p:nvPr/>
          </p:nvSpPr>
          <p:spPr>
            <a:xfrm>
              <a:off x="285761" y="1603370"/>
              <a:ext cx="7937107" cy="483424"/>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fontAlgn="auto">
                <a:lnSpc>
                  <a:spcPct val="90000"/>
                </a:lnSpc>
                <a:spcAft>
                  <a:spcPct val="35000"/>
                </a:spcAft>
                <a:defRPr/>
              </a:pPr>
              <a:r>
                <a:rPr lang="el-GR" dirty="0"/>
                <a:t>Ανθρώπινο δυναμικό και νεανική επιχειρηματικότητα</a:t>
              </a:r>
            </a:p>
          </p:txBody>
        </p:sp>
      </p:grpSp>
      <p:grpSp>
        <p:nvGrpSpPr>
          <p:cNvPr id="20496" name="34 - Ομάδα"/>
          <p:cNvGrpSpPr>
            <a:grpSpLocks/>
          </p:cNvGrpSpPr>
          <p:nvPr/>
        </p:nvGrpSpPr>
        <p:grpSpPr bwMode="auto">
          <a:xfrm>
            <a:off x="563563" y="5143500"/>
            <a:ext cx="7937500" cy="484188"/>
            <a:chOff x="285761" y="1603370"/>
            <a:chExt cx="7937107" cy="483424"/>
          </a:xfrm>
        </p:grpSpPr>
        <p:sp>
          <p:nvSpPr>
            <p:cNvPr id="36" name="35 - Ορθογώνιο"/>
            <p:cNvSpPr/>
            <p:nvPr/>
          </p:nvSpPr>
          <p:spPr>
            <a:xfrm>
              <a:off x="285761" y="1603370"/>
              <a:ext cx="7937107" cy="483424"/>
            </a:xfrm>
            <a:prstGeom prst="rect">
              <a:avLst/>
            </a:prstGeom>
            <a:solidFill>
              <a:schemeClr val="bg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7" name="36 - Ορθογώνιο"/>
            <p:cNvSpPr/>
            <p:nvPr/>
          </p:nvSpPr>
          <p:spPr>
            <a:xfrm>
              <a:off x="285761" y="1603370"/>
              <a:ext cx="7937107" cy="483424"/>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fontAlgn="auto">
                <a:lnSpc>
                  <a:spcPct val="90000"/>
                </a:lnSpc>
                <a:spcAft>
                  <a:spcPct val="35000"/>
                </a:spcAft>
                <a:defRPr/>
              </a:pPr>
              <a:r>
                <a:rPr lang="el-GR" dirty="0"/>
                <a:t>Διεθνείς και διασυνοριακές συνεργασίες</a:t>
              </a:r>
            </a:p>
          </p:txBody>
        </p:sp>
      </p:gr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Εξειδίκευση </a:t>
            </a:r>
            <a:r>
              <a:rPr lang="en-US" i="1" dirty="0">
                <a:solidFill>
                  <a:srgbClr val="C00000"/>
                </a:solidFill>
              </a:rPr>
              <a:t>RIS</a:t>
            </a:r>
            <a:endParaRPr lang="el-GR" i="1" dirty="0">
              <a:solidFill>
                <a:srgbClr val="C00000"/>
              </a:solidFill>
            </a:endParaRP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A6753A55-3AD1-4A7C-B9A0-72C1DAD3CA77}" type="slidenum">
              <a:rPr lang="el-GR" smtClean="0">
                <a:solidFill>
                  <a:srgbClr val="898989"/>
                </a:solidFill>
              </a:rPr>
              <a:pPr algn="l" fontAlgn="base">
                <a:spcBef>
                  <a:spcPct val="0"/>
                </a:spcBef>
                <a:spcAft>
                  <a:spcPct val="0"/>
                </a:spcAft>
                <a:defRPr/>
              </a:pPr>
              <a:t>26</a:t>
            </a:fld>
            <a:r>
              <a:rPr lang="el-GR" dirty="0">
                <a:solidFill>
                  <a:srgbClr val="898989"/>
                </a:solidFill>
              </a:rPr>
              <a:t> από 21</a:t>
            </a:r>
          </a:p>
        </p:txBody>
      </p:sp>
      <p:pic>
        <p:nvPicPr>
          <p:cNvPr id="24581"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24583"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24584"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24585"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
        <p:nvSpPr>
          <p:cNvPr id="29" name="AutoShape 3"/>
          <p:cNvSpPr>
            <a:spLocks noChangeArrowheads="1"/>
          </p:cNvSpPr>
          <p:nvPr/>
        </p:nvSpPr>
        <p:spPr bwMode="gray">
          <a:xfrm rot="39573186">
            <a:off x="4420394" y="2324894"/>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30" name="AutoShape 4"/>
          <p:cNvSpPr>
            <a:spLocks noChangeArrowheads="1"/>
          </p:cNvSpPr>
          <p:nvPr/>
        </p:nvSpPr>
        <p:spPr bwMode="gray">
          <a:xfrm rot="3465783">
            <a:off x="4420395" y="4488656"/>
            <a:ext cx="792162" cy="288925"/>
          </a:xfrm>
          <a:prstGeom prst="rightArrow">
            <a:avLst>
              <a:gd name="adj1" fmla="val 35167"/>
              <a:gd name="adj2" fmla="val 111028"/>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31" name="AutoShape 5"/>
          <p:cNvSpPr>
            <a:spLocks noChangeArrowheads="1"/>
          </p:cNvSpPr>
          <p:nvPr/>
        </p:nvSpPr>
        <p:spPr bwMode="gray">
          <a:xfrm rot="35969022">
            <a:off x="3201194" y="2401094"/>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32" name="AutoShape 6"/>
          <p:cNvSpPr>
            <a:spLocks noChangeArrowheads="1"/>
          </p:cNvSpPr>
          <p:nvPr/>
        </p:nvSpPr>
        <p:spPr bwMode="gray">
          <a:xfrm rot="7535209">
            <a:off x="3163094" y="4455319"/>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33" name="AutoShape 7"/>
          <p:cNvSpPr>
            <a:spLocks noChangeArrowheads="1"/>
          </p:cNvSpPr>
          <p:nvPr/>
        </p:nvSpPr>
        <p:spPr bwMode="gray">
          <a:xfrm>
            <a:off x="4999038" y="3452813"/>
            <a:ext cx="792162"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34" name="AutoShape 8"/>
          <p:cNvSpPr>
            <a:spLocks noChangeArrowheads="1"/>
          </p:cNvSpPr>
          <p:nvPr/>
        </p:nvSpPr>
        <p:spPr bwMode="gray">
          <a:xfrm rot="-10800000">
            <a:off x="2589213" y="3446463"/>
            <a:ext cx="863600" cy="288925"/>
          </a:xfrm>
          <a:prstGeom prst="rightArrow">
            <a:avLst>
              <a:gd name="adj1" fmla="val 35167"/>
              <a:gd name="adj2" fmla="val 121041"/>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fontAlgn="auto">
              <a:spcBef>
                <a:spcPts val="0"/>
              </a:spcBef>
              <a:spcAft>
                <a:spcPts val="0"/>
              </a:spcAft>
              <a:defRPr/>
            </a:pPr>
            <a:endParaRPr lang="el-GR"/>
          </a:p>
        </p:txBody>
      </p:sp>
      <p:sp>
        <p:nvSpPr>
          <p:cNvPr id="24593" name="Oval 9"/>
          <p:cNvSpPr>
            <a:spLocks noChangeArrowheads="1"/>
          </p:cNvSpPr>
          <p:nvPr/>
        </p:nvSpPr>
        <p:spPr bwMode="invGray">
          <a:xfrm>
            <a:off x="2335213" y="1684338"/>
            <a:ext cx="3743325" cy="3744912"/>
          </a:xfrm>
          <a:prstGeom prst="ellipse">
            <a:avLst/>
          </a:prstGeom>
          <a:noFill/>
          <a:ln w="38100" algn="ctr">
            <a:solidFill>
              <a:schemeClr val="tx1"/>
            </a:solidFill>
            <a:round/>
            <a:headEnd/>
            <a:tailEnd/>
          </a:ln>
        </p:spPr>
        <p:txBody>
          <a:bodyPr anchor="ctr">
            <a:spAutoFit/>
          </a:bodyPr>
          <a:lstStyle/>
          <a:p>
            <a:endParaRPr lang="el-GR">
              <a:latin typeface="Calibri" pitchFamily="34" charset="0"/>
            </a:endParaRPr>
          </a:p>
        </p:txBody>
      </p:sp>
      <p:grpSp>
        <p:nvGrpSpPr>
          <p:cNvPr id="24594" name="Group 10"/>
          <p:cNvGrpSpPr>
            <a:grpSpLocks/>
          </p:cNvGrpSpPr>
          <p:nvPr/>
        </p:nvGrpSpPr>
        <p:grpSpPr bwMode="auto">
          <a:xfrm>
            <a:off x="3071813" y="1743075"/>
            <a:ext cx="360362" cy="360363"/>
            <a:chOff x="1973" y="1706"/>
            <a:chExt cx="227" cy="227"/>
          </a:xfrm>
        </p:grpSpPr>
        <p:sp>
          <p:nvSpPr>
            <p:cNvPr id="37" name="Oval 11"/>
            <p:cNvSpPr>
              <a:spLocks noChangeArrowheads="1"/>
            </p:cNvSpPr>
            <p:nvPr/>
          </p:nvSpPr>
          <p:spPr bwMode="gray">
            <a:xfrm>
              <a:off x="1973" y="1706"/>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38" name="Oval 12"/>
            <p:cNvSpPr>
              <a:spLocks noChangeArrowheads="1"/>
            </p:cNvSpPr>
            <p:nvPr/>
          </p:nvSpPr>
          <p:spPr bwMode="gray">
            <a:xfrm>
              <a:off x="1983" y="1725"/>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grpSp>
        <p:nvGrpSpPr>
          <p:cNvPr id="24595" name="Group 13"/>
          <p:cNvGrpSpPr>
            <a:grpSpLocks/>
          </p:cNvGrpSpPr>
          <p:nvPr/>
        </p:nvGrpSpPr>
        <p:grpSpPr bwMode="auto">
          <a:xfrm>
            <a:off x="2127250" y="3398838"/>
            <a:ext cx="360363" cy="360362"/>
            <a:chOff x="1565" y="2659"/>
            <a:chExt cx="227" cy="227"/>
          </a:xfrm>
        </p:grpSpPr>
        <p:sp>
          <p:nvSpPr>
            <p:cNvPr id="40" name="Oval 14"/>
            <p:cNvSpPr>
              <a:spLocks noChangeArrowheads="1"/>
            </p:cNvSpPr>
            <p:nvPr/>
          </p:nvSpPr>
          <p:spPr bwMode="gray">
            <a:xfrm>
              <a:off x="1565"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41" name="Oval 15"/>
            <p:cNvSpPr>
              <a:spLocks noChangeArrowheads="1"/>
            </p:cNvSpPr>
            <p:nvPr/>
          </p:nvSpPr>
          <p:spPr bwMode="gray">
            <a:xfrm>
              <a:off x="1575"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grpSp>
        <p:nvGrpSpPr>
          <p:cNvPr id="24596" name="Group 16"/>
          <p:cNvGrpSpPr>
            <a:grpSpLocks/>
          </p:cNvGrpSpPr>
          <p:nvPr/>
        </p:nvGrpSpPr>
        <p:grpSpPr bwMode="auto">
          <a:xfrm>
            <a:off x="2990850" y="4941888"/>
            <a:ext cx="360363" cy="360362"/>
            <a:chOff x="2109" y="3612"/>
            <a:chExt cx="227" cy="227"/>
          </a:xfrm>
        </p:grpSpPr>
        <p:sp>
          <p:nvSpPr>
            <p:cNvPr id="43" name="Oval 17"/>
            <p:cNvSpPr>
              <a:spLocks noChangeArrowheads="1"/>
            </p:cNvSpPr>
            <p:nvPr/>
          </p:nvSpPr>
          <p:spPr bwMode="gray">
            <a:xfrm>
              <a:off x="2109" y="3612"/>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44" name="Oval 18"/>
            <p:cNvSpPr>
              <a:spLocks noChangeArrowheads="1"/>
            </p:cNvSpPr>
            <p:nvPr/>
          </p:nvSpPr>
          <p:spPr bwMode="gray">
            <a:xfrm>
              <a:off x="2119" y="3631"/>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grpSp>
        <p:nvGrpSpPr>
          <p:cNvPr id="24597" name="Group 19"/>
          <p:cNvGrpSpPr>
            <a:grpSpLocks/>
          </p:cNvGrpSpPr>
          <p:nvPr/>
        </p:nvGrpSpPr>
        <p:grpSpPr bwMode="auto">
          <a:xfrm>
            <a:off x="4921250" y="1722438"/>
            <a:ext cx="360363" cy="360362"/>
            <a:chOff x="3470" y="1706"/>
            <a:chExt cx="227" cy="227"/>
          </a:xfrm>
        </p:grpSpPr>
        <p:sp>
          <p:nvSpPr>
            <p:cNvPr id="46" name="Oval 20"/>
            <p:cNvSpPr>
              <a:spLocks noChangeArrowheads="1"/>
            </p:cNvSpPr>
            <p:nvPr/>
          </p:nvSpPr>
          <p:spPr bwMode="gray">
            <a:xfrm>
              <a:off x="3470" y="1706"/>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47" name="Oval 21"/>
            <p:cNvSpPr>
              <a:spLocks noChangeArrowheads="1"/>
            </p:cNvSpPr>
            <p:nvPr/>
          </p:nvSpPr>
          <p:spPr bwMode="gray">
            <a:xfrm>
              <a:off x="3480" y="1725"/>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grpSp>
        <p:nvGrpSpPr>
          <p:cNvPr id="24598" name="Group 22"/>
          <p:cNvGrpSpPr>
            <a:grpSpLocks/>
          </p:cNvGrpSpPr>
          <p:nvPr/>
        </p:nvGrpSpPr>
        <p:grpSpPr bwMode="auto">
          <a:xfrm>
            <a:off x="5870575" y="3398838"/>
            <a:ext cx="360363" cy="360362"/>
            <a:chOff x="3923" y="2659"/>
            <a:chExt cx="227" cy="227"/>
          </a:xfrm>
        </p:grpSpPr>
        <p:sp>
          <p:nvSpPr>
            <p:cNvPr id="49" name="Oval 23"/>
            <p:cNvSpPr>
              <a:spLocks noChangeArrowheads="1"/>
            </p:cNvSpPr>
            <p:nvPr/>
          </p:nvSpPr>
          <p:spPr bwMode="gray">
            <a:xfrm>
              <a:off x="3923"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50" name="Oval 24"/>
            <p:cNvSpPr>
              <a:spLocks noChangeArrowheads="1"/>
            </p:cNvSpPr>
            <p:nvPr/>
          </p:nvSpPr>
          <p:spPr bwMode="gray">
            <a:xfrm>
              <a:off x="3933"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grpSp>
        <p:nvGrpSpPr>
          <p:cNvPr id="24599" name="Group 25"/>
          <p:cNvGrpSpPr>
            <a:grpSpLocks/>
          </p:cNvGrpSpPr>
          <p:nvPr/>
        </p:nvGrpSpPr>
        <p:grpSpPr bwMode="auto">
          <a:xfrm>
            <a:off x="4976813" y="4999038"/>
            <a:ext cx="360362" cy="360362"/>
            <a:chOff x="3515" y="3521"/>
            <a:chExt cx="227" cy="227"/>
          </a:xfrm>
        </p:grpSpPr>
        <p:sp>
          <p:nvSpPr>
            <p:cNvPr id="52" name="Oval 26"/>
            <p:cNvSpPr>
              <a:spLocks noChangeArrowheads="1"/>
            </p:cNvSpPr>
            <p:nvPr/>
          </p:nvSpPr>
          <p:spPr bwMode="gray">
            <a:xfrm>
              <a:off x="3515" y="3521"/>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sp>
          <p:nvSpPr>
            <p:cNvPr id="53" name="Oval 27"/>
            <p:cNvSpPr>
              <a:spLocks noChangeArrowheads="1"/>
            </p:cNvSpPr>
            <p:nvPr/>
          </p:nvSpPr>
          <p:spPr bwMode="gray">
            <a:xfrm>
              <a:off x="3525" y="3540"/>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el-GR"/>
            </a:p>
          </p:txBody>
        </p:sp>
      </p:grpSp>
      <p:sp>
        <p:nvSpPr>
          <p:cNvPr id="54" name="Oval 28"/>
          <p:cNvSpPr>
            <a:spLocks noChangeArrowheads="1"/>
          </p:cNvSpPr>
          <p:nvPr/>
        </p:nvSpPr>
        <p:spPr bwMode="gray">
          <a:xfrm>
            <a:off x="3267075" y="2636838"/>
            <a:ext cx="1944688" cy="194468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fontAlgn="auto">
              <a:spcBef>
                <a:spcPts val="0"/>
              </a:spcBef>
              <a:spcAft>
                <a:spcPts val="0"/>
              </a:spcAft>
              <a:defRPr/>
            </a:pPr>
            <a:endParaRPr lang="el-GR"/>
          </a:p>
        </p:txBody>
      </p:sp>
      <p:sp>
        <p:nvSpPr>
          <p:cNvPr id="55" name="Oval 29"/>
          <p:cNvSpPr>
            <a:spLocks noChangeArrowheads="1"/>
          </p:cNvSpPr>
          <p:nvPr/>
        </p:nvSpPr>
        <p:spPr bwMode="gray">
          <a:xfrm>
            <a:off x="3271838" y="2643188"/>
            <a:ext cx="1944687" cy="1944687"/>
          </a:xfrm>
          <a:prstGeom prst="ellipse">
            <a:avLst/>
          </a:prstGeom>
          <a:gradFill rotWithShape="1">
            <a:gsLst>
              <a:gs pos="0">
                <a:schemeClr val="hlink">
                  <a:alpha val="32001"/>
                </a:schemeClr>
              </a:gs>
              <a:gs pos="100000">
                <a:schemeClr val="hlink">
                  <a:gamma/>
                  <a:shade val="46275"/>
                  <a:invGamma/>
                </a:schemeClr>
              </a:gs>
            </a:gsLst>
            <a:lin ang="2700000" scaled="1"/>
          </a:gradFill>
          <a:ln w="38100" algn="ctr">
            <a:noFill/>
            <a:round/>
            <a:headEnd/>
            <a:tailEnd/>
          </a:ln>
          <a:effectLst/>
        </p:spPr>
        <p:txBody>
          <a:bodyPr wrap="none" anchor="ctr">
            <a:spAutoFit/>
          </a:bodyPr>
          <a:lstStyle/>
          <a:p>
            <a:pPr fontAlgn="auto">
              <a:spcBef>
                <a:spcPts val="0"/>
              </a:spcBef>
              <a:spcAft>
                <a:spcPts val="0"/>
              </a:spcAft>
              <a:defRPr/>
            </a:pPr>
            <a:endParaRPr lang="el-GR"/>
          </a:p>
        </p:txBody>
      </p:sp>
      <p:sp>
        <p:nvSpPr>
          <p:cNvPr id="56" name="Oval 30"/>
          <p:cNvSpPr>
            <a:spLocks noChangeArrowheads="1"/>
          </p:cNvSpPr>
          <p:nvPr/>
        </p:nvSpPr>
        <p:spPr bwMode="gray">
          <a:xfrm>
            <a:off x="3394075" y="2763838"/>
            <a:ext cx="1690688" cy="1690687"/>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fontAlgn="auto">
              <a:spcBef>
                <a:spcPts val="0"/>
              </a:spcBef>
              <a:spcAft>
                <a:spcPts val="0"/>
              </a:spcAft>
              <a:defRPr/>
            </a:pPr>
            <a:endParaRPr lang="el-GR"/>
          </a:p>
        </p:txBody>
      </p:sp>
      <p:sp>
        <p:nvSpPr>
          <p:cNvPr id="57" name="Oval 31"/>
          <p:cNvSpPr>
            <a:spLocks noChangeArrowheads="1"/>
          </p:cNvSpPr>
          <p:nvPr/>
        </p:nvSpPr>
        <p:spPr bwMode="gray">
          <a:xfrm>
            <a:off x="3376613" y="2736850"/>
            <a:ext cx="1690687" cy="1690688"/>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pPr fontAlgn="auto">
              <a:spcBef>
                <a:spcPts val="0"/>
              </a:spcBef>
              <a:spcAft>
                <a:spcPts val="0"/>
              </a:spcAft>
              <a:defRPr/>
            </a:pPr>
            <a:endParaRPr lang="el-GR"/>
          </a:p>
        </p:txBody>
      </p:sp>
      <p:grpSp>
        <p:nvGrpSpPr>
          <p:cNvPr id="24604" name="Group 44"/>
          <p:cNvGrpSpPr>
            <a:grpSpLocks/>
          </p:cNvGrpSpPr>
          <p:nvPr/>
        </p:nvGrpSpPr>
        <p:grpSpPr bwMode="auto">
          <a:xfrm>
            <a:off x="3478213" y="2847975"/>
            <a:ext cx="1522412" cy="1522413"/>
            <a:chOff x="2416" y="1974"/>
            <a:chExt cx="959" cy="959"/>
          </a:xfrm>
        </p:grpSpPr>
        <p:sp>
          <p:nvSpPr>
            <p:cNvPr id="24612" name="Oval 32"/>
            <p:cNvSpPr>
              <a:spLocks noChangeArrowheads="1"/>
            </p:cNvSpPr>
            <p:nvPr/>
          </p:nvSpPr>
          <p:spPr bwMode="gray">
            <a:xfrm>
              <a:off x="2416" y="1974"/>
              <a:ext cx="959" cy="959"/>
            </a:xfrm>
            <a:prstGeom prst="ellipse">
              <a:avLst/>
            </a:prstGeom>
            <a:solidFill>
              <a:srgbClr val="333333"/>
            </a:solidFill>
            <a:ln w="38100" algn="ctr">
              <a:noFill/>
              <a:round/>
              <a:headEnd/>
              <a:tailEnd/>
            </a:ln>
          </p:spPr>
          <p:txBody>
            <a:bodyPr anchor="ctr">
              <a:spAutoFit/>
            </a:bodyPr>
            <a:lstStyle/>
            <a:p>
              <a:endParaRPr lang="el-GR">
                <a:latin typeface="Calibri" pitchFamily="34" charset="0"/>
              </a:endParaRPr>
            </a:p>
          </p:txBody>
        </p:sp>
        <p:sp>
          <p:nvSpPr>
            <p:cNvPr id="24613" name="Oval 33"/>
            <p:cNvSpPr>
              <a:spLocks noChangeArrowheads="1"/>
            </p:cNvSpPr>
            <p:nvPr/>
          </p:nvSpPr>
          <p:spPr bwMode="gray">
            <a:xfrm>
              <a:off x="2430" y="1986"/>
              <a:ext cx="927" cy="928"/>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4614" name="Oval 34"/>
            <p:cNvSpPr>
              <a:spLocks noChangeArrowheads="1"/>
            </p:cNvSpPr>
            <p:nvPr/>
          </p:nvSpPr>
          <p:spPr bwMode="gray">
            <a:xfrm>
              <a:off x="2441" y="1992"/>
              <a:ext cx="906" cy="904"/>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4615" name="Oval 35"/>
            <p:cNvSpPr>
              <a:spLocks noChangeArrowheads="1"/>
            </p:cNvSpPr>
            <p:nvPr/>
          </p:nvSpPr>
          <p:spPr bwMode="gray">
            <a:xfrm>
              <a:off x="2451" y="2001"/>
              <a:ext cx="861" cy="845"/>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4616" name="Oval 36"/>
            <p:cNvSpPr>
              <a:spLocks noChangeArrowheads="1"/>
            </p:cNvSpPr>
            <p:nvPr/>
          </p:nvSpPr>
          <p:spPr bwMode="gray">
            <a:xfrm>
              <a:off x="2502" y="2024"/>
              <a:ext cx="765" cy="687"/>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sp>
        <p:nvSpPr>
          <p:cNvPr id="24605" name="Text Box 37"/>
          <p:cNvSpPr txBox="1">
            <a:spLocks noChangeArrowheads="1"/>
          </p:cNvSpPr>
          <p:nvPr/>
        </p:nvSpPr>
        <p:spPr bwMode="auto">
          <a:xfrm>
            <a:off x="3571875" y="3286125"/>
            <a:ext cx="1258888" cy="554038"/>
          </a:xfrm>
          <a:prstGeom prst="rect">
            <a:avLst/>
          </a:prstGeom>
          <a:noFill/>
          <a:ln w="9525" algn="ctr">
            <a:noFill/>
            <a:miter lim="800000"/>
            <a:headEnd/>
            <a:tailEnd/>
          </a:ln>
        </p:spPr>
        <p:txBody>
          <a:bodyPr>
            <a:spAutoFit/>
          </a:bodyPr>
          <a:lstStyle/>
          <a:p>
            <a:pPr algn="ctr" eaLnBrk="0" hangingPunct="0"/>
            <a:r>
              <a:rPr lang="el-GR" sz="3000">
                <a:solidFill>
                  <a:srgbClr val="000000"/>
                </a:solidFill>
                <a:latin typeface="Times New Roman" pitchFamily="18" charset="0"/>
                <a:cs typeface="Times New Roman" pitchFamily="18" charset="0"/>
              </a:rPr>
              <a:t>Δράση</a:t>
            </a:r>
            <a:endParaRPr lang="en-US" sz="3000">
              <a:solidFill>
                <a:srgbClr val="000000"/>
              </a:solidFill>
              <a:latin typeface="Times New Roman" pitchFamily="18" charset="0"/>
              <a:cs typeface="Times New Roman" pitchFamily="18" charset="0"/>
            </a:endParaRPr>
          </a:p>
        </p:txBody>
      </p:sp>
      <p:sp>
        <p:nvSpPr>
          <p:cNvPr id="24606" name="Text Box 38"/>
          <p:cNvSpPr txBox="1">
            <a:spLocks noChangeArrowheads="1"/>
          </p:cNvSpPr>
          <p:nvPr/>
        </p:nvSpPr>
        <p:spPr bwMode="auto">
          <a:xfrm>
            <a:off x="5357813" y="1670050"/>
            <a:ext cx="2441575" cy="400050"/>
          </a:xfrm>
          <a:prstGeom prst="rect">
            <a:avLst/>
          </a:prstGeom>
          <a:noFill/>
          <a:ln w="9525" algn="ctr">
            <a:noFill/>
            <a:miter lim="800000"/>
            <a:headEnd/>
            <a:tailEnd/>
          </a:ln>
        </p:spPr>
        <p:txBody>
          <a:bodyPr wrap="none">
            <a:spAutoFit/>
          </a:bodyPr>
          <a:lstStyle/>
          <a:p>
            <a:pPr eaLnBrk="0" hangingPunct="0"/>
            <a:r>
              <a:rPr lang="el-GR" sz="2000">
                <a:latin typeface="Times New Roman" pitchFamily="18" charset="0"/>
                <a:cs typeface="Times New Roman" pitchFamily="18" charset="0"/>
              </a:rPr>
              <a:t>Αναλυτική περιγραφή</a:t>
            </a:r>
            <a:endParaRPr lang="en-US" sz="2000">
              <a:latin typeface="Times New Roman" pitchFamily="18" charset="0"/>
              <a:cs typeface="Times New Roman" pitchFamily="18" charset="0"/>
            </a:endParaRPr>
          </a:p>
        </p:txBody>
      </p:sp>
      <p:sp>
        <p:nvSpPr>
          <p:cNvPr id="24607" name="Text Box 39"/>
          <p:cNvSpPr txBox="1">
            <a:spLocks noChangeArrowheads="1"/>
          </p:cNvSpPr>
          <p:nvPr/>
        </p:nvSpPr>
        <p:spPr bwMode="auto">
          <a:xfrm>
            <a:off x="1785938" y="1714500"/>
            <a:ext cx="1285875" cy="400050"/>
          </a:xfrm>
          <a:prstGeom prst="rect">
            <a:avLst/>
          </a:prstGeom>
          <a:noFill/>
          <a:ln w="9525" algn="ctr">
            <a:noFill/>
            <a:miter lim="800000"/>
            <a:headEnd/>
            <a:tailEnd/>
          </a:ln>
        </p:spPr>
        <p:txBody>
          <a:bodyPr wrap="none">
            <a:spAutoFit/>
          </a:bodyPr>
          <a:lstStyle/>
          <a:p>
            <a:pPr eaLnBrk="0" hangingPunct="0"/>
            <a:r>
              <a:rPr lang="el-GR" sz="2000">
                <a:latin typeface="Times New Roman" pitchFamily="18" charset="0"/>
                <a:cs typeface="Times New Roman" pitchFamily="18" charset="0"/>
              </a:rPr>
              <a:t>Μόχλευση</a:t>
            </a:r>
            <a:endParaRPr lang="en-US" sz="2000">
              <a:latin typeface="Times New Roman" pitchFamily="18" charset="0"/>
              <a:cs typeface="Times New Roman" pitchFamily="18" charset="0"/>
            </a:endParaRPr>
          </a:p>
        </p:txBody>
      </p:sp>
      <p:sp>
        <p:nvSpPr>
          <p:cNvPr id="24608" name="Text Box 40"/>
          <p:cNvSpPr txBox="1">
            <a:spLocks noChangeArrowheads="1"/>
          </p:cNvSpPr>
          <p:nvPr/>
        </p:nvSpPr>
        <p:spPr bwMode="auto">
          <a:xfrm>
            <a:off x="6272213" y="3422650"/>
            <a:ext cx="2557462" cy="400050"/>
          </a:xfrm>
          <a:prstGeom prst="rect">
            <a:avLst/>
          </a:prstGeom>
          <a:noFill/>
          <a:ln w="9525" algn="ctr">
            <a:noFill/>
            <a:miter lim="800000"/>
            <a:headEnd/>
            <a:tailEnd/>
          </a:ln>
        </p:spPr>
        <p:txBody>
          <a:bodyPr wrap="none">
            <a:spAutoFit/>
          </a:bodyPr>
          <a:lstStyle/>
          <a:p>
            <a:pPr eaLnBrk="0" hangingPunct="0"/>
            <a:r>
              <a:rPr lang="el-GR" sz="2000">
                <a:latin typeface="Times New Roman" pitchFamily="18" charset="0"/>
                <a:cs typeface="Times New Roman" pitchFamily="18" charset="0"/>
              </a:rPr>
              <a:t>Πηγή χρηματοδότησης</a:t>
            </a:r>
            <a:endParaRPr lang="en-US" sz="2000">
              <a:latin typeface="Times New Roman" pitchFamily="18" charset="0"/>
              <a:cs typeface="Times New Roman" pitchFamily="18" charset="0"/>
            </a:endParaRPr>
          </a:p>
        </p:txBody>
      </p:sp>
      <p:sp>
        <p:nvSpPr>
          <p:cNvPr id="24609" name="Text Box 41"/>
          <p:cNvSpPr txBox="1">
            <a:spLocks noChangeArrowheads="1"/>
          </p:cNvSpPr>
          <p:nvPr/>
        </p:nvSpPr>
        <p:spPr bwMode="auto">
          <a:xfrm>
            <a:off x="5357813" y="5022850"/>
            <a:ext cx="2046287" cy="400050"/>
          </a:xfrm>
          <a:prstGeom prst="rect">
            <a:avLst/>
          </a:prstGeom>
          <a:noFill/>
          <a:ln w="9525" algn="ctr">
            <a:noFill/>
            <a:miter lim="800000"/>
            <a:headEnd/>
            <a:tailEnd/>
          </a:ln>
        </p:spPr>
        <p:txBody>
          <a:bodyPr wrap="none">
            <a:spAutoFit/>
          </a:bodyPr>
          <a:lstStyle/>
          <a:p>
            <a:pPr eaLnBrk="0" hangingPunct="0"/>
            <a:r>
              <a:rPr lang="el-GR" sz="2000">
                <a:latin typeface="Times New Roman" pitchFamily="18" charset="0"/>
                <a:cs typeface="Times New Roman" pitchFamily="18" charset="0"/>
              </a:rPr>
              <a:t>Θεματικός στόχος</a:t>
            </a:r>
            <a:endParaRPr lang="en-US" sz="2000">
              <a:latin typeface="Times New Roman" pitchFamily="18" charset="0"/>
              <a:cs typeface="Times New Roman" pitchFamily="18" charset="0"/>
            </a:endParaRPr>
          </a:p>
        </p:txBody>
      </p:sp>
      <p:sp>
        <p:nvSpPr>
          <p:cNvPr id="24610" name="Text Box 42"/>
          <p:cNvSpPr txBox="1">
            <a:spLocks noChangeArrowheads="1"/>
          </p:cNvSpPr>
          <p:nvPr/>
        </p:nvSpPr>
        <p:spPr bwMode="auto">
          <a:xfrm>
            <a:off x="1158875" y="3422650"/>
            <a:ext cx="966788" cy="400050"/>
          </a:xfrm>
          <a:prstGeom prst="rect">
            <a:avLst/>
          </a:prstGeom>
          <a:noFill/>
          <a:ln w="9525" algn="ctr">
            <a:noFill/>
            <a:miter lim="800000"/>
            <a:headEnd/>
            <a:tailEnd/>
          </a:ln>
        </p:spPr>
        <p:txBody>
          <a:bodyPr wrap="none">
            <a:spAutoFit/>
          </a:bodyPr>
          <a:lstStyle/>
          <a:p>
            <a:pPr algn="r" eaLnBrk="0" hangingPunct="0"/>
            <a:r>
              <a:rPr lang="el-GR" sz="2000">
                <a:latin typeface="Times New Roman" pitchFamily="18" charset="0"/>
                <a:cs typeface="Times New Roman" pitchFamily="18" charset="0"/>
              </a:rPr>
              <a:t>Δείκτες</a:t>
            </a:r>
            <a:endParaRPr lang="en-US" sz="2000">
              <a:latin typeface="Times New Roman" pitchFamily="18" charset="0"/>
              <a:cs typeface="Times New Roman" pitchFamily="18" charset="0"/>
            </a:endParaRPr>
          </a:p>
        </p:txBody>
      </p:sp>
      <p:sp>
        <p:nvSpPr>
          <p:cNvPr id="24611" name="Text Box 43"/>
          <p:cNvSpPr txBox="1">
            <a:spLocks noChangeArrowheads="1"/>
          </p:cNvSpPr>
          <p:nvPr/>
        </p:nvSpPr>
        <p:spPr bwMode="auto">
          <a:xfrm>
            <a:off x="1011238" y="4960938"/>
            <a:ext cx="1952625" cy="400050"/>
          </a:xfrm>
          <a:prstGeom prst="rect">
            <a:avLst/>
          </a:prstGeom>
          <a:noFill/>
          <a:ln w="9525" algn="ctr">
            <a:noFill/>
            <a:miter lim="800000"/>
            <a:headEnd/>
            <a:tailEnd/>
          </a:ln>
        </p:spPr>
        <p:txBody>
          <a:bodyPr wrap="none">
            <a:spAutoFit/>
          </a:bodyPr>
          <a:lstStyle/>
          <a:p>
            <a:pPr algn="r" eaLnBrk="0" hangingPunct="0"/>
            <a:r>
              <a:rPr lang="el-GR" sz="2000">
                <a:latin typeface="Times New Roman" pitchFamily="18" charset="0"/>
                <a:cs typeface="Times New Roman" pitchFamily="18" charset="0"/>
              </a:rPr>
              <a:t>Προϋπολογισμός</a:t>
            </a:r>
            <a:endParaRPr lang="en-US" sz="2000">
              <a:latin typeface="Times New Roman" pitchFamily="18" charset="0"/>
              <a:cs typeface="Times New Roman" pitchFamily="18" charset="0"/>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15 - Τίτλος"/>
          <p:cNvSpPr>
            <a:spLocks noGrp="1"/>
          </p:cNvSpPr>
          <p:nvPr>
            <p:ph type="title"/>
          </p:nvPr>
        </p:nvSpPr>
        <p:spPr>
          <a:xfrm>
            <a:off x="428625" y="142875"/>
            <a:ext cx="8229600" cy="1143000"/>
          </a:xfrm>
        </p:spPr>
        <p:txBody>
          <a:bodyPr/>
          <a:lstStyle/>
          <a:p>
            <a:pPr eaLnBrk="1" hangingPunct="1"/>
            <a:r>
              <a:rPr lang="el-GR" i="1" dirty="0"/>
              <a:t>Εξειδίκευση </a:t>
            </a:r>
            <a:r>
              <a:rPr lang="en-US" i="1" dirty="0"/>
              <a:t>RIS</a:t>
            </a:r>
            <a:endParaRPr lang="el-GR" i="1" dirty="0"/>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F742100A-3405-4A45-B39F-35EAD7E958CC}" type="slidenum">
              <a:rPr lang="el-GR" smtClean="0">
                <a:solidFill>
                  <a:srgbClr val="898989"/>
                </a:solidFill>
              </a:rPr>
              <a:pPr algn="l" fontAlgn="base">
                <a:spcBef>
                  <a:spcPct val="0"/>
                </a:spcBef>
                <a:spcAft>
                  <a:spcPct val="0"/>
                </a:spcAft>
                <a:defRPr/>
              </a:pPr>
              <a:t>27</a:t>
            </a:fld>
            <a:r>
              <a:rPr lang="el-GR" dirty="0">
                <a:solidFill>
                  <a:srgbClr val="898989"/>
                </a:solidFill>
              </a:rPr>
              <a:t> από 21</a:t>
            </a:r>
          </a:p>
        </p:txBody>
      </p:sp>
      <p:pic>
        <p:nvPicPr>
          <p:cNvPr id="26629"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26631"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26632"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26633"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26635" name="221 - Ομάδα"/>
          <p:cNvGrpSpPr>
            <a:grpSpLocks/>
          </p:cNvGrpSpPr>
          <p:nvPr/>
        </p:nvGrpSpPr>
        <p:grpSpPr bwMode="auto">
          <a:xfrm>
            <a:off x="357188" y="1214438"/>
            <a:ext cx="8501062" cy="4929187"/>
            <a:chOff x="0" y="1143000"/>
            <a:chExt cx="9144000" cy="5632451"/>
          </a:xfrm>
        </p:grpSpPr>
        <p:sp>
          <p:nvSpPr>
            <p:cNvPr id="26637" name="Rectangle 3"/>
            <p:cNvSpPr>
              <a:spLocks noChangeArrowheads="1"/>
            </p:cNvSpPr>
            <p:nvPr/>
          </p:nvSpPr>
          <p:spPr bwMode="gray">
            <a:xfrm>
              <a:off x="0" y="4013200"/>
              <a:ext cx="9144000" cy="53975"/>
            </a:xfrm>
            <a:prstGeom prst="rect">
              <a:avLst/>
            </a:prstGeom>
            <a:gradFill rotWithShape="1">
              <a:gsLst>
                <a:gs pos="0">
                  <a:srgbClr val="808080"/>
                </a:gs>
                <a:gs pos="100000">
                  <a:srgbClr val="ECECEC"/>
                </a:gs>
              </a:gsLst>
              <a:lin ang="5400000" scaled="1"/>
            </a:gradFill>
            <a:ln w="9525" algn="ctr">
              <a:noFill/>
              <a:miter lim="800000"/>
              <a:headEnd/>
              <a:tailEnd/>
            </a:ln>
          </p:spPr>
          <p:txBody>
            <a:bodyPr wrap="none" anchor="ctr"/>
            <a:lstStyle/>
            <a:p>
              <a:endParaRPr lang="el-GR">
                <a:latin typeface="Calibri" pitchFamily="34" charset="0"/>
              </a:endParaRPr>
            </a:p>
          </p:txBody>
        </p:sp>
        <p:sp>
          <p:nvSpPr>
            <p:cNvPr id="26638" name="Rectangle 4"/>
            <p:cNvSpPr>
              <a:spLocks noChangeArrowheads="1"/>
            </p:cNvSpPr>
            <p:nvPr/>
          </p:nvSpPr>
          <p:spPr bwMode="gray">
            <a:xfrm>
              <a:off x="0" y="4065588"/>
              <a:ext cx="9144000" cy="142875"/>
            </a:xfrm>
            <a:prstGeom prst="rect">
              <a:avLst/>
            </a:prstGeom>
            <a:gradFill rotWithShape="1">
              <a:gsLst>
                <a:gs pos="0">
                  <a:srgbClr val="CFCFCF"/>
                </a:gs>
                <a:gs pos="100000">
                  <a:srgbClr val="5F5F5F"/>
                </a:gs>
              </a:gsLst>
              <a:lin ang="5400000" scaled="1"/>
            </a:gradFill>
            <a:ln w="9525" algn="ctr">
              <a:noFill/>
              <a:miter lim="800000"/>
              <a:headEnd/>
              <a:tailEnd/>
            </a:ln>
          </p:spPr>
          <p:txBody>
            <a:bodyPr wrap="none" anchor="ctr"/>
            <a:lstStyle/>
            <a:p>
              <a:endParaRPr lang="el-GR">
                <a:latin typeface="Calibri" pitchFamily="34" charset="0"/>
              </a:endParaRPr>
            </a:p>
          </p:txBody>
        </p:sp>
        <p:grpSp>
          <p:nvGrpSpPr>
            <p:cNvPr id="26639" name="Group 5"/>
            <p:cNvGrpSpPr>
              <a:grpSpLocks/>
            </p:cNvGrpSpPr>
            <p:nvPr/>
          </p:nvGrpSpPr>
          <p:grpSpPr bwMode="auto">
            <a:xfrm rot="3877067">
              <a:off x="5584829" y="4986337"/>
              <a:ext cx="2060575" cy="984249"/>
              <a:chOff x="2290" y="2725"/>
              <a:chExt cx="1832" cy="713"/>
            </a:xfrm>
          </p:grpSpPr>
          <p:grpSp>
            <p:nvGrpSpPr>
              <p:cNvPr id="26783" name="Group 6"/>
              <p:cNvGrpSpPr>
                <a:grpSpLocks/>
              </p:cNvGrpSpPr>
              <p:nvPr/>
            </p:nvGrpSpPr>
            <p:grpSpPr bwMode="auto">
              <a:xfrm>
                <a:off x="2290" y="3030"/>
                <a:ext cx="1832" cy="408"/>
                <a:chOff x="2290" y="3030"/>
                <a:chExt cx="1832" cy="408"/>
              </a:xfrm>
            </p:grpSpPr>
            <p:sp>
              <p:nvSpPr>
                <p:cNvPr id="26787" name="Freeform 7"/>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w="0">
                  <a:noFill/>
                  <a:prstDash val="solid"/>
                  <a:round/>
                  <a:headEnd/>
                  <a:tailEnd/>
                </a:ln>
              </p:spPr>
              <p:txBody>
                <a:bodyPr/>
                <a:lstStyle/>
                <a:p>
                  <a:endParaRPr lang="el-GR"/>
                </a:p>
              </p:txBody>
            </p:sp>
            <p:sp>
              <p:nvSpPr>
                <p:cNvPr id="26788" name="Freeform 8"/>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nvGrpSpPr>
              <p:cNvPr id="26784" name="Group 9"/>
              <p:cNvGrpSpPr>
                <a:grpSpLocks/>
              </p:cNvGrpSpPr>
              <p:nvPr/>
            </p:nvGrpSpPr>
            <p:grpSpPr bwMode="auto">
              <a:xfrm flipV="1">
                <a:off x="2290" y="2725"/>
                <a:ext cx="1406" cy="313"/>
                <a:chOff x="2290" y="3030"/>
                <a:chExt cx="1832" cy="408"/>
              </a:xfrm>
            </p:grpSpPr>
            <p:sp>
              <p:nvSpPr>
                <p:cNvPr id="26785" name="Freeform 10"/>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w="0">
                  <a:noFill/>
                  <a:prstDash val="solid"/>
                  <a:round/>
                  <a:headEnd/>
                  <a:tailEnd/>
                </a:ln>
              </p:spPr>
              <p:txBody>
                <a:bodyPr/>
                <a:lstStyle/>
                <a:p>
                  <a:endParaRPr lang="el-GR"/>
                </a:p>
              </p:txBody>
            </p:sp>
            <p:sp>
              <p:nvSpPr>
                <p:cNvPr id="26786" name="Freeform 11"/>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grpSp>
          <p:nvGrpSpPr>
            <p:cNvPr id="26640" name="Group 12"/>
            <p:cNvGrpSpPr>
              <a:grpSpLocks/>
            </p:cNvGrpSpPr>
            <p:nvPr/>
          </p:nvGrpSpPr>
          <p:grpSpPr bwMode="auto">
            <a:xfrm>
              <a:off x="5257800" y="3416300"/>
              <a:ext cx="1439863" cy="1439863"/>
              <a:chOff x="2789" y="1625"/>
              <a:chExt cx="907" cy="907"/>
            </a:xfrm>
          </p:grpSpPr>
          <p:sp>
            <p:nvSpPr>
              <p:cNvPr id="26773" name="Oval 13"/>
              <p:cNvSpPr>
                <a:spLocks noChangeArrowheads="1"/>
              </p:cNvSpPr>
              <p:nvPr/>
            </p:nvSpPr>
            <p:spPr bwMode="gray">
              <a:xfrm>
                <a:off x="2789" y="1625"/>
                <a:ext cx="907" cy="907"/>
              </a:xfrm>
              <a:prstGeom prst="ellipse">
                <a:avLst/>
              </a:prstGeom>
              <a:gradFill rotWithShape="1">
                <a:gsLst>
                  <a:gs pos="0">
                    <a:srgbClr val="FFFFFF"/>
                  </a:gs>
                  <a:gs pos="50000">
                    <a:srgbClr val="83A6A7"/>
                  </a:gs>
                  <a:gs pos="100000">
                    <a:srgbClr val="FFFFFF"/>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74" name="Oval 14"/>
              <p:cNvSpPr>
                <a:spLocks noChangeArrowheads="1"/>
              </p:cNvSpPr>
              <p:nvPr/>
            </p:nvSpPr>
            <p:spPr bwMode="gray">
              <a:xfrm>
                <a:off x="2789" y="1625"/>
                <a:ext cx="907" cy="907"/>
              </a:xfrm>
              <a:prstGeom prst="ellipse">
                <a:avLst/>
              </a:prstGeom>
              <a:gradFill rotWithShape="1">
                <a:gsLst>
                  <a:gs pos="0">
                    <a:srgbClr val="83A6A7">
                      <a:alpha val="32001"/>
                    </a:srgbClr>
                  </a:gs>
                  <a:gs pos="100000">
                    <a:srgbClr val="000000">
                      <a:alpha val="89998"/>
                    </a:srgbClr>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75" name="Oval 15"/>
              <p:cNvSpPr>
                <a:spLocks noChangeArrowheads="1"/>
              </p:cNvSpPr>
              <p:nvPr/>
            </p:nvSpPr>
            <p:spPr bwMode="gray">
              <a:xfrm>
                <a:off x="2849" y="1684"/>
                <a:ext cx="787" cy="788"/>
              </a:xfrm>
              <a:prstGeom prst="ellipse">
                <a:avLst/>
              </a:prstGeom>
              <a:gradFill rotWithShape="1">
                <a:gsLst>
                  <a:gs pos="0">
                    <a:srgbClr val="475A5A"/>
                  </a:gs>
                  <a:gs pos="50000">
                    <a:srgbClr val="83A6A7"/>
                  </a:gs>
                  <a:gs pos="100000">
                    <a:srgbClr val="475A5A"/>
                  </a:gs>
                </a:gsLst>
                <a:lin ang="18900000" scaled="1"/>
              </a:gradFill>
              <a:ln w="38100" algn="ctr">
                <a:noFill/>
                <a:round/>
                <a:headEnd/>
                <a:tailEnd/>
              </a:ln>
            </p:spPr>
            <p:txBody>
              <a:bodyPr anchor="ctr">
                <a:spAutoFit/>
              </a:bodyPr>
              <a:lstStyle/>
              <a:p>
                <a:endParaRPr lang="el-GR">
                  <a:latin typeface="Calibri" pitchFamily="34" charset="0"/>
                </a:endParaRPr>
              </a:p>
            </p:txBody>
          </p:sp>
          <p:sp>
            <p:nvSpPr>
              <p:cNvPr id="26776" name="Oval 16"/>
              <p:cNvSpPr>
                <a:spLocks noChangeArrowheads="1"/>
              </p:cNvSpPr>
              <p:nvPr/>
            </p:nvSpPr>
            <p:spPr bwMode="gray">
              <a:xfrm>
                <a:off x="2849" y="1686"/>
                <a:ext cx="787" cy="788"/>
              </a:xfrm>
              <a:prstGeom prst="ellipse">
                <a:avLst/>
              </a:prstGeom>
              <a:gradFill rotWithShape="1">
                <a:gsLst>
                  <a:gs pos="0">
                    <a:srgbClr val="53696A"/>
                  </a:gs>
                  <a:gs pos="100000">
                    <a:srgbClr val="83A6A7">
                      <a:alpha val="0"/>
                    </a:srgbClr>
                  </a:gs>
                </a:gsLst>
                <a:lin ang="2700000" scaled="1"/>
              </a:gradFill>
              <a:ln w="38100" algn="ctr">
                <a:noFill/>
                <a:round/>
                <a:headEnd/>
                <a:tailEnd/>
              </a:ln>
            </p:spPr>
            <p:txBody>
              <a:bodyPr anchor="ctr">
                <a:spAutoFit/>
              </a:bodyPr>
              <a:lstStyle/>
              <a:p>
                <a:endParaRPr lang="el-GR">
                  <a:latin typeface="Calibri" pitchFamily="34" charset="0"/>
                </a:endParaRPr>
              </a:p>
            </p:txBody>
          </p:sp>
          <p:sp>
            <p:nvSpPr>
              <p:cNvPr id="26777" name="Oval 17"/>
              <p:cNvSpPr>
                <a:spLocks noChangeArrowheads="1"/>
              </p:cNvSpPr>
              <p:nvPr/>
            </p:nvSpPr>
            <p:spPr bwMode="gray">
              <a:xfrm>
                <a:off x="2888" y="1724"/>
                <a:ext cx="709" cy="709"/>
              </a:xfrm>
              <a:prstGeom prst="ellipse">
                <a:avLst/>
              </a:prstGeom>
              <a:solidFill>
                <a:srgbClr val="000000"/>
              </a:solidFill>
              <a:ln w="38100" algn="ctr">
                <a:noFill/>
                <a:round/>
                <a:headEnd/>
                <a:tailEnd/>
              </a:ln>
            </p:spPr>
            <p:txBody>
              <a:bodyPr anchor="ctr">
                <a:spAutoFit/>
              </a:bodyPr>
              <a:lstStyle/>
              <a:p>
                <a:endParaRPr lang="el-GR">
                  <a:latin typeface="Calibri" pitchFamily="34" charset="0"/>
                </a:endParaRPr>
              </a:p>
            </p:txBody>
          </p:sp>
          <p:grpSp>
            <p:nvGrpSpPr>
              <p:cNvPr id="26778" name="Group 18"/>
              <p:cNvGrpSpPr>
                <a:grpSpLocks/>
              </p:cNvGrpSpPr>
              <p:nvPr/>
            </p:nvGrpSpPr>
            <p:grpSpPr bwMode="auto">
              <a:xfrm>
                <a:off x="2899" y="1735"/>
                <a:ext cx="687" cy="688"/>
                <a:chOff x="4166" y="1706"/>
                <a:chExt cx="1252" cy="1252"/>
              </a:xfrm>
            </p:grpSpPr>
            <p:sp>
              <p:nvSpPr>
                <p:cNvPr id="26779" name="Oval 19"/>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80"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81" name="Oval 21"/>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82" name="Oval 22"/>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grpSp>
        <p:grpSp>
          <p:nvGrpSpPr>
            <p:cNvPr id="26641" name="Group 23"/>
            <p:cNvGrpSpPr>
              <a:grpSpLocks/>
            </p:cNvGrpSpPr>
            <p:nvPr/>
          </p:nvGrpSpPr>
          <p:grpSpPr bwMode="auto">
            <a:xfrm rot="3877067">
              <a:off x="7513641" y="5059362"/>
              <a:ext cx="2060575" cy="984249"/>
              <a:chOff x="2290" y="2725"/>
              <a:chExt cx="1832" cy="713"/>
            </a:xfrm>
          </p:grpSpPr>
          <p:grpSp>
            <p:nvGrpSpPr>
              <p:cNvPr id="26767" name="Group 24"/>
              <p:cNvGrpSpPr>
                <a:grpSpLocks/>
              </p:cNvGrpSpPr>
              <p:nvPr/>
            </p:nvGrpSpPr>
            <p:grpSpPr bwMode="auto">
              <a:xfrm>
                <a:off x="2290" y="3030"/>
                <a:ext cx="1832" cy="408"/>
                <a:chOff x="2290" y="3030"/>
                <a:chExt cx="1832" cy="408"/>
              </a:xfrm>
            </p:grpSpPr>
            <p:sp>
              <p:nvSpPr>
                <p:cNvPr id="26771" name="Freeform 25"/>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0066FF"/>
                </a:solidFill>
                <a:ln w="0">
                  <a:noFill/>
                  <a:prstDash val="solid"/>
                  <a:round/>
                  <a:headEnd/>
                  <a:tailEnd/>
                </a:ln>
              </p:spPr>
              <p:txBody>
                <a:bodyPr/>
                <a:lstStyle/>
                <a:p>
                  <a:endParaRPr lang="el-GR"/>
                </a:p>
              </p:txBody>
            </p:sp>
            <p:sp>
              <p:nvSpPr>
                <p:cNvPr id="26772" name="Freeform 26"/>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nvGrpSpPr>
              <p:cNvPr id="26768" name="Group 27"/>
              <p:cNvGrpSpPr>
                <a:grpSpLocks/>
              </p:cNvGrpSpPr>
              <p:nvPr/>
            </p:nvGrpSpPr>
            <p:grpSpPr bwMode="auto">
              <a:xfrm flipV="1">
                <a:off x="2290" y="2725"/>
                <a:ext cx="1406" cy="313"/>
                <a:chOff x="2290" y="3030"/>
                <a:chExt cx="1832" cy="408"/>
              </a:xfrm>
            </p:grpSpPr>
            <p:sp>
              <p:nvSpPr>
                <p:cNvPr id="26769" name="Freeform 2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699FF"/>
                </a:solidFill>
                <a:ln w="0">
                  <a:noFill/>
                  <a:prstDash val="solid"/>
                  <a:round/>
                  <a:headEnd/>
                  <a:tailEnd/>
                </a:ln>
              </p:spPr>
              <p:txBody>
                <a:bodyPr/>
                <a:lstStyle/>
                <a:p>
                  <a:endParaRPr lang="el-GR"/>
                </a:p>
              </p:txBody>
            </p:sp>
            <p:sp>
              <p:nvSpPr>
                <p:cNvPr id="26770" name="Freeform 2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sp>
          <p:nvSpPr>
            <p:cNvPr id="26642" name="Oval 30"/>
            <p:cNvSpPr>
              <a:spLocks noChangeArrowheads="1"/>
            </p:cNvSpPr>
            <p:nvPr/>
          </p:nvSpPr>
          <p:spPr bwMode="gray">
            <a:xfrm>
              <a:off x="6969125" y="3257550"/>
              <a:ext cx="1730375" cy="1727200"/>
            </a:xfrm>
            <a:prstGeom prst="ellipse">
              <a:avLst/>
            </a:prstGeom>
            <a:gradFill rotWithShape="1">
              <a:gsLst>
                <a:gs pos="0">
                  <a:srgbClr val="FFFFFF"/>
                </a:gs>
                <a:gs pos="50000">
                  <a:srgbClr val="3399FF"/>
                </a:gs>
                <a:gs pos="100000">
                  <a:srgbClr val="FFFFFF"/>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643" name="Oval 31"/>
            <p:cNvSpPr>
              <a:spLocks noChangeArrowheads="1"/>
            </p:cNvSpPr>
            <p:nvPr/>
          </p:nvSpPr>
          <p:spPr bwMode="gray">
            <a:xfrm>
              <a:off x="6969125" y="3257550"/>
              <a:ext cx="1730375" cy="1727200"/>
            </a:xfrm>
            <a:prstGeom prst="ellipse">
              <a:avLst/>
            </a:prstGeom>
            <a:gradFill rotWithShape="1">
              <a:gsLst>
                <a:gs pos="0">
                  <a:srgbClr val="3399FF">
                    <a:alpha val="32001"/>
                  </a:srgbClr>
                </a:gs>
                <a:gs pos="100000">
                  <a:srgbClr val="000000">
                    <a:alpha val="89998"/>
                  </a:srgbClr>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644" name="Oval 32"/>
            <p:cNvSpPr>
              <a:spLocks noChangeArrowheads="1"/>
            </p:cNvSpPr>
            <p:nvPr/>
          </p:nvSpPr>
          <p:spPr bwMode="gray">
            <a:xfrm>
              <a:off x="7085013" y="3370263"/>
              <a:ext cx="1501775" cy="1500187"/>
            </a:xfrm>
            <a:prstGeom prst="ellipse">
              <a:avLst/>
            </a:prstGeom>
            <a:gradFill rotWithShape="1">
              <a:gsLst>
                <a:gs pos="0">
                  <a:srgbClr val="1C538A"/>
                </a:gs>
                <a:gs pos="50000">
                  <a:srgbClr val="3399FF"/>
                </a:gs>
                <a:gs pos="100000">
                  <a:srgbClr val="1C538A"/>
                </a:gs>
              </a:gsLst>
              <a:lin ang="18900000" scaled="1"/>
            </a:gradFill>
            <a:ln w="38100" algn="ctr">
              <a:noFill/>
              <a:round/>
              <a:headEnd/>
              <a:tailEnd/>
            </a:ln>
          </p:spPr>
          <p:txBody>
            <a:bodyPr anchor="ctr">
              <a:spAutoFit/>
            </a:bodyPr>
            <a:lstStyle/>
            <a:p>
              <a:endParaRPr lang="el-GR">
                <a:latin typeface="Calibri" pitchFamily="34" charset="0"/>
              </a:endParaRPr>
            </a:p>
          </p:txBody>
        </p:sp>
        <p:sp>
          <p:nvSpPr>
            <p:cNvPr id="26645" name="Oval 33"/>
            <p:cNvSpPr>
              <a:spLocks noChangeArrowheads="1"/>
            </p:cNvSpPr>
            <p:nvPr/>
          </p:nvSpPr>
          <p:spPr bwMode="gray">
            <a:xfrm>
              <a:off x="7086600" y="3373438"/>
              <a:ext cx="1501775" cy="1500187"/>
            </a:xfrm>
            <a:prstGeom prst="ellipse">
              <a:avLst/>
            </a:prstGeom>
            <a:gradFill rotWithShape="1">
              <a:gsLst>
                <a:gs pos="0">
                  <a:srgbClr val="2061A2"/>
                </a:gs>
                <a:gs pos="100000">
                  <a:srgbClr val="3399FF">
                    <a:alpha val="0"/>
                  </a:srgbClr>
                </a:gs>
              </a:gsLst>
              <a:lin ang="2700000" scaled="1"/>
            </a:gradFill>
            <a:ln w="38100" algn="ctr">
              <a:noFill/>
              <a:round/>
              <a:headEnd/>
              <a:tailEnd/>
            </a:ln>
          </p:spPr>
          <p:txBody>
            <a:bodyPr anchor="ctr">
              <a:spAutoFit/>
            </a:bodyPr>
            <a:lstStyle/>
            <a:p>
              <a:endParaRPr lang="el-GR">
                <a:latin typeface="Calibri" pitchFamily="34" charset="0"/>
              </a:endParaRPr>
            </a:p>
          </p:txBody>
        </p:sp>
        <p:sp>
          <p:nvSpPr>
            <p:cNvPr id="26646" name="Oval 34"/>
            <p:cNvSpPr>
              <a:spLocks noChangeArrowheads="1"/>
            </p:cNvSpPr>
            <p:nvPr/>
          </p:nvSpPr>
          <p:spPr bwMode="gray">
            <a:xfrm>
              <a:off x="7159625" y="3446463"/>
              <a:ext cx="1352550" cy="1349375"/>
            </a:xfrm>
            <a:prstGeom prst="ellipse">
              <a:avLst/>
            </a:prstGeom>
            <a:solidFill>
              <a:srgbClr val="000000"/>
            </a:solidFill>
            <a:ln w="38100" algn="ctr">
              <a:noFill/>
              <a:round/>
              <a:headEnd/>
              <a:tailEnd/>
            </a:ln>
          </p:spPr>
          <p:txBody>
            <a:bodyPr anchor="ctr">
              <a:spAutoFit/>
            </a:bodyPr>
            <a:lstStyle/>
            <a:p>
              <a:endParaRPr lang="el-GR">
                <a:latin typeface="Calibri" pitchFamily="34" charset="0"/>
              </a:endParaRPr>
            </a:p>
          </p:txBody>
        </p:sp>
        <p:grpSp>
          <p:nvGrpSpPr>
            <p:cNvPr id="26647" name="Group 35"/>
            <p:cNvGrpSpPr>
              <a:grpSpLocks/>
            </p:cNvGrpSpPr>
            <p:nvPr/>
          </p:nvGrpSpPr>
          <p:grpSpPr bwMode="auto">
            <a:xfrm>
              <a:off x="7180263" y="3467100"/>
              <a:ext cx="1311275" cy="1309688"/>
              <a:chOff x="4166" y="1706"/>
              <a:chExt cx="1252" cy="1252"/>
            </a:xfrm>
          </p:grpSpPr>
          <p:sp>
            <p:nvSpPr>
              <p:cNvPr id="26763" name="Oval 36"/>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64" name="Oval 37"/>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65" name="Oval 38"/>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66" name="Oval 39"/>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grpSp>
          <p:nvGrpSpPr>
            <p:cNvPr id="26648" name="Group 40"/>
            <p:cNvGrpSpPr>
              <a:grpSpLocks/>
            </p:cNvGrpSpPr>
            <p:nvPr/>
          </p:nvGrpSpPr>
          <p:grpSpPr bwMode="auto">
            <a:xfrm rot="3877067">
              <a:off x="3870329" y="4986337"/>
              <a:ext cx="2060575" cy="984249"/>
              <a:chOff x="2290" y="2725"/>
              <a:chExt cx="1832" cy="713"/>
            </a:xfrm>
          </p:grpSpPr>
          <p:grpSp>
            <p:nvGrpSpPr>
              <p:cNvPr id="26757" name="Group 41"/>
              <p:cNvGrpSpPr>
                <a:grpSpLocks/>
              </p:cNvGrpSpPr>
              <p:nvPr/>
            </p:nvGrpSpPr>
            <p:grpSpPr bwMode="auto">
              <a:xfrm>
                <a:off x="2290" y="3030"/>
                <a:ext cx="1832" cy="408"/>
                <a:chOff x="2290" y="3030"/>
                <a:chExt cx="1832" cy="408"/>
              </a:xfrm>
            </p:grpSpPr>
            <p:sp>
              <p:nvSpPr>
                <p:cNvPr id="26761" name="Freeform 42"/>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w="0">
                  <a:noFill/>
                  <a:prstDash val="solid"/>
                  <a:round/>
                  <a:headEnd/>
                  <a:tailEnd/>
                </a:ln>
              </p:spPr>
              <p:txBody>
                <a:bodyPr/>
                <a:lstStyle/>
                <a:p>
                  <a:endParaRPr lang="el-GR"/>
                </a:p>
              </p:txBody>
            </p:sp>
            <p:sp>
              <p:nvSpPr>
                <p:cNvPr id="26762" name="Freeform 43"/>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nvGrpSpPr>
              <p:cNvPr id="26758" name="Group 44"/>
              <p:cNvGrpSpPr>
                <a:grpSpLocks/>
              </p:cNvGrpSpPr>
              <p:nvPr/>
            </p:nvGrpSpPr>
            <p:grpSpPr bwMode="auto">
              <a:xfrm flipV="1">
                <a:off x="2290" y="2725"/>
                <a:ext cx="1406" cy="313"/>
                <a:chOff x="2290" y="3030"/>
                <a:chExt cx="1832" cy="408"/>
              </a:xfrm>
            </p:grpSpPr>
            <p:sp>
              <p:nvSpPr>
                <p:cNvPr id="26759" name="Freeform 45"/>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w="0">
                  <a:noFill/>
                  <a:prstDash val="solid"/>
                  <a:round/>
                  <a:headEnd/>
                  <a:tailEnd/>
                </a:ln>
              </p:spPr>
              <p:txBody>
                <a:bodyPr/>
                <a:lstStyle/>
                <a:p>
                  <a:endParaRPr lang="el-GR"/>
                </a:p>
              </p:txBody>
            </p:sp>
            <p:sp>
              <p:nvSpPr>
                <p:cNvPr id="26760" name="Freeform 46"/>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grpSp>
          <p:nvGrpSpPr>
            <p:cNvPr id="26649" name="Group 47"/>
            <p:cNvGrpSpPr>
              <a:grpSpLocks/>
            </p:cNvGrpSpPr>
            <p:nvPr/>
          </p:nvGrpSpPr>
          <p:grpSpPr bwMode="auto">
            <a:xfrm>
              <a:off x="3543300" y="3416300"/>
              <a:ext cx="1439863" cy="1439863"/>
              <a:chOff x="2789" y="1625"/>
              <a:chExt cx="907" cy="907"/>
            </a:xfrm>
          </p:grpSpPr>
          <p:sp>
            <p:nvSpPr>
              <p:cNvPr id="26747" name="Oval 48"/>
              <p:cNvSpPr>
                <a:spLocks noChangeArrowheads="1"/>
              </p:cNvSpPr>
              <p:nvPr/>
            </p:nvSpPr>
            <p:spPr bwMode="gray">
              <a:xfrm>
                <a:off x="2789" y="1625"/>
                <a:ext cx="907" cy="907"/>
              </a:xfrm>
              <a:prstGeom prst="ellipse">
                <a:avLst/>
              </a:prstGeom>
              <a:gradFill rotWithShape="1">
                <a:gsLst>
                  <a:gs pos="0">
                    <a:srgbClr val="FFFFFF"/>
                  </a:gs>
                  <a:gs pos="50000">
                    <a:srgbClr val="83A6A7"/>
                  </a:gs>
                  <a:gs pos="100000">
                    <a:srgbClr val="FFFFFF"/>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48" name="Oval 49"/>
              <p:cNvSpPr>
                <a:spLocks noChangeArrowheads="1"/>
              </p:cNvSpPr>
              <p:nvPr/>
            </p:nvSpPr>
            <p:spPr bwMode="gray">
              <a:xfrm>
                <a:off x="2789" y="1625"/>
                <a:ext cx="907" cy="907"/>
              </a:xfrm>
              <a:prstGeom prst="ellipse">
                <a:avLst/>
              </a:prstGeom>
              <a:gradFill rotWithShape="1">
                <a:gsLst>
                  <a:gs pos="0">
                    <a:srgbClr val="83A6A7">
                      <a:alpha val="32001"/>
                    </a:srgbClr>
                  </a:gs>
                  <a:gs pos="100000">
                    <a:srgbClr val="000000">
                      <a:alpha val="89998"/>
                    </a:srgbClr>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49" name="Oval 50"/>
              <p:cNvSpPr>
                <a:spLocks noChangeArrowheads="1"/>
              </p:cNvSpPr>
              <p:nvPr/>
            </p:nvSpPr>
            <p:spPr bwMode="gray">
              <a:xfrm>
                <a:off x="2849" y="1684"/>
                <a:ext cx="787" cy="788"/>
              </a:xfrm>
              <a:prstGeom prst="ellipse">
                <a:avLst/>
              </a:prstGeom>
              <a:gradFill rotWithShape="1">
                <a:gsLst>
                  <a:gs pos="0">
                    <a:srgbClr val="475A5A"/>
                  </a:gs>
                  <a:gs pos="50000">
                    <a:srgbClr val="83A6A7"/>
                  </a:gs>
                  <a:gs pos="100000">
                    <a:srgbClr val="475A5A"/>
                  </a:gs>
                </a:gsLst>
                <a:lin ang="18900000" scaled="1"/>
              </a:gradFill>
              <a:ln w="38100" algn="ctr">
                <a:noFill/>
                <a:round/>
                <a:headEnd/>
                <a:tailEnd/>
              </a:ln>
            </p:spPr>
            <p:txBody>
              <a:bodyPr anchor="ctr">
                <a:spAutoFit/>
              </a:bodyPr>
              <a:lstStyle/>
              <a:p>
                <a:endParaRPr lang="el-GR">
                  <a:latin typeface="Calibri" pitchFamily="34" charset="0"/>
                </a:endParaRPr>
              </a:p>
            </p:txBody>
          </p:sp>
          <p:sp>
            <p:nvSpPr>
              <p:cNvPr id="26750" name="Oval 51"/>
              <p:cNvSpPr>
                <a:spLocks noChangeArrowheads="1"/>
              </p:cNvSpPr>
              <p:nvPr/>
            </p:nvSpPr>
            <p:spPr bwMode="gray">
              <a:xfrm>
                <a:off x="2849" y="1686"/>
                <a:ext cx="787" cy="788"/>
              </a:xfrm>
              <a:prstGeom prst="ellipse">
                <a:avLst/>
              </a:prstGeom>
              <a:gradFill rotWithShape="1">
                <a:gsLst>
                  <a:gs pos="0">
                    <a:srgbClr val="53696A"/>
                  </a:gs>
                  <a:gs pos="100000">
                    <a:srgbClr val="83A6A7">
                      <a:alpha val="0"/>
                    </a:srgbClr>
                  </a:gs>
                </a:gsLst>
                <a:lin ang="2700000" scaled="1"/>
              </a:gradFill>
              <a:ln w="38100" algn="ctr">
                <a:noFill/>
                <a:round/>
                <a:headEnd/>
                <a:tailEnd/>
              </a:ln>
            </p:spPr>
            <p:txBody>
              <a:bodyPr anchor="ctr">
                <a:spAutoFit/>
              </a:bodyPr>
              <a:lstStyle/>
              <a:p>
                <a:endParaRPr lang="el-GR">
                  <a:latin typeface="Calibri" pitchFamily="34" charset="0"/>
                </a:endParaRPr>
              </a:p>
            </p:txBody>
          </p:sp>
          <p:sp>
            <p:nvSpPr>
              <p:cNvPr id="26751" name="Oval 52"/>
              <p:cNvSpPr>
                <a:spLocks noChangeArrowheads="1"/>
              </p:cNvSpPr>
              <p:nvPr/>
            </p:nvSpPr>
            <p:spPr bwMode="gray">
              <a:xfrm>
                <a:off x="2888" y="1724"/>
                <a:ext cx="709" cy="709"/>
              </a:xfrm>
              <a:prstGeom prst="ellipse">
                <a:avLst/>
              </a:prstGeom>
              <a:solidFill>
                <a:srgbClr val="000000"/>
              </a:solidFill>
              <a:ln w="38100" algn="ctr">
                <a:noFill/>
                <a:round/>
                <a:headEnd/>
                <a:tailEnd/>
              </a:ln>
            </p:spPr>
            <p:txBody>
              <a:bodyPr anchor="ctr">
                <a:spAutoFit/>
              </a:bodyPr>
              <a:lstStyle/>
              <a:p>
                <a:endParaRPr lang="el-GR">
                  <a:latin typeface="Calibri" pitchFamily="34" charset="0"/>
                </a:endParaRPr>
              </a:p>
            </p:txBody>
          </p:sp>
          <p:grpSp>
            <p:nvGrpSpPr>
              <p:cNvPr id="26752" name="Group 53"/>
              <p:cNvGrpSpPr>
                <a:grpSpLocks/>
              </p:cNvGrpSpPr>
              <p:nvPr/>
            </p:nvGrpSpPr>
            <p:grpSpPr bwMode="auto">
              <a:xfrm>
                <a:off x="2899" y="1735"/>
                <a:ext cx="687" cy="688"/>
                <a:chOff x="4166" y="1706"/>
                <a:chExt cx="1252" cy="1252"/>
              </a:xfrm>
            </p:grpSpPr>
            <p:sp>
              <p:nvSpPr>
                <p:cNvPr id="26753" name="Oval 54"/>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54" name="Oval 55"/>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55" name="Oval 56"/>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56" name="Oval 57"/>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grpSp>
        <p:grpSp>
          <p:nvGrpSpPr>
            <p:cNvPr id="26650" name="Group 58"/>
            <p:cNvGrpSpPr>
              <a:grpSpLocks/>
            </p:cNvGrpSpPr>
            <p:nvPr/>
          </p:nvGrpSpPr>
          <p:grpSpPr bwMode="auto">
            <a:xfrm rot="3877067">
              <a:off x="2155829" y="4986337"/>
              <a:ext cx="2060575" cy="984249"/>
              <a:chOff x="2290" y="2725"/>
              <a:chExt cx="1832" cy="713"/>
            </a:xfrm>
          </p:grpSpPr>
          <p:grpSp>
            <p:nvGrpSpPr>
              <p:cNvPr id="26741" name="Group 59"/>
              <p:cNvGrpSpPr>
                <a:grpSpLocks/>
              </p:cNvGrpSpPr>
              <p:nvPr/>
            </p:nvGrpSpPr>
            <p:grpSpPr bwMode="auto">
              <a:xfrm>
                <a:off x="2290" y="3030"/>
                <a:ext cx="1832" cy="408"/>
                <a:chOff x="2290" y="3030"/>
                <a:chExt cx="1832" cy="408"/>
              </a:xfrm>
            </p:grpSpPr>
            <p:sp>
              <p:nvSpPr>
                <p:cNvPr id="26745" name="Freeform 60"/>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w="0">
                  <a:noFill/>
                  <a:prstDash val="solid"/>
                  <a:round/>
                  <a:headEnd/>
                  <a:tailEnd/>
                </a:ln>
              </p:spPr>
              <p:txBody>
                <a:bodyPr/>
                <a:lstStyle/>
                <a:p>
                  <a:endParaRPr lang="el-GR"/>
                </a:p>
              </p:txBody>
            </p:sp>
            <p:sp>
              <p:nvSpPr>
                <p:cNvPr id="26746" name="Freeform 61"/>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nvGrpSpPr>
              <p:cNvPr id="26742" name="Group 62"/>
              <p:cNvGrpSpPr>
                <a:grpSpLocks/>
              </p:cNvGrpSpPr>
              <p:nvPr/>
            </p:nvGrpSpPr>
            <p:grpSpPr bwMode="auto">
              <a:xfrm flipV="1">
                <a:off x="2290" y="2725"/>
                <a:ext cx="1406" cy="313"/>
                <a:chOff x="2290" y="3030"/>
                <a:chExt cx="1832" cy="408"/>
              </a:xfrm>
            </p:grpSpPr>
            <p:sp>
              <p:nvSpPr>
                <p:cNvPr id="26743" name="Freeform 63"/>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w="0">
                  <a:noFill/>
                  <a:prstDash val="solid"/>
                  <a:round/>
                  <a:headEnd/>
                  <a:tailEnd/>
                </a:ln>
              </p:spPr>
              <p:txBody>
                <a:bodyPr/>
                <a:lstStyle/>
                <a:p>
                  <a:endParaRPr lang="el-GR"/>
                </a:p>
              </p:txBody>
            </p:sp>
            <p:sp>
              <p:nvSpPr>
                <p:cNvPr id="26744" name="Freeform 64"/>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grpSp>
          <p:nvGrpSpPr>
            <p:cNvPr id="26651" name="Group 65"/>
            <p:cNvGrpSpPr>
              <a:grpSpLocks/>
            </p:cNvGrpSpPr>
            <p:nvPr/>
          </p:nvGrpSpPr>
          <p:grpSpPr bwMode="auto">
            <a:xfrm>
              <a:off x="1828800" y="3416300"/>
              <a:ext cx="1439863" cy="1439863"/>
              <a:chOff x="2789" y="1625"/>
              <a:chExt cx="907" cy="907"/>
            </a:xfrm>
          </p:grpSpPr>
          <p:sp>
            <p:nvSpPr>
              <p:cNvPr id="26731" name="Oval 66"/>
              <p:cNvSpPr>
                <a:spLocks noChangeArrowheads="1"/>
              </p:cNvSpPr>
              <p:nvPr/>
            </p:nvSpPr>
            <p:spPr bwMode="gray">
              <a:xfrm>
                <a:off x="2789" y="1625"/>
                <a:ext cx="907" cy="907"/>
              </a:xfrm>
              <a:prstGeom prst="ellipse">
                <a:avLst/>
              </a:prstGeom>
              <a:gradFill rotWithShape="1">
                <a:gsLst>
                  <a:gs pos="0">
                    <a:srgbClr val="FFFFFF"/>
                  </a:gs>
                  <a:gs pos="50000">
                    <a:srgbClr val="83A6A7"/>
                  </a:gs>
                  <a:gs pos="100000">
                    <a:srgbClr val="FFFFFF"/>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32" name="Oval 67"/>
              <p:cNvSpPr>
                <a:spLocks noChangeArrowheads="1"/>
              </p:cNvSpPr>
              <p:nvPr/>
            </p:nvSpPr>
            <p:spPr bwMode="gray">
              <a:xfrm>
                <a:off x="2789" y="1625"/>
                <a:ext cx="907" cy="907"/>
              </a:xfrm>
              <a:prstGeom prst="ellipse">
                <a:avLst/>
              </a:prstGeom>
              <a:gradFill rotWithShape="1">
                <a:gsLst>
                  <a:gs pos="0">
                    <a:srgbClr val="83A6A7">
                      <a:alpha val="32001"/>
                    </a:srgbClr>
                  </a:gs>
                  <a:gs pos="100000">
                    <a:srgbClr val="000000">
                      <a:alpha val="89998"/>
                    </a:srgbClr>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33" name="Oval 68"/>
              <p:cNvSpPr>
                <a:spLocks noChangeArrowheads="1"/>
              </p:cNvSpPr>
              <p:nvPr/>
            </p:nvSpPr>
            <p:spPr bwMode="gray">
              <a:xfrm>
                <a:off x="2849" y="1684"/>
                <a:ext cx="787" cy="788"/>
              </a:xfrm>
              <a:prstGeom prst="ellipse">
                <a:avLst/>
              </a:prstGeom>
              <a:gradFill rotWithShape="1">
                <a:gsLst>
                  <a:gs pos="0">
                    <a:srgbClr val="475A5A"/>
                  </a:gs>
                  <a:gs pos="50000">
                    <a:srgbClr val="83A6A7"/>
                  </a:gs>
                  <a:gs pos="100000">
                    <a:srgbClr val="475A5A"/>
                  </a:gs>
                </a:gsLst>
                <a:lin ang="18900000" scaled="1"/>
              </a:gradFill>
              <a:ln w="38100" algn="ctr">
                <a:noFill/>
                <a:round/>
                <a:headEnd/>
                <a:tailEnd/>
              </a:ln>
            </p:spPr>
            <p:txBody>
              <a:bodyPr anchor="ctr">
                <a:spAutoFit/>
              </a:bodyPr>
              <a:lstStyle/>
              <a:p>
                <a:endParaRPr lang="el-GR">
                  <a:latin typeface="Calibri" pitchFamily="34" charset="0"/>
                </a:endParaRPr>
              </a:p>
            </p:txBody>
          </p:sp>
          <p:sp>
            <p:nvSpPr>
              <p:cNvPr id="26734" name="Oval 69"/>
              <p:cNvSpPr>
                <a:spLocks noChangeArrowheads="1"/>
              </p:cNvSpPr>
              <p:nvPr/>
            </p:nvSpPr>
            <p:spPr bwMode="gray">
              <a:xfrm>
                <a:off x="2849" y="1686"/>
                <a:ext cx="787" cy="788"/>
              </a:xfrm>
              <a:prstGeom prst="ellipse">
                <a:avLst/>
              </a:prstGeom>
              <a:gradFill rotWithShape="1">
                <a:gsLst>
                  <a:gs pos="0">
                    <a:srgbClr val="53696A"/>
                  </a:gs>
                  <a:gs pos="100000">
                    <a:srgbClr val="83A6A7">
                      <a:alpha val="0"/>
                    </a:srgbClr>
                  </a:gs>
                </a:gsLst>
                <a:lin ang="2700000" scaled="1"/>
              </a:gradFill>
              <a:ln w="38100" algn="ctr">
                <a:noFill/>
                <a:round/>
                <a:headEnd/>
                <a:tailEnd/>
              </a:ln>
            </p:spPr>
            <p:txBody>
              <a:bodyPr anchor="ctr">
                <a:spAutoFit/>
              </a:bodyPr>
              <a:lstStyle/>
              <a:p>
                <a:endParaRPr lang="el-GR">
                  <a:latin typeface="Calibri" pitchFamily="34" charset="0"/>
                </a:endParaRPr>
              </a:p>
            </p:txBody>
          </p:sp>
          <p:sp>
            <p:nvSpPr>
              <p:cNvPr id="26735" name="Oval 70"/>
              <p:cNvSpPr>
                <a:spLocks noChangeArrowheads="1"/>
              </p:cNvSpPr>
              <p:nvPr/>
            </p:nvSpPr>
            <p:spPr bwMode="gray">
              <a:xfrm>
                <a:off x="2888" y="1724"/>
                <a:ext cx="709" cy="709"/>
              </a:xfrm>
              <a:prstGeom prst="ellipse">
                <a:avLst/>
              </a:prstGeom>
              <a:solidFill>
                <a:srgbClr val="000000"/>
              </a:solidFill>
              <a:ln w="38100" algn="ctr">
                <a:noFill/>
                <a:round/>
                <a:headEnd/>
                <a:tailEnd/>
              </a:ln>
            </p:spPr>
            <p:txBody>
              <a:bodyPr anchor="ctr">
                <a:spAutoFit/>
              </a:bodyPr>
              <a:lstStyle/>
              <a:p>
                <a:endParaRPr lang="el-GR">
                  <a:latin typeface="Calibri" pitchFamily="34" charset="0"/>
                </a:endParaRPr>
              </a:p>
            </p:txBody>
          </p:sp>
          <p:grpSp>
            <p:nvGrpSpPr>
              <p:cNvPr id="26736" name="Group 71"/>
              <p:cNvGrpSpPr>
                <a:grpSpLocks/>
              </p:cNvGrpSpPr>
              <p:nvPr/>
            </p:nvGrpSpPr>
            <p:grpSpPr bwMode="auto">
              <a:xfrm>
                <a:off x="2899" y="1735"/>
                <a:ext cx="687" cy="688"/>
                <a:chOff x="4166" y="1706"/>
                <a:chExt cx="1252" cy="1252"/>
              </a:xfrm>
            </p:grpSpPr>
            <p:sp>
              <p:nvSpPr>
                <p:cNvPr id="26737" name="Oval 72"/>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38" name="Oval 73"/>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39" name="Oval 74"/>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40" name="Oval 75"/>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grpSp>
        <p:sp>
          <p:nvSpPr>
            <p:cNvPr id="26652" name="Text Box 76"/>
            <p:cNvSpPr txBox="1">
              <a:spLocks noChangeArrowheads="1"/>
            </p:cNvSpPr>
            <p:nvPr/>
          </p:nvSpPr>
          <p:spPr bwMode="gray">
            <a:xfrm rot="3925970">
              <a:off x="2334107" y="5346217"/>
              <a:ext cx="1323094" cy="397263"/>
            </a:xfrm>
            <a:prstGeom prst="rect">
              <a:avLst/>
            </a:prstGeom>
            <a:noFill/>
            <a:ln w="9525">
              <a:noFill/>
              <a:miter lim="800000"/>
              <a:headEnd/>
              <a:tailEnd/>
            </a:ln>
          </p:spPr>
          <p:txBody>
            <a:bodyPr>
              <a:spAutoFit/>
            </a:bodyPr>
            <a:lstStyle/>
            <a:p>
              <a:pPr eaLnBrk="0" hangingPunct="0"/>
              <a:r>
                <a:rPr lang="el-GR" b="1">
                  <a:latin typeface="Times New Roman" pitchFamily="18" charset="0"/>
                  <a:cs typeface="Times New Roman" pitchFamily="18" charset="0"/>
                </a:rPr>
                <a:t>ΕΠΑνΕΚ</a:t>
              </a:r>
              <a:endParaRPr lang="en-US" b="1">
                <a:latin typeface="Times New Roman" pitchFamily="18" charset="0"/>
                <a:cs typeface="Times New Roman" pitchFamily="18" charset="0"/>
              </a:endParaRPr>
            </a:p>
          </p:txBody>
        </p:sp>
        <p:sp>
          <p:nvSpPr>
            <p:cNvPr id="26653" name="Text Box 77"/>
            <p:cNvSpPr txBox="1">
              <a:spLocks noChangeArrowheads="1"/>
            </p:cNvSpPr>
            <p:nvPr/>
          </p:nvSpPr>
          <p:spPr bwMode="gray">
            <a:xfrm rot="3925970">
              <a:off x="2886870" y="4990306"/>
              <a:ext cx="823912" cy="307975"/>
            </a:xfrm>
            <a:prstGeom prst="rect">
              <a:avLst/>
            </a:prstGeom>
            <a:noFill/>
            <a:ln w="9525">
              <a:noFill/>
              <a:miter lim="800000"/>
              <a:headEnd/>
              <a:tailEnd/>
            </a:ln>
          </p:spPr>
          <p:txBody>
            <a:bodyPr>
              <a:spAutoFit/>
            </a:bodyPr>
            <a:lstStyle/>
            <a:p>
              <a:pPr eaLnBrk="0" hangingPunct="0"/>
              <a:r>
                <a:rPr lang="el-GR" sz="1400" b="1">
                  <a:latin typeface="Times New Roman" pitchFamily="18" charset="0"/>
                  <a:cs typeface="Times New Roman" pitchFamily="18" charset="0"/>
                </a:rPr>
                <a:t>ΕΤΠΑ</a:t>
              </a:r>
              <a:endParaRPr lang="en-US" sz="1400" b="1">
                <a:latin typeface="Times New Roman" pitchFamily="18" charset="0"/>
                <a:cs typeface="Times New Roman" pitchFamily="18" charset="0"/>
              </a:endParaRPr>
            </a:p>
          </p:txBody>
        </p:sp>
        <p:sp>
          <p:nvSpPr>
            <p:cNvPr id="26654" name="Text Box 78"/>
            <p:cNvSpPr txBox="1">
              <a:spLocks noChangeArrowheads="1"/>
            </p:cNvSpPr>
            <p:nvPr/>
          </p:nvSpPr>
          <p:spPr bwMode="gray">
            <a:xfrm rot="3925970">
              <a:off x="3877469" y="5412582"/>
              <a:ext cx="1804987" cy="584200"/>
            </a:xfrm>
            <a:prstGeom prst="rect">
              <a:avLst/>
            </a:prstGeom>
            <a:noFill/>
            <a:ln w="9525">
              <a:noFill/>
              <a:miter lim="800000"/>
              <a:headEnd/>
              <a:tailEnd/>
            </a:ln>
          </p:spPr>
          <p:txBody>
            <a:bodyPr>
              <a:spAutoFit/>
            </a:bodyPr>
            <a:lstStyle/>
            <a:p>
              <a:pPr eaLnBrk="0" hangingPunct="0"/>
              <a:r>
                <a:rPr lang="el-GR" sz="1600" b="1">
                  <a:latin typeface="Times New Roman" pitchFamily="18" charset="0"/>
                  <a:cs typeface="Times New Roman" pitchFamily="18" charset="0"/>
                </a:rPr>
                <a:t>Αλιείας και Θάλασσας</a:t>
              </a:r>
              <a:endParaRPr lang="en-US" sz="1600" b="1">
                <a:latin typeface="Times New Roman" pitchFamily="18" charset="0"/>
                <a:cs typeface="Times New Roman" pitchFamily="18" charset="0"/>
              </a:endParaRPr>
            </a:p>
          </p:txBody>
        </p:sp>
        <p:sp>
          <p:nvSpPr>
            <p:cNvPr id="26655" name="Text Box 79"/>
            <p:cNvSpPr txBox="1">
              <a:spLocks noChangeArrowheads="1"/>
            </p:cNvSpPr>
            <p:nvPr/>
          </p:nvSpPr>
          <p:spPr bwMode="gray">
            <a:xfrm rot="3925970">
              <a:off x="4595020" y="4990306"/>
              <a:ext cx="823912" cy="307975"/>
            </a:xfrm>
            <a:prstGeom prst="rect">
              <a:avLst/>
            </a:prstGeom>
            <a:noFill/>
            <a:ln w="9525">
              <a:noFill/>
              <a:miter lim="800000"/>
              <a:headEnd/>
              <a:tailEnd/>
            </a:ln>
          </p:spPr>
          <p:txBody>
            <a:bodyPr>
              <a:spAutoFit/>
            </a:bodyPr>
            <a:lstStyle/>
            <a:p>
              <a:pPr eaLnBrk="0" hangingPunct="0"/>
              <a:r>
                <a:rPr lang="el-GR" sz="1400" b="1">
                  <a:latin typeface="Times New Roman" pitchFamily="18" charset="0"/>
                  <a:cs typeface="Times New Roman" pitchFamily="18" charset="0"/>
                </a:rPr>
                <a:t>ΕΤΘΑ</a:t>
              </a:r>
              <a:endParaRPr lang="en-US" sz="1400" b="1">
                <a:latin typeface="Times New Roman" pitchFamily="18" charset="0"/>
                <a:cs typeface="Times New Roman" pitchFamily="18" charset="0"/>
              </a:endParaRPr>
            </a:p>
          </p:txBody>
        </p:sp>
        <p:sp>
          <p:nvSpPr>
            <p:cNvPr id="26656" name="Text Box 80"/>
            <p:cNvSpPr txBox="1">
              <a:spLocks noChangeArrowheads="1"/>
            </p:cNvSpPr>
            <p:nvPr/>
          </p:nvSpPr>
          <p:spPr bwMode="gray">
            <a:xfrm rot="3925970">
              <a:off x="5549900" y="5492751"/>
              <a:ext cx="1981200" cy="584200"/>
            </a:xfrm>
            <a:prstGeom prst="rect">
              <a:avLst/>
            </a:prstGeom>
            <a:noFill/>
            <a:ln w="9525">
              <a:noFill/>
              <a:miter lim="800000"/>
              <a:headEnd/>
              <a:tailEnd/>
            </a:ln>
          </p:spPr>
          <p:txBody>
            <a:bodyPr>
              <a:spAutoFit/>
            </a:bodyPr>
            <a:lstStyle/>
            <a:p>
              <a:pPr eaLnBrk="0" hangingPunct="0"/>
              <a:r>
                <a:rPr lang="el-GR" sz="1600" b="1">
                  <a:latin typeface="Times New Roman" pitchFamily="18" charset="0"/>
                  <a:cs typeface="Times New Roman" pitchFamily="18" charset="0"/>
                </a:rPr>
                <a:t>Αγροτική </a:t>
              </a:r>
            </a:p>
            <a:p>
              <a:pPr eaLnBrk="0" hangingPunct="0"/>
              <a:r>
                <a:rPr lang="el-GR" sz="1600" b="1">
                  <a:latin typeface="Times New Roman" pitchFamily="18" charset="0"/>
                  <a:cs typeface="Times New Roman" pitchFamily="18" charset="0"/>
                </a:rPr>
                <a:t>Ανάπτυξη</a:t>
              </a:r>
              <a:endParaRPr lang="en-US" sz="1600" b="1">
                <a:latin typeface="Times New Roman" pitchFamily="18" charset="0"/>
                <a:cs typeface="Times New Roman" pitchFamily="18" charset="0"/>
              </a:endParaRPr>
            </a:p>
          </p:txBody>
        </p:sp>
        <p:sp>
          <p:nvSpPr>
            <p:cNvPr id="26657" name="Text Box 81"/>
            <p:cNvSpPr txBox="1">
              <a:spLocks noChangeArrowheads="1"/>
            </p:cNvSpPr>
            <p:nvPr/>
          </p:nvSpPr>
          <p:spPr bwMode="gray">
            <a:xfrm rot="3925970">
              <a:off x="6251509" y="5079685"/>
              <a:ext cx="1045839" cy="331053"/>
            </a:xfrm>
            <a:prstGeom prst="rect">
              <a:avLst/>
            </a:prstGeom>
            <a:noFill/>
            <a:ln w="9525">
              <a:noFill/>
              <a:miter lim="800000"/>
              <a:headEnd/>
              <a:tailEnd/>
            </a:ln>
          </p:spPr>
          <p:txBody>
            <a:bodyPr>
              <a:spAutoFit/>
            </a:bodyPr>
            <a:lstStyle/>
            <a:p>
              <a:pPr eaLnBrk="0" hangingPunct="0"/>
              <a:r>
                <a:rPr lang="el-GR" sz="1400" b="1">
                  <a:latin typeface="Times New Roman" pitchFamily="18" charset="0"/>
                  <a:cs typeface="Times New Roman" pitchFamily="18" charset="0"/>
                </a:rPr>
                <a:t>ΕΓΤΑΑ</a:t>
              </a:r>
              <a:endParaRPr lang="en-US" sz="1400" b="1">
                <a:latin typeface="Times New Roman" pitchFamily="18" charset="0"/>
                <a:cs typeface="Times New Roman" pitchFamily="18" charset="0"/>
              </a:endParaRPr>
            </a:p>
          </p:txBody>
        </p:sp>
        <p:sp>
          <p:nvSpPr>
            <p:cNvPr id="26658" name="Text Box 82"/>
            <p:cNvSpPr txBox="1">
              <a:spLocks noChangeArrowheads="1"/>
            </p:cNvSpPr>
            <p:nvPr/>
          </p:nvSpPr>
          <p:spPr bwMode="gray">
            <a:xfrm rot="3925970">
              <a:off x="7699375" y="5351463"/>
              <a:ext cx="1258888" cy="646112"/>
            </a:xfrm>
            <a:prstGeom prst="rect">
              <a:avLst/>
            </a:prstGeom>
            <a:noFill/>
            <a:ln w="9525">
              <a:noFill/>
              <a:miter lim="800000"/>
              <a:headEnd/>
              <a:tailEnd/>
            </a:ln>
          </p:spPr>
          <p:txBody>
            <a:bodyPr>
              <a:spAutoFit/>
            </a:bodyPr>
            <a:lstStyle/>
            <a:p>
              <a:pPr eaLnBrk="0" hangingPunct="0"/>
              <a:r>
                <a:rPr lang="el-GR" b="1">
                  <a:latin typeface="Times New Roman" pitchFamily="18" charset="0"/>
                  <a:cs typeface="Times New Roman" pitchFamily="18" charset="0"/>
                </a:rPr>
                <a:t>ΠΕΠ Ηπείρου</a:t>
              </a:r>
              <a:endParaRPr lang="en-US" b="1">
                <a:latin typeface="Times New Roman" pitchFamily="18" charset="0"/>
                <a:cs typeface="Times New Roman" pitchFamily="18" charset="0"/>
              </a:endParaRPr>
            </a:p>
          </p:txBody>
        </p:sp>
        <p:sp>
          <p:nvSpPr>
            <p:cNvPr id="26659" name="Text Box 83"/>
            <p:cNvSpPr txBox="1">
              <a:spLocks noChangeArrowheads="1"/>
            </p:cNvSpPr>
            <p:nvPr/>
          </p:nvSpPr>
          <p:spPr bwMode="gray">
            <a:xfrm rot="3925970">
              <a:off x="8071644" y="5015707"/>
              <a:ext cx="1260475" cy="522287"/>
            </a:xfrm>
            <a:prstGeom prst="rect">
              <a:avLst/>
            </a:prstGeom>
            <a:noFill/>
            <a:ln w="9525">
              <a:noFill/>
              <a:miter lim="800000"/>
              <a:headEnd/>
              <a:tailEnd/>
            </a:ln>
          </p:spPr>
          <p:txBody>
            <a:bodyPr>
              <a:spAutoFit/>
            </a:bodyPr>
            <a:lstStyle/>
            <a:p>
              <a:pPr eaLnBrk="0" hangingPunct="0"/>
              <a:r>
                <a:rPr lang="el-GR" sz="1400" b="1">
                  <a:latin typeface="Times New Roman" pitchFamily="18" charset="0"/>
                  <a:cs typeface="Times New Roman" pitchFamily="18" charset="0"/>
                </a:rPr>
                <a:t>ΕΤΠΑ &amp; ΕΚΤ</a:t>
              </a:r>
              <a:endParaRPr lang="en-US" sz="1400" b="1">
                <a:latin typeface="Times New Roman" pitchFamily="18" charset="0"/>
                <a:cs typeface="Times New Roman" pitchFamily="18" charset="0"/>
              </a:endParaRPr>
            </a:p>
          </p:txBody>
        </p:sp>
        <p:sp>
          <p:nvSpPr>
            <p:cNvPr id="26660" name="AutoShape 59"/>
            <p:cNvSpPr>
              <a:spLocks noChangeArrowheads="1"/>
            </p:cNvSpPr>
            <p:nvPr/>
          </p:nvSpPr>
          <p:spPr bwMode="gray">
            <a:xfrm>
              <a:off x="6878638" y="1450975"/>
              <a:ext cx="2144712" cy="1763713"/>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a:prstShdw prst="shdw11">
                <a:srgbClr val="000000">
                  <a:alpha val="50000"/>
                </a:srgbClr>
              </a:prstShdw>
            </a:effectLst>
          </p:spPr>
          <p:txBody>
            <a:bodyPr wrap="none" anchor="ctr"/>
            <a:lstStyle/>
            <a:p>
              <a:endParaRPr lang="el-GR">
                <a:latin typeface="Calibri" pitchFamily="34" charset="0"/>
              </a:endParaRPr>
            </a:p>
          </p:txBody>
        </p:sp>
        <p:sp>
          <p:nvSpPr>
            <p:cNvPr id="26661" name="AutoShape 47"/>
            <p:cNvSpPr>
              <a:spLocks noChangeArrowheads="1"/>
            </p:cNvSpPr>
            <p:nvPr/>
          </p:nvSpPr>
          <p:spPr bwMode="gray">
            <a:xfrm>
              <a:off x="163513" y="1481138"/>
              <a:ext cx="2144712" cy="1763712"/>
            </a:xfrm>
            <a:prstGeom prst="roundRect">
              <a:avLst>
                <a:gd name="adj" fmla="val 17509"/>
              </a:avLst>
            </a:prstGeom>
            <a:gradFill rotWithShape="1">
              <a:gsLst>
                <a:gs pos="0">
                  <a:srgbClr val="4E91D4"/>
                </a:gs>
                <a:gs pos="100000">
                  <a:srgbClr val="3477A4"/>
                </a:gs>
              </a:gsLst>
              <a:lin ang="2700000" scaled="1"/>
            </a:gradFill>
            <a:ln w="9525">
              <a:noFill/>
              <a:round/>
              <a:headEnd/>
              <a:tailEnd/>
            </a:ln>
            <a:effectLst>
              <a:prstShdw prst="shdw12">
                <a:srgbClr val="000000">
                  <a:alpha val="50000"/>
                </a:srgbClr>
              </a:prstShdw>
            </a:effectLst>
          </p:spPr>
          <p:txBody>
            <a:bodyPr wrap="none" anchor="ctr"/>
            <a:lstStyle/>
            <a:p>
              <a:endParaRPr lang="el-GR">
                <a:latin typeface="Calibri" pitchFamily="34" charset="0"/>
              </a:endParaRPr>
            </a:p>
          </p:txBody>
        </p:sp>
        <p:sp>
          <p:nvSpPr>
            <p:cNvPr id="26662" name="AutoShape 48"/>
            <p:cNvSpPr>
              <a:spLocks noChangeArrowheads="1"/>
            </p:cNvSpPr>
            <p:nvPr/>
          </p:nvSpPr>
          <p:spPr bwMode="gray">
            <a:xfrm>
              <a:off x="196850" y="1489075"/>
              <a:ext cx="2079625" cy="1725613"/>
            </a:xfrm>
            <a:prstGeom prst="roundRect">
              <a:avLst>
                <a:gd name="adj" fmla="val 16667"/>
              </a:avLst>
            </a:prstGeom>
            <a:solidFill>
              <a:srgbClr val="3CA1E6"/>
            </a:solidFill>
            <a:ln w="9525">
              <a:noFill/>
              <a:round/>
              <a:headEnd/>
              <a:tailEnd/>
            </a:ln>
          </p:spPr>
          <p:txBody>
            <a:bodyPr wrap="none" anchor="ctr"/>
            <a:lstStyle/>
            <a:p>
              <a:endParaRPr lang="el-GR">
                <a:latin typeface="Calibri" pitchFamily="34" charset="0"/>
              </a:endParaRPr>
            </a:p>
          </p:txBody>
        </p:sp>
        <p:sp>
          <p:nvSpPr>
            <p:cNvPr id="26663" name="AutoShape 49"/>
            <p:cNvSpPr>
              <a:spLocks noChangeArrowheads="1"/>
            </p:cNvSpPr>
            <p:nvPr/>
          </p:nvSpPr>
          <p:spPr bwMode="gray">
            <a:xfrm>
              <a:off x="214313" y="2500313"/>
              <a:ext cx="2051050" cy="704850"/>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l-GR">
                <a:latin typeface="Calibri" pitchFamily="34" charset="0"/>
              </a:endParaRPr>
            </a:p>
          </p:txBody>
        </p:sp>
        <p:sp>
          <p:nvSpPr>
            <p:cNvPr id="26664" name="AutoShape 50"/>
            <p:cNvSpPr>
              <a:spLocks noChangeArrowheads="1"/>
            </p:cNvSpPr>
            <p:nvPr/>
          </p:nvSpPr>
          <p:spPr bwMode="gray">
            <a:xfrm>
              <a:off x="214313" y="1511300"/>
              <a:ext cx="2051050" cy="703263"/>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l-GR">
                <a:latin typeface="Calibri" pitchFamily="34" charset="0"/>
              </a:endParaRPr>
            </a:p>
          </p:txBody>
        </p:sp>
        <p:grpSp>
          <p:nvGrpSpPr>
            <p:cNvPr id="26665" name="Group 51"/>
            <p:cNvGrpSpPr>
              <a:grpSpLocks/>
            </p:cNvGrpSpPr>
            <p:nvPr/>
          </p:nvGrpSpPr>
          <p:grpSpPr bwMode="auto">
            <a:xfrm>
              <a:off x="908050" y="1173163"/>
              <a:ext cx="636588" cy="639762"/>
              <a:chOff x="1289" y="582"/>
              <a:chExt cx="668" cy="668"/>
            </a:xfrm>
          </p:grpSpPr>
          <p:sp>
            <p:nvSpPr>
              <p:cNvPr id="26726" name="Oval 52"/>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l-GR">
                  <a:latin typeface="Calibri" pitchFamily="34" charset="0"/>
                </a:endParaRPr>
              </a:p>
            </p:txBody>
          </p:sp>
          <p:sp>
            <p:nvSpPr>
              <p:cNvPr id="26727" name="Oval 53"/>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8" name="Oval 54"/>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9" name="Oval 55"/>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30" name="Oval 56"/>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sp>
          <p:nvSpPr>
            <p:cNvPr id="26666" name="Text Box 57"/>
            <p:cNvSpPr txBox="1">
              <a:spLocks noChangeArrowheads="1"/>
            </p:cNvSpPr>
            <p:nvPr/>
          </p:nvSpPr>
          <p:spPr bwMode="gray">
            <a:xfrm>
              <a:off x="1046163" y="1265238"/>
              <a:ext cx="350837" cy="461962"/>
            </a:xfrm>
            <a:prstGeom prst="rect">
              <a:avLst/>
            </a:prstGeom>
            <a:noFill/>
            <a:ln w="9525" algn="ctr">
              <a:noFill/>
              <a:miter lim="800000"/>
              <a:headEnd/>
              <a:tailEnd/>
            </a:ln>
          </p:spPr>
          <p:txBody>
            <a:bodyPr>
              <a:spAutoFit/>
            </a:bodyPr>
            <a:lstStyle/>
            <a:p>
              <a:pPr algn="ctr" eaLnBrk="0" hangingPunct="0"/>
              <a:r>
                <a:rPr lang="en-US" sz="2400">
                  <a:solidFill>
                    <a:srgbClr val="000000"/>
                  </a:solidFill>
                  <a:latin typeface="Calibri" pitchFamily="34" charset="0"/>
                </a:rPr>
                <a:t>1</a:t>
              </a:r>
            </a:p>
          </p:txBody>
        </p:sp>
        <p:sp>
          <p:nvSpPr>
            <p:cNvPr id="26667" name="Text Box 58"/>
            <p:cNvSpPr txBox="1">
              <a:spLocks noChangeArrowheads="1"/>
            </p:cNvSpPr>
            <p:nvPr/>
          </p:nvSpPr>
          <p:spPr bwMode="gray">
            <a:xfrm>
              <a:off x="142876" y="1796040"/>
              <a:ext cx="2135188" cy="1512252"/>
            </a:xfrm>
            <a:prstGeom prst="rect">
              <a:avLst/>
            </a:prstGeom>
            <a:noFill/>
            <a:ln w="9525" algn="ctr">
              <a:noFill/>
              <a:miter lim="800000"/>
              <a:headEnd/>
              <a:tailEnd/>
            </a:ln>
          </p:spPr>
          <p:txBody>
            <a:bodyPr>
              <a:spAutoFit/>
            </a:bodyPr>
            <a:lstStyle/>
            <a:p>
              <a:pPr algn="ctr" eaLnBrk="0" hangingPunct="0"/>
              <a:r>
                <a:rPr lang="el-GR" sz="2000">
                  <a:solidFill>
                    <a:srgbClr val="000000"/>
                  </a:solidFill>
                  <a:latin typeface="Times New Roman" pitchFamily="18" charset="0"/>
                  <a:cs typeface="Times New Roman" pitchFamily="18" charset="0"/>
                </a:rPr>
                <a:t>Αγροδιατροφή</a:t>
              </a:r>
            </a:p>
            <a:p>
              <a:pPr algn="ctr" eaLnBrk="0" hangingPunct="0"/>
              <a:endParaRPr lang="el-GR" sz="2000">
                <a:solidFill>
                  <a:srgbClr val="000000"/>
                </a:solidFill>
                <a:latin typeface="Times New Roman" pitchFamily="18" charset="0"/>
                <a:cs typeface="Times New Roman" pitchFamily="18" charset="0"/>
              </a:endParaRPr>
            </a:p>
            <a:p>
              <a:pPr algn="ctr" eaLnBrk="0" hangingPunct="0"/>
              <a:endParaRPr lang="el-GR" sz="2000">
                <a:solidFill>
                  <a:srgbClr val="000000"/>
                </a:solidFill>
                <a:latin typeface="Times New Roman" pitchFamily="18" charset="0"/>
                <a:cs typeface="Times New Roman" pitchFamily="18" charset="0"/>
              </a:endParaRPr>
            </a:p>
            <a:p>
              <a:pPr algn="ctr" eaLnBrk="0" hangingPunct="0"/>
              <a:r>
                <a:rPr lang="el-GR" sz="2000">
                  <a:solidFill>
                    <a:srgbClr val="000000"/>
                  </a:solidFill>
                  <a:latin typeface="Times New Roman" pitchFamily="18" charset="0"/>
                  <a:cs typeface="Times New Roman" pitchFamily="18" charset="0"/>
                </a:rPr>
                <a:t>Π/Υ 30εκ€</a:t>
              </a:r>
              <a:endParaRPr lang="en-US" sz="2000">
                <a:solidFill>
                  <a:srgbClr val="000000"/>
                </a:solidFill>
                <a:latin typeface="Times New Roman" pitchFamily="18" charset="0"/>
                <a:cs typeface="Times New Roman" pitchFamily="18" charset="0"/>
              </a:endParaRPr>
            </a:p>
          </p:txBody>
        </p:sp>
        <p:sp>
          <p:nvSpPr>
            <p:cNvPr id="26668" name="AutoShape 59"/>
            <p:cNvSpPr>
              <a:spLocks noChangeArrowheads="1"/>
            </p:cNvSpPr>
            <p:nvPr/>
          </p:nvSpPr>
          <p:spPr bwMode="gray">
            <a:xfrm>
              <a:off x="4664075" y="1450975"/>
              <a:ext cx="2144713" cy="1763713"/>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a:prstShdw prst="shdw11">
                <a:srgbClr val="000000">
                  <a:alpha val="50000"/>
                </a:srgbClr>
              </a:prstShdw>
            </a:effectLst>
          </p:spPr>
          <p:txBody>
            <a:bodyPr wrap="none" anchor="ctr"/>
            <a:lstStyle/>
            <a:p>
              <a:endParaRPr lang="el-GR">
                <a:latin typeface="Calibri" pitchFamily="34" charset="0"/>
              </a:endParaRPr>
            </a:p>
          </p:txBody>
        </p:sp>
        <p:sp>
          <p:nvSpPr>
            <p:cNvPr id="26669" name="AutoShape 60"/>
            <p:cNvSpPr>
              <a:spLocks noChangeArrowheads="1"/>
            </p:cNvSpPr>
            <p:nvPr/>
          </p:nvSpPr>
          <p:spPr bwMode="gray">
            <a:xfrm>
              <a:off x="4697413" y="1458913"/>
              <a:ext cx="2079625" cy="1725612"/>
            </a:xfrm>
            <a:prstGeom prst="roundRect">
              <a:avLst>
                <a:gd name="adj" fmla="val 16667"/>
              </a:avLst>
            </a:prstGeom>
            <a:solidFill>
              <a:srgbClr val="E9E065"/>
            </a:solidFill>
            <a:ln w="9525">
              <a:noFill/>
              <a:round/>
              <a:headEnd/>
              <a:tailEnd/>
            </a:ln>
          </p:spPr>
          <p:txBody>
            <a:bodyPr wrap="none" anchor="ctr"/>
            <a:lstStyle/>
            <a:p>
              <a:endParaRPr lang="el-GR">
                <a:latin typeface="Calibri" pitchFamily="34" charset="0"/>
              </a:endParaRPr>
            </a:p>
          </p:txBody>
        </p:sp>
        <p:sp>
          <p:nvSpPr>
            <p:cNvPr id="26670" name="AutoShape 61"/>
            <p:cNvSpPr>
              <a:spLocks noChangeArrowheads="1"/>
            </p:cNvSpPr>
            <p:nvPr/>
          </p:nvSpPr>
          <p:spPr bwMode="gray">
            <a:xfrm>
              <a:off x="4714875" y="2470150"/>
              <a:ext cx="2051050" cy="704850"/>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el-GR">
                <a:latin typeface="Calibri" pitchFamily="34" charset="0"/>
              </a:endParaRPr>
            </a:p>
          </p:txBody>
        </p:sp>
        <p:sp>
          <p:nvSpPr>
            <p:cNvPr id="26671" name="AutoShape 62"/>
            <p:cNvSpPr>
              <a:spLocks noChangeArrowheads="1"/>
            </p:cNvSpPr>
            <p:nvPr/>
          </p:nvSpPr>
          <p:spPr bwMode="gray">
            <a:xfrm>
              <a:off x="4714875" y="1481138"/>
              <a:ext cx="2051050" cy="703262"/>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el-GR">
                <a:latin typeface="Calibri" pitchFamily="34" charset="0"/>
              </a:endParaRPr>
            </a:p>
          </p:txBody>
        </p:sp>
        <p:grpSp>
          <p:nvGrpSpPr>
            <p:cNvPr id="26672" name="Group 63"/>
            <p:cNvGrpSpPr>
              <a:grpSpLocks/>
            </p:cNvGrpSpPr>
            <p:nvPr/>
          </p:nvGrpSpPr>
          <p:grpSpPr bwMode="auto">
            <a:xfrm>
              <a:off x="5408613" y="1143000"/>
              <a:ext cx="636587" cy="639763"/>
              <a:chOff x="1289" y="582"/>
              <a:chExt cx="668" cy="668"/>
            </a:xfrm>
          </p:grpSpPr>
          <p:sp>
            <p:nvSpPr>
              <p:cNvPr id="26721" name="Oval 64"/>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l-GR">
                  <a:latin typeface="Calibri" pitchFamily="34" charset="0"/>
                </a:endParaRPr>
              </a:p>
            </p:txBody>
          </p:sp>
          <p:sp>
            <p:nvSpPr>
              <p:cNvPr id="26722" name="Oval 65"/>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3" name="Oval 66"/>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4" name="Oval 67"/>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5" name="Oval 68"/>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sp>
          <p:nvSpPr>
            <p:cNvPr id="26673" name="Text Box 69"/>
            <p:cNvSpPr txBox="1">
              <a:spLocks noChangeArrowheads="1"/>
            </p:cNvSpPr>
            <p:nvPr/>
          </p:nvSpPr>
          <p:spPr bwMode="gray">
            <a:xfrm>
              <a:off x="5546725" y="1235075"/>
              <a:ext cx="350838" cy="461963"/>
            </a:xfrm>
            <a:prstGeom prst="rect">
              <a:avLst/>
            </a:prstGeom>
            <a:noFill/>
            <a:ln w="9525" algn="ctr">
              <a:noFill/>
              <a:miter lim="800000"/>
              <a:headEnd/>
              <a:tailEnd/>
            </a:ln>
          </p:spPr>
          <p:txBody>
            <a:bodyPr>
              <a:spAutoFit/>
            </a:bodyPr>
            <a:lstStyle/>
            <a:p>
              <a:pPr algn="ctr" eaLnBrk="0" hangingPunct="0"/>
              <a:r>
                <a:rPr lang="en-US" sz="2400">
                  <a:solidFill>
                    <a:srgbClr val="000000"/>
                  </a:solidFill>
                  <a:latin typeface="Calibri" pitchFamily="34" charset="0"/>
                </a:rPr>
                <a:t>3</a:t>
              </a:r>
            </a:p>
          </p:txBody>
        </p:sp>
        <p:sp>
          <p:nvSpPr>
            <p:cNvPr id="26674" name="Text Box 70"/>
            <p:cNvSpPr txBox="1">
              <a:spLocks noChangeArrowheads="1"/>
            </p:cNvSpPr>
            <p:nvPr/>
          </p:nvSpPr>
          <p:spPr bwMode="gray">
            <a:xfrm>
              <a:off x="4687279" y="1796040"/>
              <a:ext cx="2091348" cy="1512252"/>
            </a:xfrm>
            <a:prstGeom prst="rect">
              <a:avLst/>
            </a:prstGeom>
            <a:noFill/>
            <a:ln w="9525" algn="ctr">
              <a:noFill/>
              <a:miter lim="800000"/>
              <a:headEnd/>
              <a:tailEnd/>
            </a:ln>
          </p:spPr>
          <p:txBody>
            <a:bodyPr>
              <a:spAutoFit/>
            </a:bodyPr>
            <a:lstStyle/>
            <a:p>
              <a:pPr algn="ctr" eaLnBrk="0" hangingPunct="0"/>
              <a:r>
                <a:rPr lang="el-GR" sz="2000">
                  <a:solidFill>
                    <a:srgbClr val="000000"/>
                  </a:solidFill>
                  <a:latin typeface="Times New Roman" pitchFamily="18" charset="0"/>
                  <a:cs typeface="Times New Roman" pitchFamily="18" charset="0"/>
                </a:rPr>
                <a:t>ΤΠΕ και νεανική </a:t>
              </a:r>
            </a:p>
            <a:p>
              <a:pPr algn="ctr" eaLnBrk="0" hangingPunct="0"/>
              <a:r>
                <a:rPr lang="el-GR" sz="2000">
                  <a:solidFill>
                    <a:srgbClr val="000000"/>
                  </a:solidFill>
                  <a:latin typeface="Times New Roman" pitchFamily="18" charset="0"/>
                  <a:cs typeface="Times New Roman" pitchFamily="18" charset="0"/>
                </a:rPr>
                <a:t>Επιχειρ/κότητα</a:t>
              </a:r>
            </a:p>
            <a:p>
              <a:pPr algn="ctr" eaLnBrk="0" hangingPunct="0"/>
              <a:endParaRPr lang="el-GR" sz="2000">
                <a:solidFill>
                  <a:srgbClr val="000000"/>
                </a:solidFill>
                <a:latin typeface="Times New Roman" pitchFamily="18" charset="0"/>
                <a:cs typeface="Times New Roman" pitchFamily="18" charset="0"/>
              </a:endParaRPr>
            </a:p>
            <a:p>
              <a:pPr algn="ctr" eaLnBrk="0" hangingPunct="0"/>
              <a:r>
                <a:rPr lang="el-GR" sz="2000">
                  <a:solidFill>
                    <a:srgbClr val="000000"/>
                  </a:solidFill>
                  <a:latin typeface="Times New Roman" pitchFamily="18" charset="0"/>
                  <a:cs typeface="Times New Roman" pitchFamily="18" charset="0"/>
                </a:rPr>
                <a:t>Π/Υ 13εκ€</a:t>
              </a:r>
              <a:endParaRPr lang="en-US" sz="2000">
                <a:solidFill>
                  <a:srgbClr val="000000"/>
                </a:solidFill>
                <a:latin typeface="Times New Roman" pitchFamily="18" charset="0"/>
                <a:cs typeface="Times New Roman" pitchFamily="18" charset="0"/>
              </a:endParaRPr>
            </a:p>
          </p:txBody>
        </p:sp>
        <p:sp>
          <p:nvSpPr>
            <p:cNvPr id="26675" name="AutoShape 71"/>
            <p:cNvSpPr>
              <a:spLocks noChangeArrowheads="1"/>
            </p:cNvSpPr>
            <p:nvPr/>
          </p:nvSpPr>
          <p:spPr bwMode="gray">
            <a:xfrm>
              <a:off x="2378075" y="1481138"/>
              <a:ext cx="2144713" cy="1763712"/>
            </a:xfrm>
            <a:prstGeom prst="roundRect">
              <a:avLst>
                <a:gd name="adj" fmla="val 17509"/>
              </a:avLst>
            </a:prstGeom>
            <a:gradFill rotWithShape="1">
              <a:gsLst>
                <a:gs pos="0">
                  <a:srgbClr val="34B034"/>
                </a:gs>
                <a:gs pos="100000">
                  <a:srgbClr val="3F8B4A"/>
                </a:gs>
              </a:gsLst>
              <a:lin ang="2700000" scaled="1"/>
            </a:gradFill>
            <a:ln w="9525">
              <a:noFill/>
              <a:round/>
              <a:headEnd/>
              <a:tailEnd/>
            </a:ln>
          </p:spPr>
          <p:txBody>
            <a:bodyPr wrap="none" anchor="ctr"/>
            <a:lstStyle/>
            <a:p>
              <a:endParaRPr lang="el-GR">
                <a:latin typeface="Calibri" pitchFamily="34" charset="0"/>
              </a:endParaRPr>
            </a:p>
          </p:txBody>
        </p:sp>
        <p:sp>
          <p:nvSpPr>
            <p:cNvPr id="26676" name="AutoShape 72"/>
            <p:cNvSpPr>
              <a:spLocks noChangeArrowheads="1"/>
            </p:cNvSpPr>
            <p:nvPr/>
          </p:nvSpPr>
          <p:spPr bwMode="gray">
            <a:xfrm>
              <a:off x="2411413" y="1489075"/>
              <a:ext cx="2079625" cy="1725613"/>
            </a:xfrm>
            <a:prstGeom prst="roundRect">
              <a:avLst>
                <a:gd name="adj" fmla="val 16667"/>
              </a:avLst>
            </a:prstGeom>
            <a:solidFill>
              <a:srgbClr val="73E77E"/>
            </a:solidFill>
            <a:ln w="9525">
              <a:noFill/>
              <a:round/>
              <a:headEnd/>
              <a:tailEnd/>
            </a:ln>
          </p:spPr>
          <p:txBody>
            <a:bodyPr wrap="none" anchor="ctr"/>
            <a:lstStyle/>
            <a:p>
              <a:endParaRPr lang="el-GR">
                <a:latin typeface="Calibri" pitchFamily="34" charset="0"/>
              </a:endParaRPr>
            </a:p>
          </p:txBody>
        </p:sp>
        <p:sp>
          <p:nvSpPr>
            <p:cNvPr id="26677" name="AutoShape 73"/>
            <p:cNvSpPr>
              <a:spLocks noChangeArrowheads="1"/>
            </p:cNvSpPr>
            <p:nvPr/>
          </p:nvSpPr>
          <p:spPr bwMode="gray">
            <a:xfrm>
              <a:off x="2428875" y="2500313"/>
              <a:ext cx="2051050" cy="704850"/>
            </a:xfrm>
            <a:prstGeom prst="roundRect">
              <a:avLst>
                <a:gd name="adj" fmla="val 50000"/>
              </a:avLst>
            </a:prstGeom>
            <a:gradFill rotWithShape="1">
              <a:gsLst>
                <a:gs pos="0">
                  <a:srgbClr val="73E77E"/>
                </a:gs>
                <a:gs pos="100000">
                  <a:srgbClr val="B3F2B9"/>
                </a:gs>
              </a:gsLst>
              <a:lin ang="5400000" scaled="1"/>
            </a:gradFill>
            <a:ln w="9525">
              <a:noFill/>
              <a:round/>
              <a:headEnd/>
              <a:tailEnd/>
            </a:ln>
          </p:spPr>
          <p:txBody>
            <a:bodyPr wrap="none" anchor="ctr"/>
            <a:lstStyle/>
            <a:p>
              <a:endParaRPr lang="el-GR">
                <a:latin typeface="Calibri" pitchFamily="34" charset="0"/>
              </a:endParaRPr>
            </a:p>
          </p:txBody>
        </p:sp>
        <p:sp>
          <p:nvSpPr>
            <p:cNvPr id="26678" name="AutoShape 74"/>
            <p:cNvSpPr>
              <a:spLocks noChangeArrowheads="1"/>
            </p:cNvSpPr>
            <p:nvPr/>
          </p:nvSpPr>
          <p:spPr bwMode="gray">
            <a:xfrm>
              <a:off x="2428875" y="1511300"/>
              <a:ext cx="2051050" cy="703263"/>
            </a:xfrm>
            <a:prstGeom prst="roundRect">
              <a:avLst>
                <a:gd name="adj" fmla="val 50000"/>
              </a:avLst>
            </a:prstGeom>
            <a:gradFill rotWithShape="1">
              <a:gsLst>
                <a:gs pos="0">
                  <a:srgbClr val="D0F7D4"/>
                </a:gs>
                <a:gs pos="100000">
                  <a:srgbClr val="73E77E"/>
                </a:gs>
              </a:gsLst>
              <a:lin ang="5400000" scaled="1"/>
            </a:gradFill>
            <a:ln w="9525">
              <a:noFill/>
              <a:round/>
              <a:headEnd/>
              <a:tailEnd/>
            </a:ln>
          </p:spPr>
          <p:txBody>
            <a:bodyPr wrap="none" anchor="ctr"/>
            <a:lstStyle/>
            <a:p>
              <a:endParaRPr lang="el-GR">
                <a:latin typeface="Calibri" pitchFamily="34" charset="0"/>
              </a:endParaRPr>
            </a:p>
          </p:txBody>
        </p:sp>
        <p:sp>
          <p:nvSpPr>
            <p:cNvPr id="26679" name="Oval 75"/>
            <p:cNvSpPr>
              <a:spLocks noChangeArrowheads="1"/>
            </p:cNvSpPr>
            <p:nvPr/>
          </p:nvSpPr>
          <p:spPr bwMode="gray">
            <a:xfrm>
              <a:off x="3122613" y="1173163"/>
              <a:ext cx="636587" cy="519112"/>
            </a:xfrm>
            <a:prstGeom prst="ellipse">
              <a:avLst/>
            </a:prstGeom>
            <a:solidFill>
              <a:srgbClr val="333333"/>
            </a:solidFill>
            <a:ln w="38100" algn="ctr">
              <a:noFill/>
              <a:round/>
              <a:headEnd/>
              <a:tailEnd/>
            </a:ln>
          </p:spPr>
          <p:txBody>
            <a:bodyPr anchor="ctr">
              <a:spAutoFit/>
            </a:bodyPr>
            <a:lstStyle/>
            <a:p>
              <a:endParaRPr lang="el-GR">
                <a:latin typeface="Calibri" pitchFamily="34" charset="0"/>
              </a:endParaRPr>
            </a:p>
          </p:txBody>
        </p:sp>
        <p:sp>
          <p:nvSpPr>
            <p:cNvPr id="26680" name="Oval 76"/>
            <p:cNvSpPr>
              <a:spLocks noChangeArrowheads="1"/>
            </p:cNvSpPr>
            <p:nvPr/>
          </p:nvSpPr>
          <p:spPr bwMode="gray">
            <a:xfrm>
              <a:off x="3128963" y="1177925"/>
              <a:ext cx="615950" cy="619125"/>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681" name="Oval 77"/>
            <p:cNvSpPr>
              <a:spLocks noChangeArrowheads="1"/>
            </p:cNvSpPr>
            <p:nvPr/>
          </p:nvSpPr>
          <p:spPr bwMode="gray">
            <a:xfrm>
              <a:off x="3136900" y="1181100"/>
              <a:ext cx="603250" cy="6048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682" name="Oval 78"/>
            <p:cNvSpPr>
              <a:spLocks noChangeArrowheads="1"/>
            </p:cNvSpPr>
            <p:nvPr/>
          </p:nvSpPr>
          <p:spPr bwMode="gray">
            <a:xfrm>
              <a:off x="3143250" y="1187450"/>
              <a:ext cx="573087" cy="5635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683" name="Oval 79"/>
            <p:cNvSpPr>
              <a:spLocks noChangeArrowheads="1"/>
            </p:cNvSpPr>
            <p:nvPr/>
          </p:nvSpPr>
          <p:spPr bwMode="gray">
            <a:xfrm>
              <a:off x="3178175" y="1203325"/>
              <a:ext cx="508000" cy="45720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684" name="Text Box 80"/>
            <p:cNvSpPr txBox="1">
              <a:spLocks noChangeArrowheads="1"/>
            </p:cNvSpPr>
            <p:nvPr/>
          </p:nvSpPr>
          <p:spPr bwMode="gray">
            <a:xfrm>
              <a:off x="3260725" y="1265238"/>
              <a:ext cx="350838" cy="461962"/>
            </a:xfrm>
            <a:prstGeom prst="rect">
              <a:avLst/>
            </a:prstGeom>
            <a:noFill/>
            <a:ln w="9525" algn="ctr">
              <a:noFill/>
              <a:miter lim="800000"/>
              <a:headEnd/>
              <a:tailEnd/>
            </a:ln>
          </p:spPr>
          <p:txBody>
            <a:bodyPr>
              <a:spAutoFit/>
            </a:bodyPr>
            <a:lstStyle/>
            <a:p>
              <a:pPr algn="ctr" eaLnBrk="0" hangingPunct="0"/>
              <a:r>
                <a:rPr lang="en-US" sz="2400">
                  <a:solidFill>
                    <a:srgbClr val="000000"/>
                  </a:solidFill>
                  <a:latin typeface="Calibri" pitchFamily="34" charset="0"/>
                </a:rPr>
                <a:t>2</a:t>
              </a:r>
            </a:p>
          </p:txBody>
        </p:sp>
        <p:sp>
          <p:nvSpPr>
            <p:cNvPr id="26685" name="Text Box 81"/>
            <p:cNvSpPr txBox="1">
              <a:spLocks noChangeArrowheads="1"/>
            </p:cNvSpPr>
            <p:nvPr/>
          </p:nvSpPr>
          <p:spPr bwMode="gray">
            <a:xfrm>
              <a:off x="2454275" y="1796040"/>
              <a:ext cx="2038350" cy="1512252"/>
            </a:xfrm>
            <a:prstGeom prst="rect">
              <a:avLst/>
            </a:prstGeom>
            <a:noFill/>
            <a:ln w="9525" algn="ctr">
              <a:noFill/>
              <a:miter lim="800000"/>
              <a:headEnd/>
              <a:tailEnd/>
            </a:ln>
          </p:spPr>
          <p:txBody>
            <a:bodyPr>
              <a:spAutoFit/>
            </a:bodyPr>
            <a:lstStyle/>
            <a:p>
              <a:pPr algn="ctr" eaLnBrk="0" hangingPunct="0"/>
              <a:r>
                <a:rPr lang="el-GR" sz="2000">
                  <a:solidFill>
                    <a:srgbClr val="000000"/>
                  </a:solidFill>
                  <a:latin typeface="Times New Roman" pitchFamily="18" charset="0"/>
                  <a:cs typeface="Times New Roman" pitchFamily="18" charset="0"/>
                </a:rPr>
                <a:t>Βιομηχανία της εμπειρίας</a:t>
              </a:r>
            </a:p>
            <a:p>
              <a:pPr algn="ctr" eaLnBrk="0" hangingPunct="0"/>
              <a:endParaRPr lang="el-GR" sz="2000">
                <a:solidFill>
                  <a:srgbClr val="000000"/>
                </a:solidFill>
                <a:latin typeface="Times New Roman" pitchFamily="18" charset="0"/>
                <a:cs typeface="Times New Roman" pitchFamily="18" charset="0"/>
              </a:endParaRPr>
            </a:p>
            <a:p>
              <a:pPr algn="ctr" eaLnBrk="0" hangingPunct="0"/>
              <a:r>
                <a:rPr lang="el-GR" sz="2000">
                  <a:solidFill>
                    <a:srgbClr val="000000"/>
                  </a:solidFill>
                  <a:latin typeface="Times New Roman" pitchFamily="18" charset="0"/>
                  <a:cs typeface="Times New Roman" pitchFamily="18" charset="0"/>
                </a:rPr>
                <a:t>Π/Υ 28εκ€</a:t>
              </a:r>
              <a:endParaRPr lang="en-US" sz="2000">
                <a:solidFill>
                  <a:srgbClr val="000000"/>
                </a:solidFill>
                <a:latin typeface="Times New Roman" pitchFamily="18" charset="0"/>
                <a:cs typeface="Times New Roman" pitchFamily="18" charset="0"/>
              </a:endParaRPr>
            </a:p>
          </p:txBody>
        </p:sp>
        <p:sp>
          <p:nvSpPr>
            <p:cNvPr id="272" name="AutoShape 60"/>
            <p:cNvSpPr>
              <a:spLocks noChangeArrowheads="1"/>
            </p:cNvSpPr>
            <p:nvPr/>
          </p:nvSpPr>
          <p:spPr bwMode="gray">
            <a:xfrm>
              <a:off x="6912216" y="1458635"/>
              <a:ext cx="2079812" cy="1725108"/>
            </a:xfrm>
            <a:prstGeom prst="roundRect">
              <a:avLst>
                <a:gd name="adj" fmla="val 16667"/>
              </a:avLst>
            </a:prstGeom>
            <a:solidFill>
              <a:schemeClr val="accent6">
                <a:lumMod val="40000"/>
                <a:lumOff val="60000"/>
              </a:schemeClr>
            </a:solidFill>
            <a:ln w="9525">
              <a:noFill/>
              <a:round/>
              <a:headEnd/>
              <a:tailEnd/>
            </a:ln>
            <a:effectLst/>
          </p:spPr>
          <p:txBody>
            <a:bodyPr wrap="none" anchor="ctr"/>
            <a:lstStyle/>
            <a:p>
              <a:pPr fontAlgn="auto">
                <a:spcBef>
                  <a:spcPts val="0"/>
                </a:spcBef>
                <a:spcAft>
                  <a:spcPts val="0"/>
                </a:spcAft>
                <a:defRPr/>
              </a:pPr>
              <a:endParaRPr lang="el-GR"/>
            </a:p>
          </p:txBody>
        </p:sp>
        <p:sp>
          <p:nvSpPr>
            <p:cNvPr id="273" name="AutoShape 61"/>
            <p:cNvSpPr>
              <a:spLocks noChangeArrowheads="1"/>
            </p:cNvSpPr>
            <p:nvPr/>
          </p:nvSpPr>
          <p:spPr bwMode="gray">
            <a:xfrm>
              <a:off x="6929291" y="2470844"/>
              <a:ext cx="2050783" cy="703830"/>
            </a:xfrm>
            <a:prstGeom prst="roundRect">
              <a:avLst>
                <a:gd name="adj" fmla="val 50000"/>
              </a:avLst>
            </a:prstGeom>
            <a:gradFill rotWithShape="1">
              <a:gsLst>
                <a:gs pos="0">
                  <a:schemeClr val="accent6">
                    <a:lumMod val="40000"/>
                    <a:lumOff val="60000"/>
                  </a:schemeClr>
                </a:gs>
                <a:gs pos="100000">
                  <a:schemeClr val="accent6">
                    <a:lumMod val="75000"/>
                  </a:schemeClr>
                </a:gs>
              </a:gsLst>
              <a:lin ang="5400000" scaled="1"/>
            </a:gradFill>
            <a:ln w="9525">
              <a:noFill/>
              <a:round/>
              <a:headEnd/>
              <a:tailEnd/>
            </a:ln>
            <a:effectLst/>
          </p:spPr>
          <p:txBody>
            <a:bodyPr wrap="none" anchor="ctr"/>
            <a:lstStyle/>
            <a:p>
              <a:pPr fontAlgn="auto">
                <a:spcBef>
                  <a:spcPts val="0"/>
                </a:spcBef>
                <a:spcAft>
                  <a:spcPts val="0"/>
                </a:spcAft>
                <a:defRPr/>
              </a:pPr>
              <a:endParaRPr lang="el-GR"/>
            </a:p>
          </p:txBody>
        </p:sp>
        <p:sp>
          <p:nvSpPr>
            <p:cNvPr id="274" name="AutoShape 62"/>
            <p:cNvSpPr>
              <a:spLocks noChangeArrowheads="1"/>
            </p:cNvSpPr>
            <p:nvPr/>
          </p:nvSpPr>
          <p:spPr bwMode="gray">
            <a:xfrm>
              <a:off x="6929291" y="1480403"/>
              <a:ext cx="2050783" cy="703830"/>
            </a:xfrm>
            <a:prstGeom prst="roundRect">
              <a:avLst>
                <a:gd name="adj" fmla="val 50000"/>
              </a:avLst>
            </a:prstGeom>
            <a:gradFill rotWithShape="1">
              <a:gsLst>
                <a:gs pos="0">
                  <a:schemeClr val="accent6"/>
                </a:gs>
                <a:gs pos="100000">
                  <a:schemeClr val="accent6">
                    <a:lumMod val="40000"/>
                    <a:lumOff val="60000"/>
                  </a:schemeClr>
                </a:gs>
              </a:gsLst>
              <a:lin ang="5400000" scaled="1"/>
            </a:gradFill>
            <a:ln w="9525">
              <a:noFill/>
              <a:round/>
              <a:headEnd/>
              <a:tailEnd/>
            </a:ln>
            <a:effectLst/>
          </p:spPr>
          <p:txBody>
            <a:bodyPr wrap="none" anchor="ctr"/>
            <a:lstStyle/>
            <a:p>
              <a:pPr fontAlgn="auto">
                <a:spcBef>
                  <a:spcPts val="0"/>
                </a:spcBef>
                <a:spcAft>
                  <a:spcPts val="0"/>
                </a:spcAft>
                <a:defRPr/>
              </a:pPr>
              <a:endParaRPr lang="el-GR"/>
            </a:p>
          </p:txBody>
        </p:sp>
        <p:grpSp>
          <p:nvGrpSpPr>
            <p:cNvPr id="26689" name="Group 63"/>
            <p:cNvGrpSpPr>
              <a:grpSpLocks/>
            </p:cNvGrpSpPr>
            <p:nvPr/>
          </p:nvGrpSpPr>
          <p:grpSpPr bwMode="auto">
            <a:xfrm>
              <a:off x="7623175" y="1143000"/>
              <a:ext cx="636588" cy="639763"/>
              <a:chOff x="1289" y="582"/>
              <a:chExt cx="668" cy="668"/>
            </a:xfrm>
          </p:grpSpPr>
          <p:sp>
            <p:nvSpPr>
              <p:cNvPr id="26716" name="Oval 64"/>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l-GR">
                  <a:latin typeface="Calibri" pitchFamily="34" charset="0"/>
                </a:endParaRPr>
              </a:p>
            </p:txBody>
          </p:sp>
          <p:sp>
            <p:nvSpPr>
              <p:cNvPr id="26717" name="Oval 65"/>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18" name="Oval 66"/>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19" name="Oval 67"/>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20" name="Oval 68"/>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sp>
          <p:nvSpPr>
            <p:cNvPr id="26690" name="Text Box 69"/>
            <p:cNvSpPr txBox="1">
              <a:spLocks noChangeArrowheads="1"/>
            </p:cNvSpPr>
            <p:nvPr/>
          </p:nvSpPr>
          <p:spPr bwMode="gray">
            <a:xfrm>
              <a:off x="7761288" y="1235075"/>
              <a:ext cx="350837"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Calibri" pitchFamily="34" charset="0"/>
                </a:rPr>
                <a:t>4</a:t>
              </a:r>
              <a:endParaRPr lang="en-US" sz="2400">
                <a:solidFill>
                  <a:srgbClr val="000000"/>
                </a:solidFill>
                <a:latin typeface="Calibri" pitchFamily="34" charset="0"/>
              </a:endParaRPr>
            </a:p>
          </p:txBody>
        </p:sp>
        <p:sp>
          <p:nvSpPr>
            <p:cNvPr id="26691" name="Text Box 70"/>
            <p:cNvSpPr txBox="1">
              <a:spLocks noChangeArrowheads="1"/>
            </p:cNvSpPr>
            <p:nvPr/>
          </p:nvSpPr>
          <p:spPr bwMode="gray">
            <a:xfrm>
              <a:off x="6954838" y="1796040"/>
              <a:ext cx="2038350" cy="1512252"/>
            </a:xfrm>
            <a:prstGeom prst="rect">
              <a:avLst/>
            </a:prstGeom>
            <a:noFill/>
            <a:ln w="9525" algn="ctr">
              <a:noFill/>
              <a:miter lim="800000"/>
              <a:headEnd/>
              <a:tailEnd/>
            </a:ln>
          </p:spPr>
          <p:txBody>
            <a:bodyPr>
              <a:spAutoFit/>
            </a:bodyPr>
            <a:lstStyle/>
            <a:p>
              <a:pPr algn="ctr" eaLnBrk="0" hangingPunct="0"/>
              <a:r>
                <a:rPr lang="el-GR" sz="2000">
                  <a:solidFill>
                    <a:srgbClr val="000000"/>
                  </a:solidFill>
                  <a:latin typeface="Times New Roman" pitchFamily="18" charset="0"/>
                  <a:cs typeface="Times New Roman" pitchFamily="18" charset="0"/>
                </a:rPr>
                <a:t>Υγεία και Ευεξία</a:t>
              </a:r>
            </a:p>
            <a:p>
              <a:pPr algn="ctr" eaLnBrk="0" hangingPunct="0"/>
              <a:endParaRPr lang="el-GR" sz="2000">
                <a:solidFill>
                  <a:srgbClr val="000000"/>
                </a:solidFill>
                <a:latin typeface="Times New Roman" pitchFamily="18" charset="0"/>
                <a:cs typeface="Times New Roman" pitchFamily="18" charset="0"/>
              </a:endParaRPr>
            </a:p>
            <a:p>
              <a:pPr algn="ctr" eaLnBrk="0" hangingPunct="0"/>
              <a:r>
                <a:rPr lang="el-GR" sz="2000">
                  <a:solidFill>
                    <a:srgbClr val="000000"/>
                  </a:solidFill>
                  <a:latin typeface="Times New Roman" pitchFamily="18" charset="0"/>
                  <a:cs typeface="Times New Roman" pitchFamily="18" charset="0"/>
                </a:rPr>
                <a:t>Π/Υ 40εκ€</a:t>
              </a:r>
              <a:endParaRPr lang="en-US" sz="2000">
                <a:solidFill>
                  <a:srgbClr val="000000"/>
                </a:solidFill>
                <a:latin typeface="Times New Roman" pitchFamily="18" charset="0"/>
                <a:cs typeface="Times New Roman" pitchFamily="18" charset="0"/>
              </a:endParaRPr>
            </a:p>
          </p:txBody>
        </p:sp>
        <p:sp>
          <p:nvSpPr>
            <p:cNvPr id="26692" name="Text Box 58"/>
            <p:cNvSpPr txBox="1">
              <a:spLocks noChangeArrowheads="1"/>
            </p:cNvSpPr>
            <p:nvPr/>
          </p:nvSpPr>
          <p:spPr bwMode="gray">
            <a:xfrm>
              <a:off x="3592513" y="3857625"/>
              <a:ext cx="1357312"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Times New Roman" pitchFamily="18" charset="0"/>
                  <a:cs typeface="Times New Roman" pitchFamily="18" charset="0"/>
                </a:rPr>
                <a:t>3εκ€</a:t>
              </a:r>
              <a:endParaRPr lang="en-US" sz="2400">
                <a:solidFill>
                  <a:srgbClr val="000000"/>
                </a:solidFill>
                <a:latin typeface="Times New Roman" pitchFamily="18" charset="0"/>
                <a:cs typeface="Times New Roman" pitchFamily="18" charset="0"/>
              </a:endParaRPr>
            </a:p>
          </p:txBody>
        </p:sp>
        <p:sp>
          <p:nvSpPr>
            <p:cNvPr id="26693" name="Text Box 58"/>
            <p:cNvSpPr txBox="1">
              <a:spLocks noChangeArrowheads="1"/>
            </p:cNvSpPr>
            <p:nvPr/>
          </p:nvSpPr>
          <p:spPr bwMode="gray">
            <a:xfrm>
              <a:off x="1860550" y="3857625"/>
              <a:ext cx="1285875"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Times New Roman" pitchFamily="18" charset="0"/>
                  <a:cs typeface="Times New Roman" pitchFamily="18" charset="0"/>
                </a:rPr>
                <a:t>39εκ€</a:t>
              </a:r>
              <a:endParaRPr lang="en-US" sz="2400">
                <a:solidFill>
                  <a:srgbClr val="000000"/>
                </a:solidFill>
                <a:latin typeface="Times New Roman" pitchFamily="18" charset="0"/>
                <a:cs typeface="Times New Roman" pitchFamily="18" charset="0"/>
              </a:endParaRPr>
            </a:p>
          </p:txBody>
        </p:sp>
        <p:sp>
          <p:nvSpPr>
            <p:cNvPr id="26694" name="Text Box 58"/>
            <p:cNvSpPr txBox="1">
              <a:spLocks noChangeArrowheads="1"/>
            </p:cNvSpPr>
            <p:nvPr/>
          </p:nvSpPr>
          <p:spPr bwMode="gray">
            <a:xfrm>
              <a:off x="5473700" y="3857625"/>
              <a:ext cx="1063625"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Times New Roman" pitchFamily="18" charset="0"/>
                  <a:cs typeface="Times New Roman" pitchFamily="18" charset="0"/>
                </a:rPr>
                <a:t>25εκ€</a:t>
              </a:r>
              <a:endParaRPr lang="en-US" sz="2400">
                <a:solidFill>
                  <a:srgbClr val="000000"/>
                </a:solidFill>
                <a:latin typeface="Times New Roman" pitchFamily="18" charset="0"/>
                <a:cs typeface="Times New Roman" pitchFamily="18" charset="0"/>
              </a:endParaRPr>
            </a:p>
          </p:txBody>
        </p:sp>
        <p:sp>
          <p:nvSpPr>
            <p:cNvPr id="26695" name="Text Box 58"/>
            <p:cNvSpPr txBox="1">
              <a:spLocks noChangeArrowheads="1"/>
            </p:cNvSpPr>
            <p:nvPr/>
          </p:nvSpPr>
          <p:spPr bwMode="gray">
            <a:xfrm>
              <a:off x="7170738" y="3857625"/>
              <a:ext cx="1357312"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Times New Roman" pitchFamily="18" charset="0"/>
                  <a:cs typeface="Times New Roman" pitchFamily="18" charset="0"/>
                </a:rPr>
                <a:t>39εκ€</a:t>
              </a:r>
              <a:endParaRPr lang="en-US" sz="2400">
                <a:solidFill>
                  <a:srgbClr val="000000"/>
                </a:solidFill>
                <a:latin typeface="Times New Roman" pitchFamily="18" charset="0"/>
                <a:cs typeface="Times New Roman" pitchFamily="18" charset="0"/>
              </a:endParaRPr>
            </a:p>
          </p:txBody>
        </p:sp>
        <p:grpSp>
          <p:nvGrpSpPr>
            <p:cNvPr id="26696" name="Group 58"/>
            <p:cNvGrpSpPr>
              <a:grpSpLocks/>
            </p:cNvGrpSpPr>
            <p:nvPr/>
          </p:nvGrpSpPr>
          <p:grpSpPr bwMode="auto">
            <a:xfrm rot="3877067">
              <a:off x="441329" y="5000625"/>
              <a:ext cx="2060575" cy="984249"/>
              <a:chOff x="2290" y="2725"/>
              <a:chExt cx="1832" cy="713"/>
            </a:xfrm>
          </p:grpSpPr>
          <p:grpSp>
            <p:nvGrpSpPr>
              <p:cNvPr id="26710" name="Group 59"/>
              <p:cNvGrpSpPr>
                <a:grpSpLocks/>
              </p:cNvGrpSpPr>
              <p:nvPr/>
            </p:nvGrpSpPr>
            <p:grpSpPr bwMode="auto">
              <a:xfrm>
                <a:off x="2290" y="3030"/>
                <a:ext cx="1832" cy="408"/>
                <a:chOff x="2290" y="3030"/>
                <a:chExt cx="1832" cy="408"/>
              </a:xfrm>
            </p:grpSpPr>
            <p:sp>
              <p:nvSpPr>
                <p:cNvPr id="26714" name="Freeform 60"/>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w="0">
                  <a:noFill/>
                  <a:prstDash val="solid"/>
                  <a:round/>
                  <a:headEnd/>
                  <a:tailEnd/>
                </a:ln>
              </p:spPr>
              <p:txBody>
                <a:bodyPr/>
                <a:lstStyle/>
                <a:p>
                  <a:endParaRPr lang="el-GR"/>
                </a:p>
              </p:txBody>
            </p:sp>
            <p:sp>
              <p:nvSpPr>
                <p:cNvPr id="26715" name="Freeform 61"/>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nvGrpSpPr>
              <p:cNvPr id="26711" name="Group 62"/>
              <p:cNvGrpSpPr>
                <a:grpSpLocks/>
              </p:cNvGrpSpPr>
              <p:nvPr/>
            </p:nvGrpSpPr>
            <p:grpSpPr bwMode="auto">
              <a:xfrm flipV="1">
                <a:off x="2290" y="2725"/>
                <a:ext cx="1406" cy="313"/>
                <a:chOff x="2290" y="3030"/>
                <a:chExt cx="1832" cy="408"/>
              </a:xfrm>
            </p:grpSpPr>
            <p:sp>
              <p:nvSpPr>
                <p:cNvPr id="26712" name="Freeform 63"/>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32"/>
                    <a:gd name="T49" fmla="*/ 0 h 408"/>
                    <a:gd name="T50" fmla="*/ 1832 w 1832"/>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w="0">
                  <a:noFill/>
                  <a:prstDash val="solid"/>
                  <a:round/>
                  <a:headEnd/>
                  <a:tailEnd/>
                </a:ln>
              </p:spPr>
              <p:txBody>
                <a:bodyPr/>
                <a:lstStyle/>
                <a:p>
                  <a:endParaRPr lang="el-GR"/>
                </a:p>
              </p:txBody>
            </p:sp>
            <p:sp>
              <p:nvSpPr>
                <p:cNvPr id="26713" name="Freeform 64"/>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334"/>
                    <a:gd name="T89" fmla="*/ 288 w 288"/>
                    <a:gd name="T90" fmla="*/ 334 h 3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w="0">
                  <a:noFill/>
                  <a:prstDash val="solid"/>
                  <a:round/>
                  <a:headEnd/>
                  <a:tailEnd/>
                </a:ln>
              </p:spPr>
              <p:txBody>
                <a:bodyPr/>
                <a:lstStyle/>
                <a:p>
                  <a:endParaRPr lang="el-GR"/>
                </a:p>
              </p:txBody>
            </p:sp>
          </p:grpSp>
        </p:grpSp>
        <p:grpSp>
          <p:nvGrpSpPr>
            <p:cNvPr id="26697" name="Group 65"/>
            <p:cNvGrpSpPr>
              <a:grpSpLocks/>
            </p:cNvGrpSpPr>
            <p:nvPr/>
          </p:nvGrpSpPr>
          <p:grpSpPr bwMode="auto">
            <a:xfrm>
              <a:off x="114300" y="3429000"/>
              <a:ext cx="1439863" cy="1439863"/>
              <a:chOff x="2789" y="1625"/>
              <a:chExt cx="907" cy="907"/>
            </a:xfrm>
          </p:grpSpPr>
          <p:sp>
            <p:nvSpPr>
              <p:cNvPr id="26700" name="Oval 66"/>
              <p:cNvSpPr>
                <a:spLocks noChangeArrowheads="1"/>
              </p:cNvSpPr>
              <p:nvPr/>
            </p:nvSpPr>
            <p:spPr bwMode="gray">
              <a:xfrm>
                <a:off x="2789" y="1625"/>
                <a:ext cx="907" cy="907"/>
              </a:xfrm>
              <a:prstGeom prst="ellipse">
                <a:avLst/>
              </a:prstGeom>
              <a:gradFill rotWithShape="1">
                <a:gsLst>
                  <a:gs pos="0">
                    <a:srgbClr val="FFFFFF"/>
                  </a:gs>
                  <a:gs pos="50000">
                    <a:srgbClr val="83A6A7"/>
                  </a:gs>
                  <a:gs pos="100000">
                    <a:srgbClr val="FFFFFF"/>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01" name="Oval 67"/>
              <p:cNvSpPr>
                <a:spLocks noChangeArrowheads="1"/>
              </p:cNvSpPr>
              <p:nvPr/>
            </p:nvSpPr>
            <p:spPr bwMode="gray">
              <a:xfrm>
                <a:off x="2789" y="1625"/>
                <a:ext cx="907" cy="907"/>
              </a:xfrm>
              <a:prstGeom prst="ellipse">
                <a:avLst/>
              </a:prstGeom>
              <a:gradFill rotWithShape="1">
                <a:gsLst>
                  <a:gs pos="0">
                    <a:srgbClr val="83A6A7">
                      <a:alpha val="32001"/>
                    </a:srgbClr>
                  </a:gs>
                  <a:gs pos="100000">
                    <a:srgbClr val="000000">
                      <a:alpha val="89998"/>
                    </a:srgbClr>
                  </a:gs>
                </a:gsLst>
                <a:lin ang="2700000" scaled="1"/>
              </a:gradFill>
              <a:ln w="38100" algn="ctr">
                <a:noFill/>
                <a:round/>
                <a:headEnd/>
                <a:tailEnd/>
              </a:ln>
            </p:spPr>
            <p:txBody>
              <a:bodyPr wrap="none" anchor="ctr">
                <a:spAutoFit/>
              </a:bodyPr>
              <a:lstStyle/>
              <a:p>
                <a:endParaRPr lang="el-GR">
                  <a:latin typeface="Calibri" pitchFamily="34" charset="0"/>
                </a:endParaRPr>
              </a:p>
            </p:txBody>
          </p:sp>
          <p:sp>
            <p:nvSpPr>
              <p:cNvPr id="26702" name="Oval 68"/>
              <p:cNvSpPr>
                <a:spLocks noChangeArrowheads="1"/>
              </p:cNvSpPr>
              <p:nvPr/>
            </p:nvSpPr>
            <p:spPr bwMode="gray">
              <a:xfrm>
                <a:off x="2849" y="1684"/>
                <a:ext cx="787" cy="788"/>
              </a:xfrm>
              <a:prstGeom prst="ellipse">
                <a:avLst/>
              </a:prstGeom>
              <a:gradFill rotWithShape="1">
                <a:gsLst>
                  <a:gs pos="0">
                    <a:srgbClr val="475A5A"/>
                  </a:gs>
                  <a:gs pos="50000">
                    <a:srgbClr val="83A6A7"/>
                  </a:gs>
                  <a:gs pos="100000">
                    <a:srgbClr val="475A5A"/>
                  </a:gs>
                </a:gsLst>
                <a:lin ang="18900000" scaled="1"/>
              </a:gradFill>
              <a:ln w="38100" algn="ctr">
                <a:noFill/>
                <a:round/>
                <a:headEnd/>
                <a:tailEnd/>
              </a:ln>
            </p:spPr>
            <p:txBody>
              <a:bodyPr anchor="ctr">
                <a:spAutoFit/>
              </a:bodyPr>
              <a:lstStyle/>
              <a:p>
                <a:endParaRPr lang="el-GR">
                  <a:latin typeface="Calibri" pitchFamily="34" charset="0"/>
                </a:endParaRPr>
              </a:p>
            </p:txBody>
          </p:sp>
          <p:sp>
            <p:nvSpPr>
              <p:cNvPr id="26703" name="Oval 69"/>
              <p:cNvSpPr>
                <a:spLocks noChangeArrowheads="1"/>
              </p:cNvSpPr>
              <p:nvPr/>
            </p:nvSpPr>
            <p:spPr bwMode="gray">
              <a:xfrm>
                <a:off x="2849" y="1686"/>
                <a:ext cx="787" cy="788"/>
              </a:xfrm>
              <a:prstGeom prst="ellipse">
                <a:avLst/>
              </a:prstGeom>
              <a:gradFill rotWithShape="1">
                <a:gsLst>
                  <a:gs pos="0">
                    <a:srgbClr val="53696A"/>
                  </a:gs>
                  <a:gs pos="100000">
                    <a:srgbClr val="83A6A7">
                      <a:alpha val="0"/>
                    </a:srgbClr>
                  </a:gs>
                </a:gsLst>
                <a:lin ang="2700000" scaled="1"/>
              </a:gradFill>
              <a:ln w="38100" algn="ctr">
                <a:noFill/>
                <a:round/>
                <a:headEnd/>
                <a:tailEnd/>
              </a:ln>
            </p:spPr>
            <p:txBody>
              <a:bodyPr anchor="ctr">
                <a:spAutoFit/>
              </a:bodyPr>
              <a:lstStyle/>
              <a:p>
                <a:endParaRPr lang="el-GR">
                  <a:latin typeface="Calibri" pitchFamily="34" charset="0"/>
                </a:endParaRPr>
              </a:p>
            </p:txBody>
          </p:sp>
          <p:sp>
            <p:nvSpPr>
              <p:cNvPr id="26704" name="Oval 70"/>
              <p:cNvSpPr>
                <a:spLocks noChangeArrowheads="1"/>
              </p:cNvSpPr>
              <p:nvPr/>
            </p:nvSpPr>
            <p:spPr bwMode="gray">
              <a:xfrm>
                <a:off x="2888" y="1724"/>
                <a:ext cx="709" cy="709"/>
              </a:xfrm>
              <a:prstGeom prst="ellipse">
                <a:avLst/>
              </a:prstGeom>
              <a:solidFill>
                <a:srgbClr val="000000"/>
              </a:solidFill>
              <a:ln w="38100" algn="ctr">
                <a:noFill/>
                <a:round/>
                <a:headEnd/>
                <a:tailEnd/>
              </a:ln>
            </p:spPr>
            <p:txBody>
              <a:bodyPr anchor="ctr">
                <a:spAutoFit/>
              </a:bodyPr>
              <a:lstStyle/>
              <a:p>
                <a:endParaRPr lang="el-GR">
                  <a:latin typeface="Calibri" pitchFamily="34" charset="0"/>
                </a:endParaRPr>
              </a:p>
            </p:txBody>
          </p:sp>
          <p:grpSp>
            <p:nvGrpSpPr>
              <p:cNvPr id="26705" name="Group 71"/>
              <p:cNvGrpSpPr>
                <a:grpSpLocks/>
              </p:cNvGrpSpPr>
              <p:nvPr/>
            </p:nvGrpSpPr>
            <p:grpSpPr bwMode="auto">
              <a:xfrm>
                <a:off x="2899" y="1735"/>
                <a:ext cx="687" cy="688"/>
                <a:chOff x="4166" y="1706"/>
                <a:chExt cx="1252" cy="1252"/>
              </a:xfrm>
            </p:grpSpPr>
            <p:sp>
              <p:nvSpPr>
                <p:cNvPr id="26706" name="Oval 72"/>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07" name="Oval 73"/>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08" name="Oval 74"/>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l-GR">
                    <a:latin typeface="Calibri" pitchFamily="34" charset="0"/>
                  </a:endParaRPr>
                </a:p>
              </p:txBody>
            </p:sp>
            <p:sp>
              <p:nvSpPr>
                <p:cNvPr id="26709" name="Oval 75"/>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l-GR">
                    <a:latin typeface="Calibri" pitchFamily="34" charset="0"/>
                  </a:endParaRPr>
                </a:p>
              </p:txBody>
            </p:sp>
          </p:grpSp>
        </p:grpSp>
        <p:sp>
          <p:nvSpPr>
            <p:cNvPr id="26698" name="Text Box 77"/>
            <p:cNvSpPr txBox="1">
              <a:spLocks noChangeArrowheads="1"/>
            </p:cNvSpPr>
            <p:nvPr/>
          </p:nvSpPr>
          <p:spPr bwMode="gray">
            <a:xfrm rot="3925970">
              <a:off x="1171576" y="5003800"/>
              <a:ext cx="825500" cy="307975"/>
            </a:xfrm>
            <a:prstGeom prst="rect">
              <a:avLst/>
            </a:prstGeom>
            <a:noFill/>
            <a:ln w="9525">
              <a:noFill/>
              <a:miter lim="800000"/>
              <a:headEnd/>
              <a:tailEnd/>
            </a:ln>
          </p:spPr>
          <p:txBody>
            <a:bodyPr>
              <a:spAutoFit/>
            </a:bodyPr>
            <a:lstStyle/>
            <a:p>
              <a:pPr eaLnBrk="0" hangingPunct="0"/>
              <a:r>
                <a:rPr lang="el-GR" sz="1400" b="1">
                  <a:latin typeface="Times New Roman" pitchFamily="18" charset="0"/>
                  <a:cs typeface="Times New Roman" pitchFamily="18" charset="0"/>
                </a:rPr>
                <a:t>ΕΚΤ</a:t>
              </a:r>
              <a:endParaRPr lang="en-US" sz="1400" b="1">
                <a:latin typeface="Times New Roman" pitchFamily="18" charset="0"/>
                <a:cs typeface="Times New Roman" pitchFamily="18" charset="0"/>
              </a:endParaRPr>
            </a:p>
          </p:txBody>
        </p:sp>
        <p:sp>
          <p:nvSpPr>
            <p:cNvPr id="26699" name="Text Box 58"/>
            <p:cNvSpPr txBox="1">
              <a:spLocks noChangeArrowheads="1"/>
            </p:cNvSpPr>
            <p:nvPr/>
          </p:nvSpPr>
          <p:spPr bwMode="gray">
            <a:xfrm>
              <a:off x="146050" y="3870325"/>
              <a:ext cx="1285875" cy="461963"/>
            </a:xfrm>
            <a:prstGeom prst="rect">
              <a:avLst/>
            </a:prstGeom>
            <a:noFill/>
            <a:ln w="9525" algn="ctr">
              <a:noFill/>
              <a:miter lim="800000"/>
              <a:headEnd/>
              <a:tailEnd/>
            </a:ln>
          </p:spPr>
          <p:txBody>
            <a:bodyPr>
              <a:spAutoFit/>
            </a:bodyPr>
            <a:lstStyle/>
            <a:p>
              <a:pPr algn="ctr" eaLnBrk="0" hangingPunct="0"/>
              <a:r>
                <a:rPr lang="el-GR" sz="2400">
                  <a:solidFill>
                    <a:srgbClr val="000000"/>
                  </a:solidFill>
                  <a:latin typeface="Times New Roman" pitchFamily="18" charset="0"/>
                  <a:cs typeface="Times New Roman" pitchFamily="18" charset="0"/>
                </a:rPr>
                <a:t>4εκ€</a:t>
              </a:r>
              <a:endParaRPr lang="en-US" sz="2400">
                <a:solidFill>
                  <a:srgbClr val="000000"/>
                </a:solidFill>
                <a:latin typeface="Times New Roman" pitchFamily="18" charset="0"/>
                <a:cs typeface="Times New Roman" pitchFamily="18" charset="0"/>
              </a:endParaRPr>
            </a:p>
          </p:txBody>
        </p:sp>
      </p:grpSp>
      <p:sp>
        <p:nvSpPr>
          <p:cNvPr id="26636" name="Text Box 76"/>
          <p:cNvSpPr txBox="1">
            <a:spLocks noChangeArrowheads="1"/>
          </p:cNvSpPr>
          <p:nvPr/>
        </p:nvSpPr>
        <p:spPr bwMode="gray">
          <a:xfrm rot="3925970">
            <a:off x="400050" y="5464176"/>
            <a:ext cx="2816225" cy="615950"/>
          </a:xfrm>
          <a:prstGeom prst="rect">
            <a:avLst/>
          </a:prstGeom>
          <a:noFill/>
          <a:ln w="9525">
            <a:noFill/>
            <a:miter lim="800000"/>
            <a:headEnd/>
            <a:tailEnd/>
          </a:ln>
        </p:spPr>
        <p:txBody>
          <a:bodyPr>
            <a:spAutoFit/>
          </a:bodyPr>
          <a:lstStyle/>
          <a:p>
            <a:pPr eaLnBrk="0" hangingPunct="0"/>
            <a:r>
              <a:rPr lang="el-GR" sz="1700" b="1">
                <a:latin typeface="Times New Roman" pitchFamily="18" charset="0"/>
                <a:cs typeface="Times New Roman" pitchFamily="18" charset="0"/>
              </a:rPr>
              <a:t>Αν. Ανθρώπινου</a:t>
            </a:r>
          </a:p>
          <a:p>
            <a:pPr eaLnBrk="0" hangingPunct="0"/>
            <a:r>
              <a:rPr lang="el-GR" sz="1700" b="1">
                <a:latin typeface="Times New Roman" pitchFamily="18" charset="0"/>
                <a:cs typeface="Times New Roman" pitchFamily="18" charset="0"/>
              </a:rPr>
              <a:t> Δυναμικού</a:t>
            </a:r>
            <a:endParaRPr lang="en-US" sz="1700" b="1">
              <a:latin typeface="Times New Roman" pitchFamily="18" charset="0"/>
              <a:cs typeface="Times New Roman" pitchFamily="18" charset="0"/>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Σύστημα Διακυβέρνησης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5333C9A8-62C8-421B-8F25-B59651716C02}" type="slidenum">
              <a:rPr lang="el-GR" smtClean="0">
                <a:solidFill>
                  <a:srgbClr val="898989"/>
                </a:solidFill>
              </a:rPr>
              <a:pPr algn="l" fontAlgn="base">
                <a:spcBef>
                  <a:spcPct val="0"/>
                </a:spcBef>
                <a:spcAft>
                  <a:spcPct val="0"/>
                </a:spcAft>
                <a:defRPr/>
              </a:pPr>
              <a:t>28</a:t>
            </a:fld>
            <a:r>
              <a:rPr lang="el-GR" dirty="0">
                <a:solidFill>
                  <a:srgbClr val="898989"/>
                </a:solidFill>
              </a:rPr>
              <a:t> από 21</a:t>
            </a:r>
          </a:p>
        </p:txBody>
      </p:sp>
      <p:pic>
        <p:nvPicPr>
          <p:cNvPr id="28677"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28679"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28680"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28681"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pic>
        <p:nvPicPr>
          <p:cNvPr id="28683" name="31 - Εικόνα" descr="Εικόνα1.png"/>
          <p:cNvPicPr>
            <a:picLocks noChangeAspect="1"/>
          </p:cNvPicPr>
          <p:nvPr/>
        </p:nvPicPr>
        <p:blipFill>
          <a:blip r:embed="rId7" cstate="print"/>
          <a:srcRect/>
          <a:stretch>
            <a:fillRect/>
          </a:stretch>
        </p:blipFill>
        <p:spPr bwMode="auto">
          <a:xfrm>
            <a:off x="428625" y="1246188"/>
            <a:ext cx="7929563" cy="4365625"/>
          </a:xfrm>
          <a:prstGeom prst="rect">
            <a:avLst/>
          </a:prstGeom>
          <a:noFill/>
          <a:ln w="9525">
            <a:noFill/>
            <a:miter lim="800000"/>
            <a:headEnd/>
            <a:tailEnd/>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Λειτουργία Διακυβέρνησης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99F7E376-AF5F-4D4F-B55F-12C9F2259477}" type="slidenum">
              <a:rPr lang="el-GR" smtClean="0">
                <a:solidFill>
                  <a:srgbClr val="898989"/>
                </a:solidFill>
              </a:rPr>
              <a:pPr algn="l" fontAlgn="base">
                <a:spcBef>
                  <a:spcPct val="0"/>
                </a:spcBef>
                <a:spcAft>
                  <a:spcPct val="0"/>
                </a:spcAft>
                <a:defRPr/>
              </a:pPr>
              <a:t>29</a:t>
            </a:fld>
            <a:r>
              <a:rPr lang="el-GR" dirty="0">
                <a:solidFill>
                  <a:srgbClr val="898989"/>
                </a:solidFill>
              </a:rPr>
              <a:t> από 21</a:t>
            </a:r>
          </a:p>
        </p:txBody>
      </p:sp>
      <p:pic>
        <p:nvPicPr>
          <p:cNvPr id="30725"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30727"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30728"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30729"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pic>
        <p:nvPicPr>
          <p:cNvPr id="30730" name="31 - Εικόνα" descr="Εικόνα1.png"/>
          <p:cNvPicPr>
            <a:picLocks noChangeAspect="1"/>
          </p:cNvPicPr>
          <p:nvPr/>
        </p:nvPicPr>
        <p:blipFill>
          <a:blip r:embed="rId7" cstate="print"/>
          <a:srcRect/>
          <a:stretch>
            <a:fillRect/>
          </a:stretch>
        </p:blipFill>
        <p:spPr bwMode="auto">
          <a:xfrm>
            <a:off x="428625" y="1246188"/>
            <a:ext cx="7929563" cy="4365625"/>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2" name="Diagram group"/>
          <p:cNvGrpSpPr/>
          <p:nvPr/>
        </p:nvGrpSpPr>
        <p:grpSpPr>
          <a:xfrm>
            <a:off x="5214942" y="3714752"/>
            <a:ext cx="2475629" cy="751607"/>
            <a:chOff x="4094008" y="124226"/>
            <a:chExt cx="2475629" cy="751607"/>
          </a:xfrm>
          <a:scene3d>
            <a:camera prst="orthographicFront">
              <a:rot lat="0" lon="0" rev="0"/>
            </a:camera>
            <a:lightRig rig="balanced" dir="t">
              <a:rot lat="0" lon="0" rev="8700000"/>
            </a:lightRig>
          </a:scene3d>
        </p:grpSpPr>
        <p:grpSp>
          <p:nvGrpSpPr>
            <p:cNvPr id="3" name="37 - Ομάδα"/>
            <p:cNvGrpSpPr/>
            <p:nvPr/>
          </p:nvGrpSpPr>
          <p:grpSpPr>
            <a:xfrm>
              <a:off x="4094008" y="124226"/>
              <a:ext cx="2475629" cy="751607"/>
              <a:chOff x="4094008" y="124226"/>
              <a:chExt cx="2475629" cy="751607"/>
            </a:xfrm>
            <a:scene3d>
              <a:camera prst="orthographicFront">
                <a:rot lat="0" lon="0" rev="0"/>
              </a:camera>
              <a:lightRig rig="balanced" dir="t">
                <a:rot lat="0" lon="0" rev="8700000"/>
              </a:lightRig>
            </a:scene3d>
          </p:grpSpPr>
          <p:sp>
            <p:nvSpPr>
              <p:cNvPr id="39" name="38 - Στρογγυλεμένο ορθογώνιο"/>
              <p:cNvSpPr/>
              <p:nvPr/>
            </p:nvSpPr>
            <p:spPr>
              <a:xfrm>
                <a:off x="4094008"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40"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Ομάδες Εργασίας</a:t>
                </a:r>
              </a:p>
            </p:txBody>
          </p:sp>
        </p:grpSp>
      </p:grpSp>
      <p:grpSp>
        <p:nvGrpSpPr>
          <p:cNvPr id="4" name="Diagram group"/>
          <p:cNvGrpSpPr/>
          <p:nvPr/>
        </p:nvGrpSpPr>
        <p:grpSpPr>
          <a:xfrm>
            <a:off x="2000233" y="1357298"/>
            <a:ext cx="5715039" cy="4037755"/>
            <a:chOff x="4094009" y="124226"/>
            <a:chExt cx="2475629" cy="751607"/>
          </a:xfrm>
          <a:scene3d>
            <a:camera prst="orthographicFront">
              <a:rot lat="0" lon="0" rev="0"/>
            </a:camera>
            <a:lightRig rig="balanced" dir="t">
              <a:rot lat="0" lon="0" rev="8700000"/>
            </a:lightRig>
          </a:scene3d>
        </p:grpSpPr>
        <p:grpSp>
          <p:nvGrpSpPr>
            <p:cNvPr id="6" name="37 - Ομάδα"/>
            <p:cNvGrpSpPr/>
            <p:nvPr/>
          </p:nvGrpSpPr>
          <p:grpSpPr>
            <a:xfrm>
              <a:off x="4094009" y="124226"/>
              <a:ext cx="2475629" cy="751607"/>
              <a:chOff x="4094009" y="124226"/>
              <a:chExt cx="2475629" cy="751607"/>
            </a:xfrm>
            <a:scene3d>
              <a:camera prst="orthographicFront">
                <a:rot lat="0" lon="0" rev="0"/>
              </a:camera>
              <a:lightRig rig="balanced" dir="t">
                <a:rot lat="0" lon="0" rev="8700000"/>
              </a:lightRig>
            </a:scene3d>
          </p:grpSpPr>
          <p:sp>
            <p:nvSpPr>
              <p:cNvPr id="44"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lstStyle/>
              <a:p>
                <a:pPr defTabSz="800100">
                  <a:lnSpc>
                    <a:spcPct val="90000"/>
                  </a:lnSpc>
                  <a:spcAft>
                    <a:spcPct val="35000"/>
                  </a:spcAft>
                  <a:defRPr/>
                </a:pPr>
                <a:r>
                  <a:rPr lang="el-GR" b="1" dirty="0">
                    <a:solidFill>
                      <a:srgbClr val="C00000"/>
                    </a:solidFill>
                    <a:latin typeface="Times New Roman" pitchFamily="18" charset="0"/>
                    <a:cs typeface="Times New Roman" pitchFamily="18" charset="0"/>
                  </a:rPr>
                  <a:t>Ομάδες Εργασίας</a:t>
                </a:r>
              </a:p>
              <a:p>
                <a:pP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Για τον κάθε τομέα Στρατηγικής</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Γνώση του τομέα</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Ανάλυση &amp; εξειδίκευση δράσεων</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Πρόταση για χρονοδιάγραμμα ενεργειών</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Διαβούλευση για το περιεχόμενο των προσκλήσεων</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Προετοιμασία και οργάνωση της επιχειρηματικής ανακάλυψης</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Παρακολούθηση πορείας του τομέα</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Πρόταση αναθεώρησης δράσεων</a:t>
                </a:r>
              </a:p>
            </p:txBody>
          </p:sp>
          <p:sp>
            <p:nvSpPr>
              <p:cNvPr id="43" name="42 - Στρογγυλεμένο ορθογώνιο"/>
              <p:cNvSpPr/>
              <p:nvPr/>
            </p:nvSpPr>
            <p:spPr>
              <a:xfrm>
                <a:off x="4094009"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gr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5.55556E-7 -8.14815E-6 L -0.33855 -0.3358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14" presetClass="entr" presetSubtype="1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4" presetClass="exit" presetSubtype="0" fill="hold" nodeType="clickEffect">
                                  <p:stCondLst>
                                    <p:cond delay="0"/>
                                  </p:stCondLst>
                                  <p:childTnLst>
                                    <p:anim from="(ppt_x)" to="(ppt_x+1)" calcmode="lin" valueType="num">
                                      <p:cBhvr>
                                        <p:cTn id="16" dur="1000">
                                          <p:stCondLst>
                                            <p:cond delay="0"/>
                                          </p:stCondLst>
                                        </p:cTn>
                                        <p:tgtEl>
                                          <p:spTgt spid="4"/>
                                        </p:tgtEl>
                                        <p:attrNameLst>
                                          <p:attrName>ppt_x</p:attrName>
                                        </p:attrNameLst>
                                      </p:cBhvr>
                                    </p:anim>
                                    <p:anim from="0" to="-1.0" calcmode="lin" valueType="num">
                                      <p:cBhvr>
                                        <p:cTn id="17" dur="200" accel="50000">
                                          <p:stCondLst>
                                            <p:cond delay="0"/>
                                          </p:stCondLst>
                                        </p:cTn>
                                        <p:tgtEl>
                                          <p:spTgt spid="4"/>
                                        </p:tgtEl>
                                        <p:attrNameLst>
                                          <p:attrName>xshear</p:attrName>
                                        </p:attrNameLst>
                                      </p:cBhvr>
                                    </p:anim>
                                    <p:set>
                                      <p:cBhvr>
                                        <p:cTn id="18" dur="800">
                                          <p:stCondLst>
                                            <p:cond delay="200"/>
                                          </p:stCondLst>
                                        </p:cTn>
                                        <p:tgtEl>
                                          <p:spTgt spid="4"/>
                                        </p:tgtEl>
                                        <p:attrNameLst>
                                          <p:attrName>xshear</p:attrName>
                                        </p:attrNameLst>
                                      </p:cBhvr>
                                      <p:to>
                                        <p:strVal val="-1.0"/>
                                      </p:to>
                                    </p:set>
                                    <p:set>
                                      <p:cBhvr>
                                        <p:cTn id="19"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15 - Τίτλος"/>
          <p:cNvSpPr>
            <a:spLocks noGrp="1"/>
          </p:cNvSpPr>
          <p:nvPr>
            <p:ph type="title"/>
          </p:nvPr>
        </p:nvSpPr>
        <p:spPr>
          <a:xfrm>
            <a:off x="0" y="0"/>
            <a:ext cx="9144000" cy="836712"/>
          </a:xfrm>
        </p:spPr>
        <p:txBody>
          <a:bodyPr/>
          <a:lstStyle/>
          <a:p>
            <a:pPr eaLnBrk="1" hangingPunct="1"/>
            <a:r>
              <a:rPr lang="en-US" sz="2400" b="1" i="1" dirty="0">
                <a:solidFill>
                  <a:schemeClr val="tx1">
                    <a:lumMod val="95000"/>
                    <a:lumOff val="5000"/>
                  </a:schemeClr>
                </a:solidFill>
                <a:latin typeface="Calibri" pitchFamily="34" charset="0"/>
                <a:ea typeface="Champagne &amp; Limousines" charset="0"/>
                <a:cs typeface="Champagne &amp; Limousines" charset="0"/>
              </a:rPr>
              <a:t>2</a:t>
            </a:r>
            <a:r>
              <a:rPr lang="el-GR" sz="2400" b="1" i="1" dirty="0">
                <a:solidFill>
                  <a:schemeClr val="tx1">
                    <a:lumMod val="95000"/>
                    <a:lumOff val="5000"/>
                  </a:schemeClr>
                </a:solidFill>
                <a:latin typeface="Calibri" pitchFamily="34" charset="0"/>
                <a:ea typeface="Champagne &amp; Limousines" charset="0"/>
                <a:cs typeface="Champagne &amp; Limousines" charset="0"/>
              </a:rPr>
              <a:t>- ΟΙΚΟΝΟΜΙΑ – </a:t>
            </a:r>
            <a:br>
              <a:rPr lang="el-GR" sz="2400" b="1" i="1" dirty="0">
                <a:solidFill>
                  <a:schemeClr val="tx1">
                    <a:lumMod val="95000"/>
                    <a:lumOff val="5000"/>
                  </a:schemeClr>
                </a:solidFill>
                <a:latin typeface="Calibri" pitchFamily="34" charset="0"/>
                <a:ea typeface="Champagne &amp; Limousines" charset="0"/>
                <a:cs typeface="Champagne &amp; Limousines" charset="0"/>
              </a:rPr>
            </a:br>
            <a:r>
              <a:rPr lang="el-GR" sz="2400" b="1" i="1" dirty="0">
                <a:solidFill>
                  <a:schemeClr val="tx1">
                    <a:lumMod val="95000"/>
                    <a:lumOff val="5000"/>
                  </a:schemeClr>
                </a:solidFill>
                <a:latin typeface="Calibri" pitchFamily="34" charset="0"/>
                <a:ea typeface="Champagne &amp; Limousines" charset="0"/>
                <a:cs typeface="Champagne &amp; Limousines" charset="0"/>
              </a:rPr>
              <a:t>ΕΡΕΥΝΑ, ΚΑΙΝΟΤΟΜΙΑ ΚΑΙ ΤΕΧΝΟΛΟΓΙΚΗ ΑΝΑΠΤΥΞΗ</a:t>
            </a:r>
            <a:endParaRPr lang="el-GR" sz="2400" dirty="0">
              <a:solidFill>
                <a:schemeClr val="tx1">
                  <a:lumMod val="95000"/>
                  <a:lumOff val="5000"/>
                </a:schemeClr>
              </a:solidFill>
            </a:endParaRPr>
          </a:p>
        </p:txBody>
      </p:sp>
      <p:sp>
        <p:nvSpPr>
          <p:cNvPr id="16388" name="16 - Θέση περιεχομένου"/>
          <p:cNvSpPr>
            <a:spLocks noGrp="1"/>
          </p:cNvSpPr>
          <p:nvPr>
            <p:ph idx="1"/>
          </p:nvPr>
        </p:nvSpPr>
        <p:spPr>
          <a:xfrm>
            <a:off x="0" y="980728"/>
            <a:ext cx="9144000" cy="4968552"/>
          </a:xfrm>
        </p:spPr>
        <p:txBody>
          <a:bodyPr/>
          <a:lstStyle/>
          <a:p>
            <a:pPr algn="just">
              <a:buFont typeface="Wingdings" panose="05000000000000000000" pitchFamily="2" charset="2"/>
              <a:buNone/>
              <a:defRPr/>
            </a:pPr>
            <a:r>
              <a:rPr lang="el-GR" sz="2800" dirty="0">
                <a:solidFill>
                  <a:srgbClr val="C00000"/>
                </a:solidFill>
              </a:rPr>
              <a:t>   </a:t>
            </a:r>
            <a:r>
              <a:rPr lang="el-GR" sz="2400" i="1" dirty="0">
                <a:solidFill>
                  <a:srgbClr val="C00000"/>
                </a:solidFill>
              </a:rPr>
              <a:t>Στο σύγχρονο περιβάλλον της </a:t>
            </a:r>
            <a:r>
              <a:rPr lang="el-GR" sz="2400" i="1" dirty="0" err="1">
                <a:solidFill>
                  <a:srgbClr val="C00000"/>
                </a:solidFill>
              </a:rPr>
              <a:t>παγκοσμιοποιημένης</a:t>
            </a:r>
            <a:r>
              <a:rPr lang="el-GR" sz="2400" i="1" dirty="0">
                <a:solidFill>
                  <a:srgbClr val="C00000"/>
                </a:solidFill>
              </a:rPr>
              <a:t> αγοράς</a:t>
            </a:r>
            <a:r>
              <a:rPr lang="el-GR" sz="2400" i="1" dirty="0"/>
              <a:t>, η καινοτομία και η ποιοτική βελτίωση αποτελούν βασικές δυνάμεις. </a:t>
            </a:r>
          </a:p>
          <a:p>
            <a:pPr algn="just">
              <a:buFont typeface="Wingdings" panose="05000000000000000000" pitchFamily="2" charset="2"/>
              <a:buNone/>
              <a:defRPr/>
            </a:pPr>
            <a:r>
              <a:rPr lang="en-US" sz="2400" i="1" dirty="0"/>
              <a:t>   </a:t>
            </a:r>
            <a:r>
              <a:rPr lang="el-GR" sz="2400" i="1" dirty="0"/>
              <a:t>Με βάση αυτές, </a:t>
            </a:r>
            <a:r>
              <a:rPr lang="el-GR" sz="2400" i="1" dirty="0">
                <a:solidFill>
                  <a:srgbClr val="C00000"/>
                </a:solidFill>
              </a:rPr>
              <a:t>τα πάσης φύσεως ιδρύματα, οργανισμοί, επιχειρήσεις, κοινωνίες, </a:t>
            </a:r>
            <a:r>
              <a:rPr lang="el-GR" sz="2400" i="1" dirty="0"/>
              <a:t>καλούνται να αντιμετωπίσουν τα μετασχηματιζόμενα με ιλιγγιώδη ταχύτητα φαινόμενα, όπως: </a:t>
            </a:r>
          </a:p>
          <a:p>
            <a:pPr>
              <a:defRPr/>
            </a:pPr>
            <a:r>
              <a:rPr lang="el-GR" sz="2400" i="1" dirty="0"/>
              <a:t>ο ανταγωνισμός, </a:t>
            </a:r>
          </a:p>
          <a:p>
            <a:pPr>
              <a:defRPr/>
            </a:pPr>
            <a:r>
              <a:rPr lang="el-GR" sz="2400" i="1" dirty="0"/>
              <a:t>η εκπαίδευση , </a:t>
            </a:r>
          </a:p>
          <a:p>
            <a:pPr>
              <a:defRPr/>
            </a:pPr>
            <a:r>
              <a:rPr lang="el-GR" sz="2400" i="1" dirty="0"/>
              <a:t>η οικονομία,</a:t>
            </a:r>
          </a:p>
          <a:p>
            <a:pPr>
              <a:defRPr/>
            </a:pPr>
            <a:r>
              <a:rPr lang="el-GR" sz="2400" i="1" dirty="0"/>
              <a:t> η επιχειρηματικότητα και η διεθνής αγορά, </a:t>
            </a:r>
          </a:p>
          <a:p>
            <a:pPr>
              <a:defRPr/>
            </a:pPr>
            <a:r>
              <a:rPr lang="el-GR" sz="2400" i="1" dirty="0"/>
              <a:t>τα πολιτικά και κοινωνικά ρεύματα, </a:t>
            </a:r>
          </a:p>
          <a:p>
            <a:pPr>
              <a:defRPr/>
            </a:pPr>
            <a:r>
              <a:rPr lang="el-GR" sz="2400" i="1" dirty="0"/>
              <a:t>η απειλητική ανεπάρκεια πόρων που πλήττει ένα μεγάλο μέρος του πλανήτη.</a:t>
            </a:r>
            <a:endParaRPr lang="en-US" sz="2400" b="1" i="1" dirty="0">
              <a:solidFill>
                <a:srgbClr val="FF0000"/>
              </a:solidFill>
            </a:endParaRP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79C4BE70-80FE-41BE-8377-377EE17ADF56}" type="slidenum">
              <a:rPr lang="el-GR" smtClean="0">
                <a:solidFill>
                  <a:srgbClr val="898989"/>
                </a:solidFill>
              </a:rPr>
              <a:pPr algn="l" fontAlgn="base">
                <a:spcBef>
                  <a:spcPct val="0"/>
                </a:spcBef>
                <a:spcAft>
                  <a:spcPct val="0"/>
                </a:spcAft>
                <a:defRPr/>
              </a:pPr>
              <a:t>3</a:t>
            </a:fld>
            <a:r>
              <a:rPr lang="el-GR" dirty="0">
                <a:solidFill>
                  <a:srgbClr val="898989"/>
                </a:solidFill>
              </a:rPr>
              <a:t> </a:t>
            </a:r>
            <a:r>
              <a:rPr lang="el-GR">
                <a:solidFill>
                  <a:srgbClr val="898989"/>
                </a:solidFill>
              </a:rPr>
              <a:t>από 21</a:t>
            </a:r>
            <a:endParaRPr lang="el-GR" dirty="0">
              <a:solidFill>
                <a:srgbClr val="898989"/>
              </a:solidFill>
            </a:endParaRPr>
          </a:p>
        </p:txBody>
      </p:sp>
      <p:pic>
        <p:nvPicPr>
          <p:cNvPr id="16390" name="Inhaltsplatzhalter 24" descr="cn_logo.png"/>
          <p:cNvPicPr>
            <a:picLocks noChangeAspect="1"/>
          </p:cNvPicPr>
          <p:nvPr/>
        </p:nvPicPr>
        <p:blipFill>
          <a:blip r:embed="rId3" cstate="print"/>
          <a:srcRect/>
          <a:stretch>
            <a:fillRect/>
          </a:stretch>
        </p:blipFill>
        <p:spPr bwMode="auto">
          <a:xfrm>
            <a:off x="251520" y="6237312"/>
            <a:ext cx="428625" cy="428625"/>
          </a:xfrm>
          <a:prstGeom prst="rect">
            <a:avLst/>
          </a:prstGeom>
          <a:noFill/>
          <a:ln w="9525">
            <a:noFill/>
            <a:miter lim="800000"/>
            <a:headEnd/>
            <a:tailEnd/>
          </a:ln>
        </p:spPr>
      </p:pic>
      <p:sp>
        <p:nvSpPr>
          <p:cNvPr id="8" name="7 - Ορθογώνιο"/>
          <p:cNvSpPr/>
          <p:nvPr/>
        </p:nvSpPr>
        <p:spPr>
          <a:xfrm>
            <a:off x="683568" y="6257836"/>
            <a:ext cx="3744416" cy="430887"/>
          </a:xfrm>
          <a:prstGeom prst="rect">
            <a:avLst/>
          </a:prstGeom>
        </p:spPr>
        <p:txBody>
          <a:bodyPr wrap="square">
            <a:spAutoFit/>
          </a:bodyPr>
          <a:lstStyle/>
          <a:p>
            <a:pPr algn="ctr" fontAlgn="auto">
              <a:spcBef>
                <a:spcPts val="0"/>
              </a:spcBef>
              <a:spcAft>
                <a:spcPts val="0"/>
              </a:spcAft>
              <a:defRPr/>
            </a:pPr>
            <a:r>
              <a:rPr lang="el-GR" sz="1100" b="1" dirty="0">
                <a:solidFill>
                  <a:schemeClr val="tx2"/>
                </a:solidFill>
                <a:latin typeface="+mj-lt"/>
                <a:cs typeface="Arial" charset="0"/>
              </a:rPr>
              <a:t>ΠΕΡΙΦΕΡΕΙΑ ΗΠΕΙΡΟΥ</a:t>
            </a:r>
          </a:p>
          <a:p>
            <a:pPr algn="ctr" fontAlgn="auto">
              <a:spcBef>
                <a:spcPts val="0"/>
              </a:spcBef>
              <a:spcAft>
                <a:spcPts val="0"/>
              </a:spcAft>
              <a:defRPr/>
            </a:pPr>
            <a:r>
              <a:rPr lang="el-GR" sz="1100" b="1" dirty="0">
                <a:solidFill>
                  <a:schemeClr val="tx2"/>
                </a:solidFill>
                <a:latin typeface="+mj-lt"/>
                <a:cs typeface="Arial" charset="0"/>
              </a:rPr>
              <a:t>ΠΣΕΚ- ΠΕΡΙΦΕΡΙΑΚΟ ΣΥΜΒΟΥΛΙΟ ΕΡΕΥΝΑΣ ΚΑΙΝΟΤΟΜΙΑΣ</a:t>
            </a:r>
          </a:p>
        </p:txBody>
      </p:sp>
      <p:pic>
        <p:nvPicPr>
          <p:cNvPr id="16392"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16393"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accent1">
                    <a:lumMod val="75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accent1">
                    <a:lumMod val="75000"/>
                  </a:schemeClr>
                </a:solidFill>
                <a:latin typeface="Georgia" pitchFamily="18" charset="0"/>
                <a:cs typeface="Arial" charset="0"/>
              </a:rPr>
              <a:t>ipiros@mou.gr</a:t>
            </a:r>
            <a:endParaRPr lang="el-GR" sz="1000" b="1" dirty="0">
              <a:solidFill>
                <a:schemeClr val="accent1">
                  <a:lumMod val="75000"/>
                </a:schemeClr>
              </a:solidFill>
              <a:latin typeface="Georgia" pitchFamily="18" charset="0"/>
              <a:cs typeface="Arial" charset="0"/>
            </a:endParaRPr>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15 - Τίτλος"/>
          <p:cNvSpPr>
            <a:spLocks noGrp="1"/>
          </p:cNvSpPr>
          <p:nvPr>
            <p:ph type="title"/>
          </p:nvPr>
        </p:nvSpPr>
        <p:spPr>
          <a:xfrm>
            <a:off x="428625" y="142875"/>
            <a:ext cx="8229600" cy="1143000"/>
          </a:xfrm>
        </p:spPr>
        <p:txBody>
          <a:bodyPr/>
          <a:lstStyle/>
          <a:p>
            <a:pPr eaLnBrk="1" hangingPunct="1"/>
            <a:r>
              <a:rPr lang="el-GR"/>
              <a:t>Λειτουργία Διακυβέρνησης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r>
              <a:rPr lang="el-GR" dirty="0">
                <a:solidFill>
                  <a:srgbClr val="898989"/>
                </a:solidFill>
              </a:rPr>
              <a:t>10 από 21</a:t>
            </a:r>
          </a:p>
        </p:txBody>
      </p:sp>
      <p:pic>
        <p:nvPicPr>
          <p:cNvPr id="32773"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32775"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32776"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32777"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pic>
        <p:nvPicPr>
          <p:cNvPr id="32778" name="31 - Εικόνα" descr="Εικόνα1.png"/>
          <p:cNvPicPr>
            <a:picLocks noChangeAspect="1"/>
          </p:cNvPicPr>
          <p:nvPr/>
        </p:nvPicPr>
        <p:blipFill>
          <a:blip r:embed="rId7" cstate="print"/>
          <a:srcRect/>
          <a:stretch>
            <a:fillRect/>
          </a:stretch>
        </p:blipFill>
        <p:spPr bwMode="auto">
          <a:xfrm>
            <a:off x="428625" y="1246188"/>
            <a:ext cx="7929563" cy="4365625"/>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2" name="Diagram group"/>
          <p:cNvGrpSpPr/>
          <p:nvPr/>
        </p:nvGrpSpPr>
        <p:grpSpPr>
          <a:xfrm>
            <a:off x="5214942" y="3714752"/>
            <a:ext cx="2475629" cy="751607"/>
            <a:chOff x="4094008" y="124226"/>
            <a:chExt cx="2475629" cy="751607"/>
          </a:xfrm>
          <a:scene3d>
            <a:camera prst="orthographicFront">
              <a:rot lat="0" lon="0" rev="0"/>
            </a:camera>
            <a:lightRig rig="balanced" dir="t">
              <a:rot lat="0" lon="0" rev="8700000"/>
            </a:lightRig>
          </a:scene3d>
        </p:grpSpPr>
        <p:grpSp>
          <p:nvGrpSpPr>
            <p:cNvPr id="3" name="37 - Ομάδα"/>
            <p:cNvGrpSpPr/>
            <p:nvPr/>
          </p:nvGrpSpPr>
          <p:grpSpPr>
            <a:xfrm>
              <a:off x="4094008" y="124226"/>
              <a:ext cx="2475629" cy="751607"/>
              <a:chOff x="4094008" y="124226"/>
              <a:chExt cx="2475629" cy="751607"/>
            </a:xfrm>
            <a:scene3d>
              <a:camera prst="orthographicFront">
                <a:rot lat="0" lon="0" rev="0"/>
              </a:camera>
              <a:lightRig rig="balanced" dir="t">
                <a:rot lat="0" lon="0" rev="8700000"/>
              </a:lightRig>
            </a:scene3d>
          </p:grpSpPr>
          <p:sp>
            <p:nvSpPr>
              <p:cNvPr id="39" name="38 - Στρογγυλεμένο ορθογώνιο"/>
              <p:cNvSpPr/>
              <p:nvPr/>
            </p:nvSpPr>
            <p:spPr>
              <a:xfrm>
                <a:off x="4094008"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40"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Ομάδες Εργασίας</a:t>
                </a:r>
              </a:p>
            </p:txBody>
          </p:sp>
        </p:grpSp>
      </p:grpSp>
      <p:grpSp>
        <p:nvGrpSpPr>
          <p:cNvPr id="4" name="Diagram group"/>
          <p:cNvGrpSpPr/>
          <p:nvPr/>
        </p:nvGrpSpPr>
        <p:grpSpPr>
          <a:xfrm>
            <a:off x="3428992" y="2500306"/>
            <a:ext cx="3068973" cy="739517"/>
            <a:chOff x="2271163" y="1163181"/>
            <a:chExt cx="3068973" cy="739517"/>
          </a:xfrm>
          <a:scene3d>
            <a:camera prst="orthographicFront">
              <a:rot lat="0" lon="0" rev="0"/>
            </a:camera>
            <a:lightRig rig="balanced" dir="t">
              <a:rot lat="0" lon="0" rev="8700000"/>
            </a:lightRig>
          </a:scene3d>
        </p:grpSpPr>
        <p:grpSp>
          <p:nvGrpSpPr>
            <p:cNvPr id="6" name="21 - Ομάδα"/>
            <p:cNvGrpSpPr/>
            <p:nvPr/>
          </p:nvGrpSpPr>
          <p:grpSpPr>
            <a:xfrm>
              <a:off x="2271163" y="1163181"/>
              <a:ext cx="3068973" cy="739517"/>
              <a:chOff x="2271163" y="1163181"/>
              <a:chExt cx="3068973" cy="739517"/>
            </a:xfrm>
            <a:scene3d>
              <a:camera prst="orthographicFront">
                <a:rot lat="0" lon="0" rev="0"/>
              </a:camera>
              <a:lightRig rig="balanced" dir="t">
                <a:rot lat="0" lon="0" rev="8700000"/>
              </a:lightRig>
            </a:scene3d>
          </p:grpSpPr>
          <p:sp>
            <p:nvSpPr>
              <p:cNvPr id="23" name="22 - Στρογγυλεμένο ορθογώνιο"/>
              <p:cNvSpPr/>
              <p:nvPr/>
            </p:nvSpPr>
            <p:spPr>
              <a:xfrm>
                <a:off x="2271163" y="1163181"/>
                <a:ext cx="3068973" cy="73951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24" name="Στρογγυλεμένο ορθογώνιο 4"/>
              <p:cNvSpPr/>
              <p:nvPr/>
            </p:nvSpPr>
            <p:spPr>
              <a:xfrm>
                <a:off x="2292823" y="1184841"/>
                <a:ext cx="3025653" cy="696197"/>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Περιφερειακό Συμβούλιο Έρευνας και Καινοτομίας</a:t>
                </a:r>
              </a:p>
            </p:txBody>
          </p:sp>
        </p:grpSp>
      </p:grpSp>
      <p:grpSp>
        <p:nvGrpSpPr>
          <p:cNvPr id="7" name="Diagram group"/>
          <p:cNvGrpSpPr/>
          <p:nvPr/>
        </p:nvGrpSpPr>
        <p:grpSpPr>
          <a:xfrm>
            <a:off x="2000233" y="1428736"/>
            <a:ext cx="5715039" cy="4037755"/>
            <a:chOff x="4094009" y="124226"/>
            <a:chExt cx="2475629" cy="751607"/>
          </a:xfrm>
          <a:scene3d>
            <a:camera prst="orthographicFront">
              <a:rot lat="0" lon="0" rev="0"/>
            </a:camera>
            <a:lightRig rig="balanced" dir="t">
              <a:rot lat="0" lon="0" rev="8700000"/>
            </a:lightRig>
          </a:scene3d>
        </p:grpSpPr>
        <p:grpSp>
          <p:nvGrpSpPr>
            <p:cNvPr id="9" name="37 - Ομάδα"/>
            <p:cNvGrpSpPr/>
            <p:nvPr/>
          </p:nvGrpSpPr>
          <p:grpSpPr>
            <a:xfrm>
              <a:off x="4094009" y="124226"/>
              <a:ext cx="2475629" cy="751607"/>
              <a:chOff x="4094009" y="124226"/>
              <a:chExt cx="2475629" cy="751607"/>
            </a:xfrm>
            <a:scene3d>
              <a:camera prst="orthographicFront">
                <a:rot lat="0" lon="0" rev="0"/>
              </a:camera>
              <a:lightRig rig="balanced" dir="t">
                <a:rot lat="0" lon="0" rev="8700000"/>
              </a:lightRig>
            </a:scene3d>
          </p:grpSpPr>
          <p:sp>
            <p:nvSpPr>
              <p:cNvPr id="44"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lstStyle/>
              <a:p>
                <a:pPr defTabSz="800100">
                  <a:lnSpc>
                    <a:spcPct val="90000"/>
                  </a:lnSpc>
                  <a:spcAft>
                    <a:spcPct val="35000"/>
                  </a:spcAft>
                  <a:defRPr/>
                </a:pPr>
                <a:r>
                  <a:rPr lang="el-GR" b="1" dirty="0">
                    <a:solidFill>
                      <a:srgbClr val="FF0000"/>
                    </a:solidFill>
                    <a:latin typeface="Times New Roman" pitchFamily="18" charset="0"/>
                    <a:cs typeface="Times New Roman" pitchFamily="18" charset="0"/>
                  </a:rPr>
                  <a:t>Περιφερειακό Συμβούλιο Έρευνας &amp; Καινοτομίας</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Δικτύωση περιφερειακών συντελεστών που ασχολούνται με ΕΤΑΚ </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Ανάλυση στρατηγικών για την ανάπτυξη της ΕΤΑΚ </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Διεύρυνση της πρόσβασης των δικαιούχων σε πηγές χρηματοδότησης </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Αξιοποίηση του ερευνητικού δυναμικού της Περιφέρειας </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Συντονισμός δράσης των 4 Ομάδων Εργασίας μεμονωμένα και σε συνέργεια </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Προτείνει τροποποίηση η αναθεώρηση της </a:t>
                </a:r>
                <a:r>
                  <a:rPr lang="en-US" dirty="0">
                    <a:solidFill>
                      <a:schemeClr val="bg1">
                        <a:lumMod val="50000"/>
                      </a:schemeClr>
                    </a:solidFill>
                    <a:latin typeface="Times New Roman" pitchFamily="18" charset="0"/>
                    <a:cs typeface="Times New Roman" pitchFamily="18" charset="0"/>
                  </a:rPr>
                  <a:t>RIS</a:t>
                </a:r>
                <a:endParaRPr lang="el-GR" dirty="0">
                  <a:solidFill>
                    <a:schemeClr val="bg1">
                      <a:lumMod val="50000"/>
                    </a:schemeClr>
                  </a:solidFill>
                  <a:latin typeface="Times New Roman" pitchFamily="18" charset="0"/>
                  <a:cs typeface="Times New Roman" pitchFamily="18" charset="0"/>
                </a:endParaRPr>
              </a:p>
            </p:txBody>
          </p:sp>
          <p:sp>
            <p:nvSpPr>
              <p:cNvPr id="43" name="42 - Στρογγυλεμένο ορθογώνιο"/>
              <p:cNvSpPr/>
              <p:nvPr/>
            </p:nvSpPr>
            <p:spPr>
              <a:xfrm>
                <a:off x="4094009"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1.66667E-6 -4.68208E-6 L -0.23958 -0.15976 " pathEditMode="relative" rAng="0" ptsTypes="AA">
                                      <p:cBhvr>
                                        <p:cTn id="6" dur="2000" fill="hold"/>
                                        <p:tgtEl>
                                          <p:spTgt spid="4"/>
                                        </p:tgtEl>
                                        <p:attrNameLst>
                                          <p:attrName>ppt_x</p:attrName>
                                          <p:attrName>ppt_y</p:attrName>
                                        </p:attrNameLst>
                                      </p:cBhvr>
                                      <p:rCtr x="-12000" y="-8000"/>
                                    </p:animMotion>
                                  </p:childTnLst>
                                </p:cTn>
                              </p:par>
                            </p:childTnLst>
                          </p:cTn>
                        </p:par>
                        <p:par>
                          <p:cTn id="7" fill="hold">
                            <p:stCondLst>
                              <p:cond delay="2000"/>
                            </p:stCondLst>
                            <p:childTnLst>
                              <p:par>
                                <p:cTn id="8" presetID="14" presetClass="entr" presetSubtype="1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 presetClass="exit" presetSubtype="0" fill="hold"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4" presetClass="exit" presetSubtype="0" fill="hold" nodeType="clickEffect">
                                  <p:stCondLst>
                                    <p:cond delay="0"/>
                                  </p:stCondLst>
                                  <p:childTnLst>
                                    <p:anim from="(ppt_x)" to="(ppt_x+1)" calcmode="lin" valueType="num">
                                      <p:cBhvr>
                                        <p:cTn id="16" dur="1000">
                                          <p:stCondLst>
                                            <p:cond delay="0"/>
                                          </p:stCondLst>
                                        </p:cTn>
                                        <p:tgtEl>
                                          <p:spTgt spid="7"/>
                                        </p:tgtEl>
                                        <p:attrNameLst>
                                          <p:attrName>ppt_x</p:attrName>
                                        </p:attrNameLst>
                                      </p:cBhvr>
                                    </p:anim>
                                    <p:anim from="0" to="-1.0" calcmode="lin" valueType="num">
                                      <p:cBhvr>
                                        <p:cTn id="17" dur="200" accel="50000">
                                          <p:stCondLst>
                                            <p:cond delay="0"/>
                                          </p:stCondLst>
                                        </p:cTn>
                                        <p:tgtEl>
                                          <p:spTgt spid="7"/>
                                        </p:tgtEl>
                                        <p:attrNameLst>
                                          <p:attrName>xshear</p:attrName>
                                        </p:attrNameLst>
                                      </p:cBhvr>
                                    </p:anim>
                                    <p:set>
                                      <p:cBhvr>
                                        <p:cTn id="18" dur="800">
                                          <p:stCondLst>
                                            <p:cond delay="200"/>
                                          </p:stCondLst>
                                        </p:cTn>
                                        <p:tgtEl>
                                          <p:spTgt spid="7"/>
                                        </p:tgtEl>
                                        <p:attrNameLst>
                                          <p:attrName>xshear</p:attrName>
                                        </p:attrNameLst>
                                      </p:cBhvr>
                                      <p:to>
                                        <p:strVal val="-1.0"/>
                                      </p:to>
                                    </p:set>
                                    <p:set>
                                      <p:cBhvr>
                                        <p:cTn id="19"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15 - Τίτλος"/>
          <p:cNvSpPr>
            <a:spLocks noGrp="1"/>
          </p:cNvSpPr>
          <p:nvPr>
            <p:ph type="title"/>
          </p:nvPr>
        </p:nvSpPr>
        <p:spPr>
          <a:xfrm>
            <a:off x="428625" y="142875"/>
            <a:ext cx="8229600" cy="1143000"/>
          </a:xfrm>
        </p:spPr>
        <p:txBody>
          <a:bodyPr/>
          <a:lstStyle/>
          <a:p>
            <a:pPr eaLnBrk="1" hangingPunct="1"/>
            <a:r>
              <a:rPr lang="el-GR"/>
              <a:t>Λειτουργία Διακυβέρνησης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r>
              <a:rPr lang="el-GR" dirty="0">
                <a:solidFill>
                  <a:srgbClr val="898989"/>
                </a:solidFill>
              </a:rPr>
              <a:t>11 από 21</a:t>
            </a:r>
          </a:p>
        </p:txBody>
      </p:sp>
      <p:pic>
        <p:nvPicPr>
          <p:cNvPr id="34821"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34823"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34824"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34825"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pic>
        <p:nvPicPr>
          <p:cNvPr id="34826" name="31 - Εικόνα" descr="Εικόνα1.png"/>
          <p:cNvPicPr>
            <a:picLocks noChangeAspect="1"/>
          </p:cNvPicPr>
          <p:nvPr/>
        </p:nvPicPr>
        <p:blipFill>
          <a:blip r:embed="rId7" cstate="print"/>
          <a:srcRect/>
          <a:stretch>
            <a:fillRect/>
          </a:stretch>
        </p:blipFill>
        <p:spPr bwMode="auto">
          <a:xfrm>
            <a:off x="428625" y="1246188"/>
            <a:ext cx="7929563" cy="4365625"/>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2" name="Diagram group"/>
          <p:cNvGrpSpPr/>
          <p:nvPr/>
        </p:nvGrpSpPr>
        <p:grpSpPr>
          <a:xfrm>
            <a:off x="5214942" y="3714752"/>
            <a:ext cx="2475629" cy="751607"/>
            <a:chOff x="4094008" y="124226"/>
            <a:chExt cx="2475629" cy="751607"/>
          </a:xfrm>
          <a:scene3d>
            <a:camera prst="orthographicFront">
              <a:rot lat="0" lon="0" rev="0"/>
            </a:camera>
            <a:lightRig rig="balanced" dir="t">
              <a:rot lat="0" lon="0" rev="8700000"/>
            </a:lightRig>
          </a:scene3d>
        </p:grpSpPr>
        <p:grpSp>
          <p:nvGrpSpPr>
            <p:cNvPr id="3" name="37 - Ομάδα"/>
            <p:cNvGrpSpPr/>
            <p:nvPr/>
          </p:nvGrpSpPr>
          <p:grpSpPr>
            <a:xfrm>
              <a:off x="4094008" y="124226"/>
              <a:ext cx="2475629" cy="751607"/>
              <a:chOff x="4094008" y="124226"/>
              <a:chExt cx="2475629" cy="751607"/>
            </a:xfrm>
            <a:scene3d>
              <a:camera prst="orthographicFront">
                <a:rot lat="0" lon="0" rev="0"/>
              </a:camera>
              <a:lightRig rig="balanced" dir="t">
                <a:rot lat="0" lon="0" rev="8700000"/>
              </a:lightRig>
            </a:scene3d>
          </p:grpSpPr>
          <p:sp>
            <p:nvSpPr>
              <p:cNvPr id="39" name="38 - Στρογγυλεμένο ορθογώνιο"/>
              <p:cNvSpPr/>
              <p:nvPr/>
            </p:nvSpPr>
            <p:spPr>
              <a:xfrm>
                <a:off x="4094008"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40"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Ομάδες Εργασίας</a:t>
                </a:r>
              </a:p>
            </p:txBody>
          </p:sp>
        </p:grpSp>
      </p:grpSp>
      <p:grpSp>
        <p:nvGrpSpPr>
          <p:cNvPr id="4" name="Diagram group"/>
          <p:cNvGrpSpPr/>
          <p:nvPr/>
        </p:nvGrpSpPr>
        <p:grpSpPr>
          <a:xfrm>
            <a:off x="1928794" y="3714752"/>
            <a:ext cx="2232866" cy="751607"/>
            <a:chOff x="808155" y="124226"/>
            <a:chExt cx="2232866" cy="751607"/>
          </a:xfrm>
          <a:scene3d>
            <a:camera prst="orthographicFront">
              <a:rot lat="0" lon="0" rev="0"/>
            </a:camera>
            <a:lightRig rig="balanced" dir="t">
              <a:rot lat="0" lon="0" rev="8700000"/>
            </a:lightRig>
          </a:scene3d>
        </p:grpSpPr>
        <p:grpSp>
          <p:nvGrpSpPr>
            <p:cNvPr id="6" name="25 - Ομάδα"/>
            <p:cNvGrpSpPr/>
            <p:nvPr/>
          </p:nvGrpSpPr>
          <p:grpSpPr>
            <a:xfrm>
              <a:off x="808155" y="124226"/>
              <a:ext cx="2232866" cy="751607"/>
              <a:chOff x="808155" y="124226"/>
              <a:chExt cx="2232866" cy="751607"/>
            </a:xfrm>
            <a:scene3d>
              <a:camera prst="orthographicFront">
                <a:rot lat="0" lon="0" rev="0"/>
              </a:camera>
              <a:lightRig rig="balanced" dir="t">
                <a:rot lat="0" lon="0" rev="8700000"/>
              </a:lightRig>
            </a:scene3d>
          </p:grpSpPr>
          <p:sp>
            <p:nvSpPr>
              <p:cNvPr id="27" name="26 - Στρογγυλεμένο ορθογώνιο"/>
              <p:cNvSpPr/>
              <p:nvPr/>
            </p:nvSpPr>
            <p:spPr>
              <a:xfrm>
                <a:off x="808155" y="124226"/>
                <a:ext cx="2232866"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28" name="Στρογγυλεμένο ορθογώνιο 4"/>
              <p:cNvSpPr/>
              <p:nvPr/>
            </p:nvSpPr>
            <p:spPr>
              <a:xfrm>
                <a:off x="830169" y="146240"/>
                <a:ext cx="2188838"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Συντονιστικό Όργανο</a:t>
                </a:r>
              </a:p>
            </p:txBody>
          </p:sp>
        </p:grpSp>
      </p:grpSp>
      <p:grpSp>
        <p:nvGrpSpPr>
          <p:cNvPr id="7" name="Diagram group"/>
          <p:cNvGrpSpPr/>
          <p:nvPr/>
        </p:nvGrpSpPr>
        <p:grpSpPr>
          <a:xfrm>
            <a:off x="1928794" y="1357298"/>
            <a:ext cx="5715039" cy="4037755"/>
            <a:chOff x="4094009" y="124226"/>
            <a:chExt cx="2475629" cy="751607"/>
          </a:xfrm>
          <a:scene3d>
            <a:camera prst="orthographicFront">
              <a:rot lat="0" lon="0" rev="0"/>
            </a:camera>
            <a:lightRig rig="balanced" dir="t">
              <a:rot lat="0" lon="0" rev="8700000"/>
            </a:lightRig>
          </a:scene3d>
        </p:grpSpPr>
        <p:grpSp>
          <p:nvGrpSpPr>
            <p:cNvPr id="9" name="37 - Ομάδα"/>
            <p:cNvGrpSpPr/>
            <p:nvPr/>
          </p:nvGrpSpPr>
          <p:grpSpPr>
            <a:xfrm>
              <a:off x="4094009" y="124226"/>
              <a:ext cx="2475629" cy="751607"/>
              <a:chOff x="4094009" y="124226"/>
              <a:chExt cx="2475629" cy="751607"/>
            </a:xfrm>
            <a:scene3d>
              <a:camera prst="orthographicFront">
                <a:rot lat="0" lon="0" rev="0"/>
              </a:camera>
              <a:lightRig rig="balanced" dir="t">
                <a:rot lat="0" lon="0" rev="8700000"/>
              </a:lightRig>
            </a:scene3d>
          </p:grpSpPr>
          <p:sp>
            <p:nvSpPr>
              <p:cNvPr id="44" name="Στρογγυλεμένο ορθογώνιο 4"/>
              <p:cNvSpPr/>
              <p:nvPr/>
            </p:nvSpPr>
            <p:spPr>
              <a:xfrm>
                <a:off x="4116022" y="146240"/>
                <a:ext cx="2431601"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lstStyle/>
              <a:p>
                <a:pPr defTabSz="800100">
                  <a:lnSpc>
                    <a:spcPct val="90000"/>
                  </a:lnSpc>
                  <a:spcAft>
                    <a:spcPct val="35000"/>
                  </a:spcAft>
                  <a:defRPr/>
                </a:pPr>
                <a:r>
                  <a:rPr lang="el-GR" b="1" dirty="0">
                    <a:solidFill>
                      <a:srgbClr val="FF0000"/>
                    </a:solidFill>
                    <a:latin typeface="Times New Roman" pitchFamily="18" charset="0"/>
                    <a:cs typeface="Times New Roman" pitchFamily="18" charset="0"/>
                  </a:rPr>
                  <a:t>Συντονιστικό Όργανο – Ειδική Υπηρεσία Διαχείρισης</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Συντονισμός της συνολικής </a:t>
                </a:r>
                <a:r>
                  <a:rPr lang="en-US" dirty="0">
                    <a:solidFill>
                      <a:schemeClr val="bg1">
                        <a:lumMod val="50000"/>
                      </a:schemeClr>
                    </a:solidFill>
                    <a:latin typeface="Times New Roman" pitchFamily="18" charset="0"/>
                    <a:cs typeface="Times New Roman" pitchFamily="18" charset="0"/>
                  </a:rPr>
                  <a:t>RIS</a:t>
                </a:r>
                <a:endParaRPr lang="el-GR" dirty="0">
                  <a:solidFill>
                    <a:schemeClr val="bg1">
                      <a:lumMod val="50000"/>
                    </a:schemeClr>
                  </a:solidFill>
                  <a:latin typeface="Times New Roman" pitchFamily="18" charset="0"/>
                  <a:cs typeface="Times New Roman" pitchFamily="18" charset="0"/>
                </a:endParaRP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Κατευθύνσεις προς ΠΣΕΚ &amp; Ομάδες εργασίας</a:t>
                </a: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Σύνταξη προσκλήσεων &amp; παρακολούθηση πράξεων </a:t>
                </a:r>
                <a:r>
                  <a:rPr lang="en-US" dirty="0">
                    <a:solidFill>
                      <a:schemeClr val="bg1">
                        <a:lumMod val="50000"/>
                      </a:schemeClr>
                    </a:solidFill>
                    <a:latin typeface="Times New Roman" pitchFamily="18" charset="0"/>
                    <a:cs typeface="Times New Roman" pitchFamily="18" charset="0"/>
                  </a:rPr>
                  <a:t> </a:t>
                </a:r>
                <a:endParaRPr lang="el-GR" dirty="0">
                  <a:solidFill>
                    <a:schemeClr val="bg1">
                      <a:lumMod val="50000"/>
                    </a:schemeClr>
                  </a:solidFill>
                  <a:latin typeface="Times New Roman" pitchFamily="18" charset="0"/>
                  <a:cs typeface="Times New Roman" pitchFamily="18" charset="0"/>
                </a:endParaRPr>
              </a:p>
              <a:p>
                <a:pPr marL="342900" indent="-342900" defTabSz="800100">
                  <a:lnSpc>
                    <a:spcPct val="90000"/>
                  </a:lnSpc>
                  <a:spcAft>
                    <a:spcPct val="35000"/>
                  </a:spcAft>
                  <a:buFontTx/>
                  <a:buAutoNum type="arabicParenR"/>
                  <a:defRPr/>
                </a:pPr>
                <a:r>
                  <a:rPr lang="el-GR" dirty="0">
                    <a:solidFill>
                      <a:schemeClr val="bg1">
                        <a:lumMod val="50000"/>
                      </a:schemeClr>
                    </a:solidFill>
                    <a:latin typeface="Times New Roman" pitchFamily="18" charset="0"/>
                    <a:cs typeface="Times New Roman" pitchFamily="18" charset="0"/>
                  </a:rPr>
                  <a:t>Συνδετικός κρίκος με τους εμπειρογνώμονες της ΕΕ </a:t>
                </a:r>
              </a:p>
            </p:txBody>
          </p:sp>
          <p:sp>
            <p:nvSpPr>
              <p:cNvPr id="43" name="42 - Στρογγυλεμένο ορθογώνιο"/>
              <p:cNvSpPr/>
              <p:nvPr/>
            </p:nvSpPr>
            <p:spPr>
              <a:xfrm>
                <a:off x="4094009" y="124226"/>
                <a:ext cx="2475629"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3.88889E-6 3.06358E-6 L 0.00156 -0.33734 " pathEditMode="relative" rAng="0" ptsTypes="AA">
                                      <p:cBhvr>
                                        <p:cTn id="6" dur="2000" fill="hold"/>
                                        <p:tgtEl>
                                          <p:spTgt spid="4"/>
                                        </p:tgtEl>
                                        <p:attrNameLst>
                                          <p:attrName>ppt_x</p:attrName>
                                          <p:attrName>ppt_y</p:attrName>
                                        </p:attrNameLst>
                                      </p:cBhvr>
                                      <p:rCtr x="100" y="-16900"/>
                                    </p:animMotion>
                                  </p:childTnLst>
                                </p:cTn>
                              </p:par>
                            </p:childTnLst>
                          </p:cTn>
                        </p:par>
                        <p:par>
                          <p:cTn id="7" fill="hold">
                            <p:stCondLst>
                              <p:cond delay="2000"/>
                            </p:stCondLst>
                            <p:childTnLst>
                              <p:par>
                                <p:cTn id="8" presetID="14" presetClass="entr" presetSubtype="1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 presetClass="exit" presetSubtype="0" fill="hold"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4" presetClass="exit" presetSubtype="0" fill="hold" nodeType="clickEffect">
                                  <p:stCondLst>
                                    <p:cond delay="0"/>
                                  </p:stCondLst>
                                  <p:childTnLst>
                                    <p:anim from="(ppt_x)" to="(ppt_x+1)" calcmode="lin" valueType="num">
                                      <p:cBhvr>
                                        <p:cTn id="16" dur="1000">
                                          <p:stCondLst>
                                            <p:cond delay="0"/>
                                          </p:stCondLst>
                                        </p:cTn>
                                        <p:tgtEl>
                                          <p:spTgt spid="7"/>
                                        </p:tgtEl>
                                        <p:attrNameLst>
                                          <p:attrName>ppt_x</p:attrName>
                                        </p:attrNameLst>
                                      </p:cBhvr>
                                    </p:anim>
                                    <p:anim from="0" to="-1.0" calcmode="lin" valueType="num">
                                      <p:cBhvr>
                                        <p:cTn id="17" dur="200" accel="50000">
                                          <p:stCondLst>
                                            <p:cond delay="0"/>
                                          </p:stCondLst>
                                        </p:cTn>
                                        <p:tgtEl>
                                          <p:spTgt spid="7"/>
                                        </p:tgtEl>
                                        <p:attrNameLst>
                                          <p:attrName>xshear</p:attrName>
                                        </p:attrNameLst>
                                      </p:cBhvr>
                                    </p:anim>
                                    <p:set>
                                      <p:cBhvr>
                                        <p:cTn id="18" dur="800">
                                          <p:stCondLst>
                                            <p:cond delay="200"/>
                                          </p:stCondLst>
                                        </p:cTn>
                                        <p:tgtEl>
                                          <p:spTgt spid="7"/>
                                        </p:tgtEl>
                                        <p:attrNameLst>
                                          <p:attrName>xshear</p:attrName>
                                        </p:attrNameLst>
                                      </p:cBhvr>
                                      <p:to>
                                        <p:strVal val="-1.0"/>
                                      </p:to>
                                    </p:set>
                                    <p:set>
                                      <p:cBhvr>
                                        <p:cTn id="19"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15 - Τίτλος"/>
          <p:cNvSpPr>
            <a:spLocks noGrp="1"/>
          </p:cNvSpPr>
          <p:nvPr>
            <p:ph type="title"/>
          </p:nvPr>
        </p:nvSpPr>
        <p:spPr>
          <a:xfrm>
            <a:off x="428625" y="142875"/>
            <a:ext cx="8229600" cy="1143000"/>
          </a:xfrm>
        </p:spPr>
        <p:txBody>
          <a:bodyPr/>
          <a:lstStyle/>
          <a:p>
            <a:pPr eaLnBrk="1" hangingPunct="1"/>
            <a:r>
              <a:rPr lang="el-GR"/>
              <a:t>Σύστημα Διακυβέρνησης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3BB85581-C951-41A2-AA51-B9A0C4C07F55}" type="slidenum">
              <a:rPr lang="el-GR" smtClean="0">
                <a:solidFill>
                  <a:srgbClr val="898989"/>
                </a:solidFill>
              </a:rPr>
              <a:pPr algn="l" fontAlgn="base">
                <a:spcBef>
                  <a:spcPct val="0"/>
                </a:spcBef>
                <a:spcAft>
                  <a:spcPct val="0"/>
                </a:spcAft>
                <a:defRPr/>
              </a:pPr>
              <a:t>32</a:t>
            </a:fld>
            <a:r>
              <a:rPr lang="el-GR" dirty="0">
                <a:solidFill>
                  <a:srgbClr val="898989"/>
                </a:solidFill>
              </a:rPr>
              <a:t> από 21</a:t>
            </a:r>
          </a:p>
        </p:txBody>
      </p:sp>
      <p:pic>
        <p:nvPicPr>
          <p:cNvPr id="36869"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36871"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36872"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36873"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aphicFrame>
        <p:nvGraphicFramePr>
          <p:cNvPr id="24" name="23 - Διάγραμμα"/>
          <p:cNvGraphicFramePr/>
          <p:nvPr/>
        </p:nvGraphicFramePr>
        <p:xfrm>
          <a:off x="2847963" y="2670170"/>
          <a:ext cx="6000793" cy="19739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2" name="Diagram group"/>
          <p:cNvGrpSpPr/>
          <p:nvPr/>
        </p:nvGrpSpPr>
        <p:grpSpPr>
          <a:xfrm>
            <a:off x="3929058" y="4929198"/>
            <a:ext cx="1643074" cy="876546"/>
            <a:chOff x="2580500" y="1057051"/>
            <a:chExt cx="2926500" cy="876546"/>
          </a:xfrm>
          <a:scene3d>
            <a:camera prst="orthographicFront">
              <a:rot lat="0" lon="0" rev="0"/>
            </a:camera>
            <a:lightRig rig="balanced" dir="t">
              <a:rot lat="0" lon="0" rev="8700000"/>
            </a:lightRig>
          </a:scene3d>
        </p:grpSpPr>
        <p:sp>
          <p:nvSpPr>
            <p:cNvPr id="20" name="19 - Στρογγυλεμένο ορθογώνιο"/>
            <p:cNvSpPr/>
            <p:nvPr/>
          </p:nvSpPr>
          <p:spPr>
            <a:xfrm>
              <a:off x="2580500" y="1057051"/>
              <a:ext cx="2794985" cy="75160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1">
              <a:scrgbClr r="0" g="0" b="0"/>
            </a:effectRef>
            <a:fontRef idx="minor">
              <a:schemeClr val="lt1"/>
            </a:fontRef>
          </p:style>
        </p:sp>
        <p:grpSp>
          <p:nvGrpSpPr>
            <p:cNvPr id="3" name="20 - Ομάδα"/>
            <p:cNvGrpSpPr/>
            <p:nvPr/>
          </p:nvGrpSpPr>
          <p:grpSpPr>
            <a:xfrm>
              <a:off x="2712015" y="1181990"/>
              <a:ext cx="2794985" cy="751607"/>
              <a:chOff x="2712015" y="1181990"/>
              <a:chExt cx="2794985" cy="751607"/>
            </a:xfrm>
            <a:scene3d>
              <a:camera prst="orthographicFront">
                <a:rot lat="0" lon="0" rev="0"/>
              </a:camera>
              <a:lightRig rig="balanced" dir="t">
                <a:rot lat="0" lon="0" rev="8700000"/>
              </a:lightRig>
            </a:scene3d>
          </p:grpSpPr>
          <p:sp>
            <p:nvSpPr>
              <p:cNvPr id="22" name="21 - Στρογγυλεμένο ορθογώνιο"/>
              <p:cNvSpPr/>
              <p:nvPr/>
            </p:nvSpPr>
            <p:spPr>
              <a:xfrm>
                <a:off x="2712015" y="1181990"/>
                <a:ext cx="2794985"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29" name="Στρογγυλεμένο ορθογώνιο 5"/>
              <p:cNvSpPr/>
              <p:nvPr/>
            </p:nvSpPr>
            <p:spPr>
              <a:xfrm>
                <a:off x="2734029" y="1204004"/>
                <a:ext cx="2750957"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Ομάδα Εργασίας 1</a:t>
                </a:r>
              </a:p>
            </p:txBody>
          </p:sp>
        </p:grpSp>
      </p:grpSp>
      <p:grpSp>
        <p:nvGrpSpPr>
          <p:cNvPr id="4" name="Diagram group"/>
          <p:cNvGrpSpPr/>
          <p:nvPr/>
        </p:nvGrpSpPr>
        <p:grpSpPr>
          <a:xfrm>
            <a:off x="3214678" y="1357298"/>
            <a:ext cx="2926500" cy="876546"/>
            <a:chOff x="2580500" y="1057051"/>
            <a:chExt cx="2926500" cy="876546"/>
          </a:xfrm>
          <a:scene3d>
            <a:camera prst="orthographicFront">
              <a:rot lat="0" lon="0" rev="0"/>
            </a:camera>
            <a:lightRig rig="balanced" dir="t">
              <a:rot lat="0" lon="0" rev="8700000"/>
            </a:lightRig>
          </a:scene3d>
        </p:grpSpPr>
        <p:sp>
          <p:nvSpPr>
            <p:cNvPr id="33" name="32 - Στρογγυλεμένο ορθογώνιο"/>
            <p:cNvSpPr/>
            <p:nvPr/>
          </p:nvSpPr>
          <p:spPr>
            <a:xfrm>
              <a:off x="2580500" y="1057051"/>
              <a:ext cx="2794985" cy="75160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1">
              <a:scrgbClr r="0" g="0" b="0"/>
            </a:effectRef>
            <a:fontRef idx="minor">
              <a:schemeClr val="lt1"/>
            </a:fontRef>
          </p:style>
        </p:sp>
        <p:grpSp>
          <p:nvGrpSpPr>
            <p:cNvPr id="6" name="33 - Ομάδα"/>
            <p:cNvGrpSpPr/>
            <p:nvPr/>
          </p:nvGrpSpPr>
          <p:grpSpPr>
            <a:xfrm>
              <a:off x="2712015" y="1181990"/>
              <a:ext cx="2794985" cy="751607"/>
              <a:chOff x="2712015" y="1181990"/>
              <a:chExt cx="2794985" cy="751607"/>
            </a:xfrm>
            <a:scene3d>
              <a:camera prst="orthographicFront">
                <a:rot lat="0" lon="0" rev="0"/>
              </a:camera>
              <a:lightRig rig="balanced" dir="t">
                <a:rot lat="0" lon="0" rev="8700000"/>
              </a:lightRig>
            </a:scene3d>
          </p:grpSpPr>
          <p:sp>
            <p:nvSpPr>
              <p:cNvPr id="35" name="34 - Στρογγυλεμένο ορθογώνιο"/>
              <p:cNvSpPr/>
              <p:nvPr/>
            </p:nvSpPr>
            <p:spPr>
              <a:xfrm>
                <a:off x="2712015" y="1181990"/>
                <a:ext cx="2794985"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36" name="Στρογγυλεμένο ορθογώνιο 5"/>
              <p:cNvSpPr/>
              <p:nvPr/>
            </p:nvSpPr>
            <p:spPr>
              <a:xfrm>
                <a:off x="2734029" y="1204004"/>
                <a:ext cx="2750957"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Περιφερειάρχης &amp; Περιφερειακό Συμβούλιο</a:t>
                </a:r>
              </a:p>
            </p:txBody>
          </p:sp>
        </p:grpSp>
      </p:grpSp>
      <p:grpSp>
        <p:nvGrpSpPr>
          <p:cNvPr id="7" name="Diagram group"/>
          <p:cNvGrpSpPr/>
          <p:nvPr/>
        </p:nvGrpSpPr>
        <p:grpSpPr>
          <a:xfrm>
            <a:off x="7072330" y="4929198"/>
            <a:ext cx="857256" cy="876546"/>
            <a:chOff x="2580500" y="1057051"/>
            <a:chExt cx="2926500" cy="876546"/>
          </a:xfrm>
          <a:scene3d>
            <a:camera prst="orthographicFront">
              <a:rot lat="0" lon="0" rev="0"/>
            </a:camera>
            <a:lightRig rig="balanced" dir="t">
              <a:rot lat="0" lon="0" rev="8700000"/>
            </a:lightRig>
          </a:scene3d>
        </p:grpSpPr>
        <p:sp>
          <p:nvSpPr>
            <p:cNvPr id="38" name="37 - Στρογγυλεμένο ορθογώνιο"/>
            <p:cNvSpPr/>
            <p:nvPr/>
          </p:nvSpPr>
          <p:spPr>
            <a:xfrm>
              <a:off x="2580500" y="1057051"/>
              <a:ext cx="2794985" cy="75160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1">
              <a:scrgbClr r="0" g="0" b="0"/>
            </a:effectRef>
            <a:fontRef idx="minor">
              <a:schemeClr val="lt1"/>
            </a:fontRef>
          </p:style>
        </p:sp>
        <p:grpSp>
          <p:nvGrpSpPr>
            <p:cNvPr id="9" name="20 - Ομάδα"/>
            <p:cNvGrpSpPr/>
            <p:nvPr/>
          </p:nvGrpSpPr>
          <p:grpSpPr>
            <a:xfrm>
              <a:off x="2712015" y="1181990"/>
              <a:ext cx="2794985" cy="751607"/>
              <a:chOff x="2712015" y="1181990"/>
              <a:chExt cx="2794985" cy="751607"/>
            </a:xfrm>
            <a:scene3d>
              <a:camera prst="orthographicFront">
                <a:rot lat="0" lon="0" rev="0"/>
              </a:camera>
              <a:lightRig rig="balanced" dir="t">
                <a:rot lat="0" lon="0" rev="8700000"/>
              </a:lightRig>
            </a:scene3d>
          </p:grpSpPr>
          <p:sp>
            <p:nvSpPr>
              <p:cNvPr id="40" name="39 - Στρογγυλεμένο ορθογώνιο"/>
              <p:cNvSpPr/>
              <p:nvPr/>
            </p:nvSpPr>
            <p:spPr>
              <a:xfrm>
                <a:off x="2712015" y="1181990"/>
                <a:ext cx="2794985"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41" name="Στρογγυλεμένο ορθογώνιο 5"/>
              <p:cNvSpPr/>
              <p:nvPr/>
            </p:nvSpPr>
            <p:spPr>
              <a:xfrm>
                <a:off x="2734029" y="1204004"/>
                <a:ext cx="2750957"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3</a:t>
                </a:r>
              </a:p>
            </p:txBody>
          </p:sp>
        </p:grpSp>
      </p:grpSp>
      <p:grpSp>
        <p:nvGrpSpPr>
          <p:cNvPr id="10" name="Diagram group"/>
          <p:cNvGrpSpPr/>
          <p:nvPr/>
        </p:nvGrpSpPr>
        <p:grpSpPr>
          <a:xfrm>
            <a:off x="214282" y="2428868"/>
            <a:ext cx="2364916" cy="876743"/>
            <a:chOff x="387354" y="-935"/>
            <a:chExt cx="2364916" cy="876743"/>
          </a:xfrm>
          <a:scene3d>
            <a:camera prst="orthographicFront">
              <a:rot lat="0" lon="0" rev="0"/>
            </a:camera>
            <a:lightRig rig="balanced" dir="t">
              <a:rot lat="0" lon="0" rev="8700000"/>
            </a:lightRig>
          </a:scene3d>
        </p:grpSpPr>
        <p:sp>
          <p:nvSpPr>
            <p:cNvPr id="49" name="48 - Στρογγυλεμένο ορθογώνιο"/>
            <p:cNvSpPr/>
            <p:nvPr/>
          </p:nvSpPr>
          <p:spPr>
            <a:xfrm>
              <a:off x="387354" y="-935"/>
              <a:ext cx="2233371" cy="75177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2">
              <a:scrgbClr r="0" g="0" b="0"/>
            </a:effectRef>
            <a:fontRef idx="minor">
              <a:schemeClr val="lt1"/>
            </a:fontRef>
          </p:style>
        </p:sp>
        <p:grpSp>
          <p:nvGrpSpPr>
            <p:cNvPr id="11" name="49 - Ομάδα"/>
            <p:cNvGrpSpPr/>
            <p:nvPr/>
          </p:nvGrpSpPr>
          <p:grpSpPr>
            <a:xfrm>
              <a:off x="518899" y="124031"/>
              <a:ext cx="2233371" cy="751777"/>
              <a:chOff x="518899" y="124031"/>
              <a:chExt cx="2233371" cy="751777"/>
            </a:xfrm>
            <a:scene3d>
              <a:camera prst="orthographicFront">
                <a:rot lat="0" lon="0" rev="0"/>
              </a:camera>
              <a:lightRig rig="balanced" dir="t">
                <a:rot lat="0" lon="0" rev="8700000"/>
              </a:lightRig>
            </a:scene3d>
          </p:grpSpPr>
          <p:sp>
            <p:nvSpPr>
              <p:cNvPr id="51" name="50 - Στρογγυλεμένο ορθογώνιο"/>
              <p:cNvSpPr/>
              <p:nvPr/>
            </p:nvSpPr>
            <p:spPr>
              <a:xfrm>
                <a:off x="518899" y="124031"/>
                <a:ext cx="2233371" cy="75177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52" name="Στρογγυλεμένο ορθογώνιο 5"/>
              <p:cNvSpPr/>
              <p:nvPr/>
            </p:nvSpPr>
            <p:spPr>
              <a:xfrm>
                <a:off x="540918" y="146050"/>
                <a:ext cx="2189333" cy="70773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Σύμβουλος</a:t>
                </a:r>
              </a:p>
            </p:txBody>
          </p:sp>
        </p:grpSp>
      </p:grpSp>
      <p:grpSp>
        <p:nvGrpSpPr>
          <p:cNvPr id="12" name="Diagram group"/>
          <p:cNvGrpSpPr/>
          <p:nvPr/>
        </p:nvGrpSpPr>
        <p:grpSpPr>
          <a:xfrm>
            <a:off x="285720" y="4643446"/>
            <a:ext cx="2365198" cy="876848"/>
            <a:chOff x="65533" y="-1053"/>
            <a:chExt cx="2365198" cy="876848"/>
          </a:xfrm>
          <a:scene3d>
            <a:camera prst="orthographicFront">
              <a:rot lat="0" lon="0" rev="0"/>
            </a:camera>
            <a:lightRig rig="balanced" dir="t">
              <a:rot lat="0" lon="0" rev="8700000"/>
            </a:lightRig>
          </a:scene3d>
        </p:grpSpPr>
        <p:sp>
          <p:nvSpPr>
            <p:cNvPr id="60" name="59 - Στρογγυλεμένο ορθογώνιο"/>
            <p:cNvSpPr/>
            <p:nvPr/>
          </p:nvSpPr>
          <p:spPr>
            <a:xfrm>
              <a:off x="65533" y="-1053"/>
              <a:ext cx="2233638" cy="75186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2">
              <a:scrgbClr r="0" g="0" b="0"/>
            </a:effectRef>
            <a:fontRef idx="minor">
              <a:schemeClr val="lt1"/>
            </a:fontRef>
          </p:style>
        </p:sp>
        <p:grpSp>
          <p:nvGrpSpPr>
            <p:cNvPr id="13" name="60 - Ομάδα"/>
            <p:cNvGrpSpPr/>
            <p:nvPr/>
          </p:nvGrpSpPr>
          <p:grpSpPr>
            <a:xfrm>
              <a:off x="197093" y="123928"/>
              <a:ext cx="2233638" cy="751867"/>
              <a:chOff x="197093" y="123928"/>
              <a:chExt cx="2233638" cy="751867"/>
            </a:xfrm>
            <a:scene3d>
              <a:camera prst="orthographicFront">
                <a:rot lat="0" lon="0" rev="0"/>
              </a:camera>
              <a:lightRig rig="balanced" dir="t">
                <a:rot lat="0" lon="0" rev="8700000"/>
              </a:lightRig>
            </a:scene3d>
          </p:grpSpPr>
          <p:sp>
            <p:nvSpPr>
              <p:cNvPr id="62" name="61 - Στρογγυλεμένο ορθογώνιο"/>
              <p:cNvSpPr/>
              <p:nvPr/>
            </p:nvSpPr>
            <p:spPr>
              <a:xfrm>
                <a:off x="197093" y="123928"/>
                <a:ext cx="2233638" cy="75186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63" name="Στρογγυλεμένο ορθογώνιο 5"/>
              <p:cNvSpPr/>
              <p:nvPr/>
            </p:nvSpPr>
            <p:spPr>
              <a:xfrm>
                <a:off x="219114" y="145949"/>
                <a:ext cx="2189596" cy="707825"/>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Εμπειρογνώμονες ΕΕ</a:t>
                </a:r>
              </a:p>
            </p:txBody>
          </p:sp>
        </p:grpSp>
      </p:grpSp>
      <p:cxnSp>
        <p:nvCxnSpPr>
          <p:cNvPr id="69" name="68 - Καμπύλη γραμμή σύνδεσης"/>
          <p:cNvCxnSpPr/>
          <p:nvPr/>
        </p:nvCxnSpPr>
        <p:spPr>
          <a:xfrm rot="5400000" flipH="1" flipV="1">
            <a:off x="1428750" y="3143250"/>
            <a:ext cx="1428750" cy="142875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78" name="77 - Καμπύλη γραμμή σύνδεσης"/>
          <p:cNvCxnSpPr/>
          <p:nvPr/>
        </p:nvCxnSpPr>
        <p:spPr>
          <a:xfrm>
            <a:off x="2143125" y="3000375"/>
            <a:ext cx="714375" cy="1588"/>
          </a:xfrm>
          <a:prstGeom prst="curvedConnector3">
            <a:avLst>
              <a:gd name="adj1" fmla="val 50000"/>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79 - Καμπύλη γραμμή σύνδεσης"/>
          <p:cNvCxnSpPr/>
          <p:nvPr/>
        </p:nvCxnSpPr>
        <p:spPr>
          <a:xfrm>
            <a:off x="2214563" y="3143250"/>
            <a:ext cx="2500312" cy="1071563"/>
          </a:xfrm>
          <a:prstGeom prst="straightConnector1">
            <a:avLst/>
          </a:prstGeom>
          <a:ln w="38100">
            <a:solidFill>
              <a:schemeClr val="tx2">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2" name="81 - Καμπύλη γραμμή σύνδεσης"/>
          <p:cNvCxnSpPr/>
          <p:nvPr/>
        </p:nvCxnSpPr>
        <p:spPr>
          <a:xfrm rot="10800000" flipV="1">
            <a:off x="5429250" y="4357688"/>
            <a:ext cx="857250" cy="642937"/>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84 - Καμπύλη γραμμή σύνδεσης"/>
          <p:cNvCxnSpPr/>
          <p:nvPr/>
        </p:nvCxnSpPr>
        <p:spPr>
          <a:xfrm rot="16200000" flipH="1">
            <a:off x="5000625" y="2571750"/>
            <a:ext cx="1509713" cy="938213"/>
          </a:xfrm>
          <a:prstGeom prst="straightConnector1">
            <a:avLst/>
          </a:pr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7" name="86 - Καμπύλη γραμμή σύνδεσης"/>
          <p:cNvCxnSpPr/>
          <p:nvPr/>
        </p:nvCxnSpPr>
        <p:spPr>
          <a:xfrm>
            <a:off x="6429375" y="4429125"/>
            <a:ext cx="928688" cy="500063"/>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8" name="87 - Καμπύλη γραμμή σύνδεσης"/>
          <p:cNvCxnSpPr/>
          <p:nvPr/>
        </p:nvCxnSpPr>
        <p:spPr>
          <a:xfrm>
            <a:off x="4714875" y="3286125"/>
            <a:ext cx="1071563" cy="500063"/>
          </a:xfrm>
          <a:prstGeom prst="straightConnector1">
            <a:avLst/>
          </a:prstGeom>
          <a:ln w="381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4" name="Diagram group"/>
          <p:cNvGrpSpPr/>
          <p:nvPr/>
        </p:nvGrpSpPr>
        <p:grpSpPr>
          <a:xfrm>
            <a:off x="8072462" y="4929198"/>
            <a:ext cx="857256" cy="876546"/>
            <a:chOff x="2580500" y="1057051"/>
            <a:chExt cx="2926500" cy="876546"/>
          </a:xfrm>
          <a:scene3d>
            <a:camera prst="orthographicFront">
              <a:rot lat="0" lon="0" rev="0"/>
            </a:camera>
            <a:lightRig rig="balanced" dir="t">
              <a:rot lat="0" lon="0" rev="8700000"/>
            </a:lightRig>
          </a:scene3d>
        </p:grpSpPr>
        <p:sp>
          <p:nvSpPr>
            <p:cNvPr id="99" name="98 - Στρογγυλεμένο ορθογώνιο"/>
            <p:cNvSpPr/>
            <p:nvPr/>
          </p:nvSpPr>
          <p:spPr>
            <a:xfrm>
              <a:off x="2580500" y="1057051"/>
              <a:ext cx="2794985" cy="75160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1">
              <a:scrgbClr r="0" g="0" b="0"/>
            </a:effectRef>
            <a:fontRef idx="minor">
              <a:schemeClr val="lt1"/>
            </a:fontRef>
          </p:style>
        </p:sp>
        <p:grpSp>
          <p:nvGrpSpPr>
            <p:cNvPr id="16" name="20 - Ομάδα"/>
            <p:cNvGrpSpPr/>
            <p:nvPr/>
          </p:nvGrpSpPr>
          <p:grpSpPr>
            <a:xfrm>
              <a:off x="2712015" y="1181990"/>
              <a:ext cx="2794985" cy="751607"/>
              <a:chOff x="2712015" y="1181990"/>
              <a:chExt cx="2794985" cy="751607"/>
            </a:xfrm>
            <a:scene3d>
              <a:camera prst="orthographicFront">
                <a:rot lat="0" lon="0" rev="0"/>
              </a:camera>
              <a:lightRig rig="balanced" dir="t">
                <a:rot lat="0" lon="0" rev="8700000"/>
              </a:lightRig>
            </a:scene3d>
          </p:grpSpPr>
          <p:sp>
            <p:nvSpPr>
              <p:cNvPr id="101" name="100 - Στρογγυλεμένο ορθογώνιο"/>
              <p:cNvSpPr/>
              <p:nvPr/>
            </p:nvSpPr>
            <p:spPr>
              <a:xfrm>
                <a:off x="2712015" y="1181990"/>
                <a:ext cx="2794985"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102" name="Στρογγυλεμένο ορθογώνιο 5"/>
              <p:cNvSpPr/>
              <p:nvPr/>
            </p:nvSpPr>
            <p:spPr>
              <a:xfrm>
                <a:off x="2734029" y="1204004"/>
                <a:ext cx="2750957"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4</a:t>
                </a:r>
              </a:p>
            </p:txBody>
          </p:sp>
        </p:grpSp>
      </p:grpSp>
      <p:grpSp>
        <p:nvGrpSpPr>
          <p:cNvPr id="17" name="Diagram group"/>
          <p:cNvGrpSpPr/>
          <p:nvPr/>
        </p:nvGrpSpPr>
        <p:grpSpPr>
          <a:xfrm>
            <a:off x="5929322" y="4929198"/>
            <a:ext cx="857256" cy="876546"/>
            <a:chOff x="2580500" y="1057051"/>
            <a:chExt cx="2926500" cy="876546"/>
          </a:xfrm>
          <a:scene3d>
            <a:camera prst="orthographicFront">
              <a:rot lat="0" lon="0" rev="0"/>
            </a:camera>
            <a:lightRig rig="balanced" dir="t">
              <a:rot lat="0" lon="0" rev="8700000"/>
            </a:lightRig>
          </a:scene3d>
        </p:grpSpPr>
        <p:sp>
          <p:nvSpPr>
            <p:cNvPr id="109" name="108 - Στρογγυλεμένο ορθογώνιο"/>
            <p:cNvSpPr/>
            <p:nvPr/>
          </p:nvSpPr>
          <p:spPr>
            <a:xfrm>
              <a:off x="2580500" y="1057051"/>
              <a:ext cx="2794985" cy="751607"/>
            </a:xfrm>
            <a:prstGeom prst="roundRect">
              <a:avLst>
                <a:gd name="adj" fmla="val 10000"/>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3">
              <a:schemeClr val="accent1">
                <a:hueOff val="0"/>
                <a:satOff val="0"/>
                <a:lumOff val="0"/>
                <a:alphaOff val="0"/>
              </a:schemeClr>
            </a:fillRef>
            <a:effectRef idx="1">
              <a:scrgbClr r="0" g="0" b="0"/>
            </a:effectRef>
            <a:fontRef idx="minor">
              <a:schemeClr val="lt1"/>
            </a:fontRef>
          </p:style>
        </p:sp>
        <p:grpSp>
          <p:nvGrpSpPr>
            <p:cNvPr id="18" name="20 - Ομάδα"/>
            <p:cNvGrpSpPr/>
            <p:nvPr/>
          </p:nvGrpSpPr>
          <p:grpSpPr>
            <a:xfrm>
              <a:off x="2712015" y="1181990"/>
              <a:ext cx="2794985" cy="751607"/>
              <a:chOff x="2712015" y="1181990"/>
              <a:chExt cx="2794985" cy="751607"/>
            </a:xfrm>
            <a:scene3d>
              <a:camera prst="orthographicFront">
                <a:rot lat="0" lon="0" rev="0"/>
              </a:camera>
              <a:lightRig rig="balanced" dir="t">
                <a:rot lat="0" lon="0" rev="8700000"/>
              </a:lightRig>
            </a:scene3d>
          </p:grpSpPr>
          <p:sp>
            <p:nvSpPr>
              <p:cNvPr id="111" name="110 - Στρογγυλεμένο ορθογώνιο"/>
              <p:cNvSpPr/>
              <p:nvPr/>
            </p:nvSpPr>
            <p:spPr>
              <a:xfrm>
                <a:off x="2712015" y="1181990"/>
                <a:ext cx="2794985" cy="751607"/>
              </a:xfrm>
              <a:prstGeom prst="roundRect">
                <a:avLst>
                  <a:gd name="adj" fmla="val 10000"/>
                </a:avLst>
              </a:prstGeom>
              <a:ln>
                <a:noFill/>
              </a:ln>
              <a:effectLst>
                <a:outerShdw blurRad="44450" dist="27940" dir="5400000" algn="ctr">
                  <a:srgbClr val="000000">
                    <a:alpha val="32000"/>
                  </a:srgbClr>
                </a:outerShdw>
              </a:effectLst>
              <a:sp3d z="190500">
                <a:bevelT w="190500" h="38100"/>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112" name="Στρογγυλεμένο ορθογώνιο 5"/>
              <p:cNvSpPr/>
              <p:nvPr/>
            </p:nvSpPr>
            <p:spPr>
              <a:xfrm>
                <a:off x="2734029" y="1204004"/>
                <a:ext cx="2750957" cy="707579"/>
              </a:xfrm>
              <a:prstGeom prst="rect">
                <a:avLst/>
              </a:prstGeom>
              <a:sp3d z="1905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r>
                  <a:rPr lang="el-GR" dirty="0">
                    <a:solidFill>
                      <a:schemeClr val="bg1">
                        <a:lumMod val="50000"/>
                      </a:schemeClr>
                    </a:solidFill>
                    <a:latin typeface="Times New Roman" pitchFamily="18" charset="0"/>
                    <a:cs typeface="Times New Roman" pitchFamily="18" charset="0"/>
                  </a:rPr>
                  <a:t>2</a:t>
                </a:r>
              </a:p>
            </p:txBody>
          </p:sp>
        </p:grpSp>
      </p:grpSp>
      <p:cxnSp>
        <p:nvCxnSpPr>
          <p:cNvPr id="113" name="86 - Καμπύλη γραμμή σύνδεσης"/>
          <p:cNvCxnSpPr>
            <a:endCxn id="99" idx="0"/>
          </p:cNvCxnSpPr>
          <p:nvPr/>
        </p:nvCxnSpPr>
        <p:spPr>
          <a:xfrm>
            <a:off x="6643688" y="4429125"/>
            <a:ext cx="1838325" cy="500063"/>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5" name="81 - Καμπύλη γραμμή σύνδεσης"/>
          <p:cNvCxnSpPr>
            <a:endCxn id="109" idx="0"/>
          </p:cNvCxnSpPr>
          <p:nvPr/>
        </p:nvCxnSpPr>
        <p:spPr>
          <a:xfrm rot="5400000">
            <a:off x="6098381" y="4669632"/>
            <a:ext cx="500063" cy="1905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3" name="87 - Καμπύλη γραμμή σύνδεσης"/>
          <p:cNvCxnSpPr/>
          <p:nvPr/>
        </p:nvCxnSpPr>
        <p:spPr>
          <a:xfrm rot="10800000" flipV="1">
            <a:off x="6572250" y="3357563"/>
            <a:ext cx="928688" cy="428625"/>
          </a:xfrm>
          <a:prstGeom prst="straightConnector1">
            <a:avLst/>
          </a:prstGeom>
          <a:ln w="381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7" name="87 - Καμπύλη γραμμή σύνδεσης"/>
          <p:cNvCxnSpPr/>
          <p:nvPr/>
        </p:nvCxnSpPr>
        <p:spPr>
          <a:xfrm>
            <a:off x="5143500" y="3000375"/>
            <a:ext cx="1071563" cy="1588"/>
          </a:xfrm>
          <a:prstGeom prst="straightConnector1">
            <a:avLst/>
          </a:prstGeom>
          <a:ln w="381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15 - Τίτλος"/>
          <p:cNvSpPr>
            <a:spLocks noGrp="1"/>
          </p:cNvSpPr>
          <p:nvPr>
            <p:ph type="title"/>
          </p:nvPr>
        </p:nvSpPr>
        <p:spPr>
          <a:xfrm>
            <a:off x="428625" y="142875"/>
            <a:ext cx="8715375" cy="1143000"/>
          </a:xfrm>
        </p:spPr>
        <p:txBody>
          <a:bodyPr/>
          <a:lstStyle/>
          <a:p>
            <a:pPr eaLnBrk="1" hangingPunct="1"/>
            <a:r>
              <a:rPr lang="el-GR" sz="4000" i="1" dirty="0">
                <a:solidFill>
                  <a:srgbClr val="C00000"/>
                </a:solidFill>
              </a:rPr>
              <a:t>Πρωτογενής τομέας &amp; μεταποίηση</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D85FD9A6-115E-458F-A5C1-96FB1E704416}" type="slidenum">
              <a:rPr lang="el-GR" smtClean="0">
                <a:solidFill>
                  <a:srgbClr val="898989"/>
                </a:solidFill>
              </a:rPr>
              <a:pPr algn="l" fontAlgn="base">
                <a:spcBef>
                  <a:spcPct val="0"/>
                </a:spcBef>
                <a:spcAft>
                  <a:spcPct val="0"/>
                </a:spcAft>
                <a:defRPr/>
              </a:pPr>
              <a:t>33</a:t>
            </a:fld>
            <a:r>
              <a:rPr lang="el-GR" dirty="0">
                <a:solidFill>
                  <a:srgbClr val="898989"/>
                </a:solidFill>
              </a:rPr>
              <a:t> από 21</a:t>
            </a:r>
          </a:p>
        </p:txBody>
      </p:sp>
      <p:pic>
        <p:nvPicPr>
          <p:cNvPr id="40965"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40967"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40968"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40969"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
        <p:nvSpPr>
          <p:cNvPr id="40971" name="11 - Ορθογώνιο"/>
          <p:cNvSpPr>
            <a:spLocks noChangeArrowheads="1"/>
          </p:cNvSpPr>
          <p:nvPr/>
        </p:nvSpPr>
        <p:spPr bwMode="auto">
          <a:xfrm>
            <a:off x="0" y="1349375"/>
            <a:ext cx="9144000" cy="4400550"/>
          </a:xfrm>
          <a:prstGeom prst="rect">
            <a:avLst/>
          </a:prstGeom>
          <a:noFill/>
          <a:ln w="9525">
            <a:noFill/>
            <a:miter lim="800000"/>
            <a:headEnd/>
            <a:tailEnd/>
          </a:ln>
        </p:spPr>
        <p:txBody>
          <a:bodyPr>
            <a:spAutoFit/>
          </a:bodyPr>
          <a:lstStyle/>
          <a:p>
            <a:pPr marL="342900" indent="-342900">
              <a:buFont typeface="Arial" charset="0"/>
              <a:buAutoNum type="arabicPeriod"/>
            </a:pPr>
            <a:r>
              <a:rPr lang="el-GR" sz="2000" dirty="0">
                <a:latin typeface="+mj-lt"/>
                <a:cs typeface="Times New Roman" pitchFamily="18" charset="0"/>
              </a:rPr>
              <a:t>Ανάδειξη και αξιοποίηση </a:t>
            </a:r>
            <a:r>
              <a:rPr lang="el-GR" sz="2000" b="1" dirty="0">
                <a:latin typeface="+mj-lt"/>
                <a:cs typeface="Times New Roman" pitchFamily="18" charset="0"/>
              </a:rPr>
              <a:t>τοπικού γενετικού δυναμικού </a:t>
            </a:r>
            <a:r>
              <a:rPr lang="el-GR" sz="2000" dirty="0">
                <a:latin typeface="+mj-lt"/>
                <a:cs typeface="Times New Roman" pitchFamily="18" charset="0"/>
              </a:rPr>
              <a:t>στην αγροτική παραγωγή και παραγωγή τροφίμων</a:t>
            </a:r>
          </a:p>
          <a:p>
            <a:pPr marL="342900" indent="-342900">
              <a:buFont typeface="Arial" charset="0"/>
              <a:buAutoNum type="arabicPeriod"/>
            </a:pPr>
            <a:r>
              <a:rPr lang="el-GR" sz="2000" dirty="0">
                <a:latin typeface="+mj-lt"/>
                <a:cs typeface="Times New Roman" pitchFamily="18" charset="0"/>
              </a:rPr>
              <a:t>Ανάπτυξη </a:t>
            </a:r>
            <a:r>
              <a:rPr lang="el-GR" sz="2000" b="1" dirty="0">
                <a:latin typeface="+mj-lt"/>
                <a:cs typeface="Times New Roman" pitchFamily="18" charset="0"/>
              </a:rPr>
              <a:t>πιστοποιημένης κτηνοτροφικής παραγωγής </a:t>
            </a:r>
            <a:r>
              <a:rPr lang="el-GR" sz="2000" dirty="0">
                <a:latin typeface="+mj-lt"/>
                <a:cs typeface="Times New Roman" pitchFamily="18" charset="0"/>
              </a:rPr>
              <a:t>για παραγωγή προϊόντων ανώτερων χαρακτηριστικών</a:t>
            </a:r>
          </a:p>
          <a:p>
            <a:pPr marL="342900" indent="-342900">
              <a:buFont typeface="Arial" charset="0"/>
              <a:buAutoNum type="arabicPeriod"/>
            </a:pPr>
            <a:r>
              <a:rPr lang="el-GR" sz="2000" dirty="0">
                <a:latin typeface="+mj-lt"/>
                <a:cs typeface="Times New Roman" pitchFamily="18" charset="0"/>
              </a:rPr>
              <a:t>Ανάπτυξη </a:t>
            </a:r>
            <a:r>
              <a:rPr lang="el-GR" sz="2000" b="1" dirty="0">
                <a:latin typeface="+mj-lt"/>
                <a:cs typeface="Times New Roman" pitchFamily="18" charset="0"/>
              </a:rPr>
              <a:t>πιστοποιημένης γεωργικής παραγωγής </a:t>
            </a:r>
            <a:r>
              <a:rPr lang="el-GR" sz="2000" dirty="0">
                <a:latin typeface="+mj-lt"/>
                <a:cs typeface="Times New Roman" pitchFamily="18" charset="0"/>
              </a:rPr>
              <a:t>και διάδοση νέων καλλιεργειών</a:t>
            </a:r>
          </a:p>
          <a:p>
            <a:pPr marL="342900" indent="-342900">
              <a:buFont typeface="Arial" charset="0"/>
              <a:buAutoNum type="arabicPeriod"/>
            </a:pPr>
            <a:r>
              <a:rPr lang="el-GR" sz="2000" dirty="0">
                <a:latin typeface="+mj-lt"/>
                <a:cs typeface="Times New Roman" pitchFamily="18" charset="0"/>
              </a:rPr>
              <a:t>Προσαρμογή και ανάδειξη δυναμικού στον κλάδο της </a:t>
            </a:r>
            <a:r>
              <a:rPr lang="el-GR" sz="2000" b="1" dirty="0">
                <a:latin typeface="+mj-lt"/>
                <a:cs typeface="Times New Roman" pitchFamily="18" charset="0"/>
              </a:rPr>
              <a:t>παραδοσιακής τυροκομίας</a:t>
            </a:r>
          </a:p>
          <a:p>
            <a:pPr marL="342900" indent="-342900">
              <a:buFont typeface="Arial" charset="0"/>
              <a:buAutoNum type="arabicPeriod"/>
            </a:pPr>
            <a:r>
              <a:rPr lang="el-GR" sz="2000" dirty="0">
                <a:latin typeface="+mj-lt"/>
                <a:cs typeface="Times New Roman" pitchFamily="18" charset="0"/>
              </a:rPr>
              <a:t>Ανάπτυξη νέων προϊόντων στον </a:t>
            </a:r>
            <a:r>
              <a:rPr lang="el-GR" sz="2000" b="1" dirty="0">
                <a:latin typeface="+mj-lt"/>
                <a:cs typeface="Times New Roman" pitchFamily="18" charset="0"/>
              </a:rPr>
              <a:t>κλάδο της διατροφής </a:t>
            </a:r>
            <a:r>
              <a:rPr lang="el-GR" sz="2000" dirty="0">
                <a:latin typeface="+mj-lt"/>
                <a:cs typeface="Times New Roman" pitchFamily="18" charset="0"/>
              </a:rPr>
              <a:t>και στον </a:t>
            </a:r>
            <a:r>
              <a:rPr lang="el-GR" sz="2000" b="1" dirty="0">
                <a:latin typeface="+mj-lt"/>
                <a:cs typeface="Times New Roman" pitchFamily="18" charset="0"/>
              </a:rPr>
              <a:t>κλάδο αξιοποίησης υποπροϊόντων </a:t>
            </a:r>
            <a:r>
              <a:rPr lang="el-GR" sz="2000" dirty="0">
                <a:latin typeface="+mj-lt"/>
                <a:cs typeface="Times New Roman" pitchFamily="18" charset="0"/>
              </a:rPr>
              <a:t>στη διατροφή αγροτικών ζώων</a:t>
            </a:r>
          </a:p>
          <a:p>
            <a:pPr marL="342900" indent="-342900">
              <a:buFont typeface="Arial" charset="0"/>
              <a:buAutoNum type="arabicPeriod"/>
            </a:pPr>
            <a:r>
              <a:rPr lang="el-GR" sz="2000" b="1" dirty="0">
                <a:latin typeface="+mj-lt"/>
                <a:cs typeface="Times New Roman" pitchFamily="18" charset="0"/>
              </a:rPr>
              <a:t>Συμπράξεις</a:t>
            </a:r>
            <a:r>
              <a:rPr lang="el-GR" sz="2000" dirty="0">
                <a:latin typeface="+mj-lt"/>
                <a:cs typeface="Times New Roman" pitchFamily="18" charset="0"/>
              </a:rPr>
              <a:t> για την ανάδειξη τοπικών επώνυμων κτηνοτροφικών προϊόντων Ηπείρου</a:t>
            </a:r>
          </a:p>
          <a:p>
            <a:pPr marL="342900" indent="-342900">
              <a:buFont typeface="Arial" charset="0"/>
              <a:buAutoNum type="arabicPeriod"/>
            </a:pPr>
            <a:r>
              <a:rPr lang="el-GR" sz="2000" dirty="0">
                <a:latin typeface="+mj-lt"/>
                <a:cs typeface="Times New Roman" pitchFamily="18" charset="0"/>
              </a:rPr>
              <a:t>Ανάπτυξη εργαλείων για την εκπόνηση και εφαρμογή </a:t>
            </a:r>
            <a:r>
              <a:rPr lang="el-GR" sz="2000" b="1" dirty="0">
                <a:latin typeface="+mj-lt"/>
                <a:cs typeface="Times New Roman" pitchFamily="18" charset="0"/>
              </a:rPr>
              <a:t>αλιευτικής πολιτικής </a:t>
            </a:r>
            <a:r>
              <a:rPr lang="el-GR" sz="2000" dirty="0">
                <a:latin typeface="+mj-lt"/>
                <a:cs typeface="Times New Roman" pitchFamily="18" charset="0"/>
              </a:rPr>
              <a:t>για τη διατήρηση των </a:t>
            </a:r>
            <a:r>
              <a:rPr lang="el-GR" sz="2000" dirty="0" err="1">
                <a:latin typeface="+mj-lt"/>
                <a:cs typeface="Times New Roman" pitchFamily="18" charset="0"/>
              </a:rPr>
              <a:t>ιχθυαποθεμάτων</a:t>
            </a:r>
            <a:endParaRPr lang="el-GR" sz="2000" dirty="0">
              <a:latin typeface="+mj-lt"/>
              <a:cs typeface="Times New Roman" pitchFamily="18" charset="0"/>
            </a:endParaRPr>
          </a:p>
          <a:p>
            <a:pPr marL="342900" indent="-342900">
              <a:buFont typeface="Arial" charset="0"/>
              <a:buAutoNum type="arabicPeriod"/>
            </a:pPr>
            <a:r>
              <a:rPr lang="el-GR" sz="2000" dirty="0">
                <a:latin typeface="+mj-lt"/>
                <a:cs typeface="Times New Roman" pitchFamily="18" charset="0"/>
              </a:rPr>
              <a:t>Προώθηση περιβαλλοντικά βιώσιμης, καινοτόμου και </a:t>
            </a:r>
            <a:r>
              <a:rPr lang="el-GR" sz="2000" b="1" dirty="0">
                <a:latin typeface="+mj-lt"/>
                <a:cs typeface="Times New Roman" pitchFamily="18" charset="0"/>
              </a:rPr>
              <a:t>ανταγωνιστικής υδατοκαλλιέργειας</a:t>
            </a:r>
          </a:p>
        </p:txBody>
      </p:sp>
      <p:pic>
        <p:nvPicPr>
          <p:cNvPr id="40972" name="Picture 6" descr="http://www.agrifoodskills.net.au/resource/resmgr/icons/agri-food_icon_lores.jpg"/>
          <p:cNvPicPr>
            <a:picLocks noChangeAspect="1" noChangeArrowheads="1"/>
          </p:cNvPicPr>
          <p:nvPr/>
        </p:nvPicPr>
        <p:blipFill>
          <a:blip r:embed="rId7" cstate="print"/>
          <a:srcRect/>
          <a:stretch>
            <a:fillRect/>
          </a:stretch>
        </p:blipFill>
        <p:spPr bwMode="auto">
          <a:xfrm>
            <a:off x="214313" y="357188"/>
            <a:ext cx="785812" cy="785812"/>
          </a:xfrm>
          <a:prstGeom prst="rect">
            <a:avLst/>
          </a:prstGeom>
          <a:noFill/>
          <a:ln w="9525">
            <a:noFill/>
            <a:miter lim="800000"/>
            <a:headEnd/>
            <a:tailEnd/>
          </a:ln>
        </p:spPr>
      </p:pic>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15 - Τίτλος"/>
          <p:cNvSpPr>
            <a:spLocks noGrp="1"/>
          </p:cNvSpPr>
          <p:nvPr>
            <p:ph type="title"/>
          </p:nvPr>
        </p:nvSpPr>
        <p:spPr>
          <a:xfrm>
            <a:off x="428625" y="142875"/>
            <a:ext cx="8715375" cy="1143000"/>
          </a:xfrm>
        </p:spPr>
        <p:txBody>
          <a:bodyPr/>
          <a:lstStyle/>
          <a:p>
            <a:pPr eaLnBrk="1" hangingPunct="1"/>
            <a:r>
              <a:rPr lang="el-GR" i="1" dirty="0">
                <a:solidFill>
                  <a:srgbClr val="C00000"/>
                </a:solidFill>
              </a:rPr>
              <a:t>Βιομηχανία της εμπειρίας</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16676987-DADF-4FB6-AF79-A5E7ADABD6A9}" type="slidenum">
              <a:rPr lang="el-GR" smtClean="0">
                <a:solidFill>
                  <a:srgbClr val="898989"/>
                </a:solidFill>
              </a:rPr>
              <a:pPr algn="l" fontAlgn="base">
                <a:spcBef>
                  <a:spcPct val="0"/>
                </a:spcBef>
                <a:spcAft>
                  <a:spcPct val="0"/>
                </a:spcAft>
                <a:defRPr/>
              </a:pPr>
              <a:t>34</a:t>
            </a:fld>
            <a:r>
              <a:rPr lang="el-GR" dirty="0">
                <a:solidFill>
                  <a:srgbClr val="898989"/>
                </a:solidFill>
              </a:rPr>
              <a:t> από 21</a:t>
            </a:r>
          </a:p>
        </p:txBody>
      </p:sp>
      <p:pic>
        <p:nvPicPr>
          <p:cNvPr id="43013"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3" y="6365875"/>
            <a:ext cx="2214562" cy="553998"/>
          </a:xfrm>
          <a:prstGeom prst="rect">
            <a:avLst/>
          </a:prstGeom>
        </p:spPr>
        <p:txBody>
          <a:bodyPr>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43015"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43016"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43017"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
        <p:nvSpPr>
          <p:cNvPr id="43019" name="11 - Ορθογώνιο"/>
          <p:cNvSpPr>
            <a:spLocks noChangeArrowheads="1"/>
          </p:cNvSpPr>
          <p:nvPr/>
        </p:nvSpPr>
        <p:spPr bwMode="auto">
          <a:xfrm>
            <a:off x="357188" y="1643063"/>
            <a:ext cx="8572500" cy="3046412"/>
          </a:xfrm>
          <a:prstGeom prst="rect">
            <a:avLst/>
          </a:prstGeom>
          <a:noFill/>
          <a:ln w="9525">
            <a:noFill/>
            <a:miter lim="800000"/>
            <a:headEnd/>
            <a:tailEnd/>
          </a:ln>
        </p:spPr>
        <p:txBody>
          <a:bodyPr>
            <a:spAutoFit/>
          </a:bodyPr>
          <a:lstStyle/>
          <a:p>
            <a:pPr marL="457200" indent="-457200">
              <a:spcBef>
                <a:spcPts val="2400"/>
              </a:spcBef>
              <a:spcAft>
                <a:spcPts val="2400"/>
              </a:spcAft>
              <a:buFont typeface="Arial" charset="0"/>
              <a:buAutoNum type="arabicPeriod"/>
            </a:pPr>
            <a:r>
              <a:rPr lang="el-GR" sz="2800">
                <a:latin typeface="Times New Roman" pitchFamily="18" charset="0"/>
                <a:cs typeface="Times New Roman" pitchFamily="18" charset="0"/>
              </a:rPr>
              <a:t>Ανάπτυξη κλάδου της δημιουργικής βιομηχανίας</a:t>
            </a:r>
          </a:p>
          <a:p>
            <a:pPr marL="457200" indent="-457200">
              <a:spcBef>
                <a:spcPts val="2400"/>
              </a:spcBef>
              <a:spcAft>
                <a:spcPts val="2400"/>
              </a:spcAft>
              <a:buFont typeface="Arial" charset="0"/>
              <a:buAutoNum type="arabicPeriod"/>
            </a:pPr>
            <a:r>
              <a:rPr lang="el-GR" sz="2800">
                <a:latin typeface="Times New Roman" pitchFamily="18" charset="0"/>
                <a:cs typeface="Times New Roman" pitchFamily="18" charset="0"/>
              </a:rPr>
              <a:t>Καινοτόμα επιχειρηματικότητα και τουρισμός</a:t>
            </a:r>
          </a:p>
          <a:p>
            <a:pPr marL="457200" indent="-457200">
              <a:spcBef>
                <a:spcPts val="2400"/>
              </a:spcBef>
              <a:spcAft>
                <a:spcPts val="2400"/>
              </a:spcAft>
              <a:buFont typeface="Arial" charset="0"/>
              <a:buAutoNum type="arabicPeriod"/>
            </a:pPr>
            <a:r>
              <a:rPr lang="el-GR" sz="2800">
                <a:latin typeface="Times New Roman" pitchFamily="18" charset="0"/>
                <a:cs typeface="Times New Roman" pitchFamily="18" charset="0"/>
              </a:rPr>
              <a:t>Μηχανισμός ενίσχυσης επιχειρηματικότητας στον τουρισμό</a:t>
            </a:r>
          </a:p>
        </p:txBody>
      </p:sp>
      <p:pic>
        <p:nvPicPr>
          <p:cNvPr id="43020" name="Picture 4" descr="Air travel icon"/>
          <p:cNvPicPr>
            <a:picLocks noChangeAspect="1" noChangeArrowheads="1"/>
          </p:cNvPicPr>
          <p:nvPr/>
        </p:nvPicPr>
        <p:blipFill>
          <a:blip r:embed="rId7" cstate="print"/>
          <a:srcRect/>
          <a:stretch>
            <a:fillRect/>
          </a:stretch>
        </p:blipFill>
        <p:spPr bwMode="auto">
          <a:xfrm>
            <a:off x="285750" y="71438"/>
            <a:ext cx="1357313" cy="1357312"/>
          </a:xfrm>
          <a:prstGeom prst="rect">
            <a:avLst/>
          </a:prstGeom>
          <a:noFill/>
          <a:ln w="9525">
            <a:noFill/>
            <a:miter lim="800000"/>
            <a:headEnd/>
            <a:tailEnd/>
          </a:ln>
        </p:spPr>
      </p:pic>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15 - Τίτλος"/>
          <p:cNvSpPr>
            <a:spLocks noGrp="1"/>
          </p:cNvSpPr>
          <p:nvPr>
            <p:ph type="title"/>
          </p:nvPr>
        </p:nvSpPr>
        <p:spPr>
          <a:xfrm>
            <a:off x="428625" y="142875"/>
            <a:ext cx="8715375" cy="1143000"/>
          </a:xfrm>
        </p:spPr>
        <p:txBody>
          <a:bodyPr/>
          <a:lstStyle/>
          <a:p>
            <a:pPr eaLnBrk="1" hangingPunct="1"/>
            <a:r>
              <a:rPr lang="el-GR" sz="4000" i="1" dirty="0">
                <a:solidFill>
                  <a:srgbClr val="C00000"/>
                </a:solidFill>
              </a:rPr>
              <a:t>ΤΠΕ και νεανική επιχειρηματικότητα</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3A20B356-FCF5-4B2F-9F23-9968A2BD9141}" type="slidenum">
              <a:rPr lang="el-GR" smtClean="0">
                <a:solidFill>
                  <a:srgbClr val="898989"/>
                </a:solidFill>
              </a:rPr>
              <a:pPr algn="l" fontAlgn="base">
                <a:spcBef>
                  <a:spcPct val="0"/>
                </a:spcBef>
                <a:spcAft>
                  <a:spcPct val="0"/>
                </a:spcAft>
                <a:defRPr/>
              </a:pPr>
              <a:t>35</a:t>
            </a:fld>
            <a:r>
              <a:rPr lang="el-GR" dirty="0">
                <a:solidFill>
                  <a:srgbClr val="898989"/>
                </a:solidFill>
              </a:rPr>
              <a:t> από 21</a:t>
            </a:r>
          </a:p>
        </p:txBody>
      </p:sp>
      <p:pic>
        <p:nvPicPr>
          <p:cNvPr id="45061" name="Inhaltsplatzhalter 24" descr="cn_logo.png"/>
          <p:cNvPicPr>
            <a:picLocks noChangeAspect="1"/>
          </p:cNvPicPr>
          <p:nvPr/>
        </p:nvPicPr>
        <p:blipFill>
          <a:blip r:embed="rId3" cstate="print"/>
          <a:srcRect/>
          <a:stretch>
            <a:fillRect/>
          </a:stretch>
        </p:blipFill>
        <p:spPr bwMode="auto">
          <a:xfrm>
            <a:off x="323528" y="6021288"/>
            <a:ext cx="428625" cy="428625"/>
          </a:xfrm>
          <a:prstGeom prst="rect">
            <a:avLst/>
          </a:prstGeom>
          <a:noFill/>
          <a:ln w="9525">
            <a:noFill/>
            <a:miter lim="800000"/>
            <a:headEnd/>
            <a:tailEnd/>
          </a:ln>
        </p:spPr>
      </p:pic>
      <p:sp>
        <p:nvSpPr>
          <p:cNvPr id="8" name="7 - Ορθογώνιο"/>
          <p:cNvSpPr/>
          <p:nvPr/>
        </p:nvSpPr>
        <p:spPr>
          <a:xfrm>
            <a:off x="214312" y="6365875"/>
            <a:ext cx="3853632" cy="400110"/>
          </a:xfrm>
          <a:prstGeom prst="rect">
            <a:avLst/>
          </a:prstGeom>
        </p:spPr>
        <p:txBody>
          <a:bodyPr wrap="square">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45063"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45064"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45065"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
        <p:nvSpPr>
          <p:cNvPr id="45067" name="11 - Ορθογώνιο"/>
          <p:cNvSpPr>
            <a:spLocks noChangeArrowheads="1"/>
          </p:cNvSpPr>
          <p:nvPr/>
        </p:nvSpPr>
        <p:spPr bwMode="auto">
          <a:xfrm>
            <a:off x="357188" y="1500188"/>
            <a:ext cx="8572500" cy="4094162"/>
          </a:xfrm>
          <a:prstGeom prst="rect">
            <a:avLst/>
          </a:prstGeom>
          <a:noFill/>
          <a:ln w="9525">
            <a:noFill/>
            <a:miter lim="800000"/>
            <a:headEnd/>
            <a:tailEnd/>
          </a:ln>
        </p:spPr>
        <p:txBody>
          <a:bodyPr>
            <a:spAutoFit/>
          </a:bodyPr>
          <a:lstStyle/>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Προώθηση έρευνας και καινοτομίας</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Μετάβαση από την έρευνα στην καινοτομία</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Προώθηση νεανικής καινοτόμου επιχειρηματικότητας</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Ανάπτυξη επιχειρηματικότητας στον κλάδο ΤΠΕ</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Μηχανισμός ενίσχυσης επιχειρηματικότητας</a:t>
            </a:r>
          </a:p>
        </p:txBody>
      </p:sp>
      <p:pic>
        <p:nvPicPr>
          <p:cNvPr id="45068" name="Picture 8" descr="http://www.wjh-ict.nl/pictures/icon_mobile_website.png"/>
          <p:cNvPicPr>
            <a:picLocks noChangeAspect="1" noChangeArrowheads="1"/>
          </p:cNvPicPr>
          <p:nvPr/>
        </p:nvPicPr>
        <p:blipFill>
          <a:blip r:embed="rId7" cstate="print"/>
          <a:srcRect/>
          <a:stretch>
            <a:fillRect/>
          </a:stretch>
        </p:blipFill>
        <p:spPr bwMode="auto">
          <a:xfrm>
            <a:off x="71438" y="285750"/>
            <a:ext cx="928687" cy="928688"/>
          </a:xfrm>
          <a:prstGeom prst="rect">
            <a:avLst/>
          </a:prstGeom>
          <a:noFill/>
          <a:ln w="9525">
            <a:noFill/>
            <a:miter lim="800000"/>
            <a:headEnd/>
            <a:tailEnd/>
          </a:ln>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15 - Τίτλος"/>
          <p:cNvSpPr>
            <a:spLocks noGrp="1"/>
          </p:cNvSpPr>
          <p:nvPr>
            <p:ph type="title"/>
          </p:nvPr>
        </p:nvSpPr>
        <p:spPr>
          <a:xfrm>
            <a:off x="428625" y="142875"/>
            <a:ext cx="8229600" cy="1143000"/>
          </a:xfrm>
        </p:spPr>
        <p:txBody>
          <a:bodyPr/>
          <a:lstStyle/>
          <a:p>
            <a:pPr eaLnBrk="1" hangingPunct="1"/>
            <a:r>
              <a:rPr lang="el-GR" i="1" dirty="0">
                <a:solidFill>
                  <a:srgbClr val="C00000"/>
                </a:solidFill>
              </a:rPr>
              <a:t>Υγεία</a:t>
            </a:r>
            <a:r>
              <a:rPr lang="en-US" i="1" dirty="0">
                <a:solidFill>
                  <a:srgbClr val="C00000"/>
                </a:solidFill>
              </a:rPr>
              <a:t> &amp; </a:t>
            </a:r>
            <a:r>
              <a:rPr lang="el-GR" i="1" dirty="0">
                <a:solidFill>
                  <a:srgbClr val="C00000"/>
                </a:solidFill>
              </a:rPr>
              <a:t>ευεξία</a:t>
            </a:r>
          </a:p>
        </p:txBody>
      </p:sp>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fld id="{D7CC5644-FF6D-4EBC-BD2B-2E6936F3A389}" type="slidenum">
              <a:rPr lang="el-GR" smtClean="0">
                <a:solidFill>
                  <a:srgbClr val="898989"/>
                </a:solidFill>
              </a:rPr>
              <a:pPr algn="l" fontAlgn="base">
                <a:spcBef>
                  <a:spcPct val="0"/>
                </a:spcBef>
                <a:spcAft>
                  <a:spcPct val="0"/>
                </a:spcAft>
                <a:defRPr/>
              </a:pPr>
              <a:t>36</a:t>
            </a:fld>
            <a:r>
              <a:rPr lang="el-GR" dirty="0">
                <a:solidFill>
                  <a:srgbClr val="898989"/>
                </a:solidFill>
              </a:rPr>
              <a:t> από 21</a:t>
            </a:r>
          </a:p>
        </p:txBody>
      </p:sp>
      <p:pic>
        <p:nvPicPr>
          <p:cNvPr id="47109"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2" y="6365875"/>
            <a:ext cx="3421583" cy="400110"/>
          </a:xfrm>
          <a:prstGeom prst="rect">
            <a:avLst/>
          </a:prstGeom>
        </p:spPr>
        <p:txBody>
          <a:bodyPr wrap="square">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47111"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47112"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47113"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sp>
        <p:nvSpPr>
          <p:cNvPr id="47115" name="11 - Ορθογώνιο"/>
          <p:cNvSpPr>
            <a:spLocks noChangeArrowheads="1"/>
          </p:cNvSpPr>
          <p:nvPr/>
        </p:nvSpPr>
        <p:spPr bwMode="auto">
          <a:xfrm>
            <a:off x="357188" y="1500188"/>
            <a:ext cx="8572500" cy="4062412"/>
          </a:xfrm>
          <a:prstGeom prst="rect">
            <a:avLst/>
          </a:prstGeom>
          <a:noFill/>
          <a:ln w="9525">
            <a:noFill/>
            <a:miter lim="800000"/>
            <a:headEnd/>
            <a:tailEnd/>
          </a:ln>
        </p:spPr>
        <p:txBody>
          <a:bodyPr>
            <a:spAutoFit/>
          </a:bodyPr>
          <a:lstStyle/>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Αξιοποίηση και ανάπτυξη του κλάδου της Υγείας</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Διαφοροποίηση τουριστικού προϊόντος για την ανάπτυξη της ευεξίας</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Διασφάλιση της υγείας των καταναλωτών μέσω της παραγωγής διατροφικών προϊόντων υψηλής αξίας</a:t>
            </a:r>
          </a:p>
          <a:p>
            <a:pPr marL="514350" indent="-514350">
              <a:spcBef>
                <a:spcPts val="1800"/>
              </a:spcBef>
              <a:spcAft>
                <a:spcPts val="1800"/>
              </a:spcAft>
              <a:buFont typeface="Arial" charset="0"/>
              <a:buAutoNum type="arabicPeriod"/>
            </a:pPr>
            <a:r>
              <a:rPr lang="el-GR" sz="2800">
                <a:latin typeface="Times New Roman" pitchFamily="18" charset="0"/>
                <a:cs typeface="Times New Roman" pitchFamily="18" charset="0"/>
              </a:rPr>
              <a:t>Μηχανισμός ενίσχυσης επιχειρηματικότητας</a:t>
            </a:r>
          </a:p>
        </p:txBody>
      </p:sp>
      <p:pic>
        <p:nvPicPr>
          <p:cNvPr id="47116" name="Picture 2" descr="Health Benefits Icon Health benefits icon"/>
          <p:cNvPicPr>
            <a:picLocks noChangeAspect="1" noChangeArrowheads="1"/>
          </p:cNvPicPr>
          <p:nvPr/>
        </p:nvPicPr>
        <p:blipFill>
          <a:blip r:embed="rId7" cstate="print"/>
          <a:srcRect/>
          <a:stretch>
            <a:fillRect/>
          </a:stretch>
        </p:blipFill>
        <p:spPr bwMode="auto">
          <a:xfrm>
            <a:off x="1447800" y="357188"/>
            <a:ext cx="838200" cy="785812"/>
          </a:xfrm>
          <a:prstGeom prst="rect">
            <a:avLst/>
          </a:prstGeom>
          <a:noFill/>
          <a:ln w="9525">
            <a:noFill/>
            <a:miter lim="800000"/>
            <a:headEnd/>
            <a:tailEnd/>
          </a:ln>
        </p:spPr>
      </p:pic>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15 - Τίτλος"/>
          <p:cNvSpPr>
            <a:spLocks noGrp="1"/>
          </p:cNvSpPr>
          <p:nvPr>
            <p:ph type="title" idx="4294967295"/>
          </p:nvPr>
        </p:nvSpPr>
        <p:spPr>
          <a:xfrm>
            <a:off x="428625" y="142875"/>
            <a:ext cx="8229600" cy="1143000"/>
          </a:xfrm>
        </p:spPr>
        <p:txBody>
          <a:bodyPr/>
          <a:lstStyle/>
          <a:p>
            <a:pPr eaLnBrk="1" hangingPunct="1"/>
            <a:r>
              <a:rPr lang="el-GR" sz="4000" i="1" dirty="0">
                <a:solidFill>
                  <a:srgbClr val="21C134"/>
                </a:solidFill>
              </a:rPr>
              <a:t>Υγεία</a:t>
            </a:r>
            <a:r>
              <a:rPr lang="en-US" sz="4000" i="1" dirty="0">
                <a:solidFill>
                  <a:srgbClr val="21C134"/>
                </a:solidFill>
              </a:rPr>
              <a:t> &amp; </a:t>
            </a:r>
            <a:r>
              <a:rPr lang="el-GR" sz="4000" i="1" dirty="0">
                <a:solidFill>
                  <a:srgbClr val="21C134"/>
                </a:solidFill>
              </a:rPr>
              <a:t>ευεξία</a:t>
            </a:r>
          </a:p>
        </p:txBody>
      </p:sp>
      <p:sp>
        <p:nvSpPr>
          <p:cNvPr id="49156" name="4 - Θέση αριθμού διαφάνειας"/>
          <p:cNvSpPr txBox="1">
            <a:spLocks noGrp="1"/>
          </p:cNvSpPr>
          <p:nvPr/>
        </p:nvSpPr>
        <p:spPr bwMode="auto">
          <a:xfrm>
            <a:off x="7786688" y="6356350"/>
            <a:ext cx="900112" cy="365125"/>
          </a:xfrm>
          <a:prstGeom prst="rect">
            <a:avLst/>
          </a:prstGeom>
          <a:noFill/>
          <a:ln w="9525">
            <a:noFill/>
            <a:miter lim="800000"/>
            <a:headEnd/>
            <a:tailEnd/>
          </a:ln>
        </p:spPr>
        <p:txBody>
          <a:bodyPr anchor="ctr"/>
          <a:lstStyle/>
          <a:p>
            <a:fld id="{3BB7B95E-9D02-4222-BA42-E6F06E5225BD}" type="slidenum">
              <a:rPr lang="el-GR" sz="1200">
                <a:solidFill>
                  <a:srgbClr val="898989"/>
                </a:solidFill>
                <a:latin typeface="Calibri" pitchFamily="34" charset="0"/>
              </a:rPr>
              <a:pPr/>
              <a:t>37</a:t>
            </a:fld>
            <a:r>
              <a:rPr lang="el-GR" sz="1200">
                <a:solidFill>
                  <a:srgbClr val="898989"/>
                </a:solidFill>
                <a:latin typeface="Calibri" pitchFamily="34" charset="0"/>
              </a:rPr>
              <a:t> από 21</a:t>
            </a:r>
          </a:p>
        </p:txBody>
      </p:sp>
      <p:pic>
        <p:nvPicPr>
          <p:cNvPr id="49157" name="Inhaltsplatzhalter 24" descr="cn_logo.png"/>
          <p:cNvPicPr>
            <a:picLocks noChangeAspect="1"/>
          </p:cNvPicPr>
          <p:nvPr/>
        </p:nvPicPr>
        <p:blipFill>
          <a:blip r:embed="rId3" cstate="print"/>
          <a:srcRect/>
          <a:stretch>
            <a:fillRect/>
          </a:stretch>
        </p:blipFill>
        <p:spPr bwMode="auto">
          <a:xfrm>
            <a:off x="1000125" y="5929313"/>
            <a:ext cx="428625" cy="428625"/>
          </a:xfrm>
          <a:prstGeom prst="rect">
            <a:avLst/>
          </a:prstGeom>
          <a:noFill/>
          <a:ln w="9525">
            <a:noFill/>
            <a:miter lim="800000"/>
            <a:headEnd/>
            <a:tailEnd/>
          </a:ln>
        </p:spPr>
      </p:pic>
      <p:sp>
        <p:nvSpPr>
          <p:cNvPr id="8" name="7 - Ορθογώνιο"/>
          <p:cNvSpPr/>
          <p:nvPr/>
        </p:nvSpPr>
        <p:spPr>
          <a:xfrm>
            <a:off x="214312" y="6365875"/>
            <a:ext cx="3133551" cy="553998"/>
          </a:xfrm>
          <a:prstGeom prst="rect">
            <a:avLst/>
          </a:prstGeom>
        </p:spPr>
        <p:txBody>
          <a:bodyPr wrap="square">
            <a:spAutoFit/>
          </a:bodyPr>
          <a:lstStyle/>
          <a:p>
            <a:pPr algn="ctr" fontAlgn="auto">
              <a:spcBef>
                <a:spcPts val="0"/>
              </a:spcBef>
              <a:spcAft>
                <a:spcPts val="0"/>
              </a:spcAft>
              <a:defRPr/>
            </a:pPr>
            <a:r>
              <a:rPr lang="el-GR" sz="1000" b="1" dirty="0">
                <a:solidFill>
                  <a:schemeClr val="tx2"/>
                </a:solidFill>
                <a:latin typeface="+mj-lt"/>
                <a:cs typeface="Arial" charset="0"/>
              </a:rPr>
              <a:t>ΠΕΡΙΦΕΡΕΙΑ ΗΠΕΙΡΟΥ</a:t>
            </a:r>
          </a:p>
          <a:p>
            <a:pPr algn="ctr" fontAlgn="auto">
              <a:spcBef>
                <a:spcPts val="0"/>
              </a:spcBef>
              <a:spcAft>
                <a:spcPts val="0"/>
              </a:spcAft>
              <a:defRPr/>
            </a:pPr>
            <a:r>
              <a:rPr lang="el-GR" sz="1000" b="1" dirty="0">
                <a:solidFill>
                  <a:schemeClr val="tx2"/>
                </a:solidFill>
                <a:latin typeface="+mj-lt"/>
                <a:cs typeface="Arial" charset="0"/>
              </a:rPr>
              <a:t>ΠΣΕΚ- ΠΕΡΙΦΕΡΙΑΚΟ ΣΥΜΒΟΥΛΙΟ ΕΡΕΥΝΑΣ ΚΑΙΝΟΤΟΜΙΑΣ</a:t>
            </a:r>
          </a:p>
        </p:txBody>
      </p:sp>
      <p:pic>
        <p:nvPicPr>
          <p:cNvPr id="49159" name="Picture 3" descr="C:\Users\Νίκος\Documents\Νίκος\Templates\GraphicRiver Moving Lights – PowerPoint Template - sum1_here\02_accessories\arrow_next.png"/>
          <p:cNvPicPr>
            <a:picLocks noChangeAspect="1" noChangeArrowheads="1"/>
          </p:cNvPicPr>
          <p:nvPr/>
        </p:nvPicPr>
        <p:blipFill>
          <a:blip r:embed="rId4" cstate="print"/>
          <a:srcRect/>
          <a:stretch>
            <a:fillRect/>
          </a:stretch>
        </p:blipFill>
        <p:spPr bwMode="auto">
          <a:xfrm>
            <a:off x="8501063" y="6286500"/>
            <a:ext cx="476250" cy="476250"/>
          </a:xfrm>
          <a:prstGeom prst="rect">
            <a:avLst/>
          </a:prstGeom>
          <a:noFill/>
          <a:ln w="9525">
            <a:noFill/>
            <a:miter lim="800000"/>
            <a:headEnd/>
            <a:tailEnd/>
          </a:ln>
        </p:spPr>
      </p:pic>
      <p:pic>
        <p:nvPicPr>
          <p:cNvPr id="49160" name="Picture 3" descr="C:\Users\Νίκος\Documents\Νίκος\Templates\GraphicRiver Moving Lights – PowerPoint Template - sum1_here\02_accessories\arrow_back.png"/>
          <p:cNvPicPr>
            <a:picLocks noChangeAspect="1" noChangeArrowheads="1"/>
          </p:cNvPicPr>
          <p:nvPr/>
        </p:nvPicPr>
        <p:blipFill>
          <a:blip r:embed="rId5" cstate="print"/>
          <a:srcRect/>
          <a:stretch>
            <a:fillRect/>
          </a:stretch>
        </p:blipFill>
        <p:spPr bwMode="auto">
          <a:xfrm>
            <a:off x="7286625" y="6286500"/>
            <a:ext cx="476250" cy="476250"/>
          </a:xfrm>
          <a:prstGeom prst="rect">
            <a:avLst/>
          </a:prstGeom>
          <a:noFill/>
          <a:ln w="9525">
            <a:noFill/>
            <a:miter lim="800000"/>
            <a:headEnd/>
            <a:tailEnd/>
          </a:ln>
        </p:spPr>
      </p:pic>
      <p:pic>
        <p:nvPicPr>
          <p:cNvPr id="49161" name="Picture 4" descr="C:\Users\Νίκος\Documents\Νίκος\Templates\GraphicRiver Moving Lights – PowerPoint Template - sum1_here\02_accessories\trenner.png"/>
          <p:cNvPicPr>
            <a:picLocks noChangeAspect="1" noChangeArrowheads="1"/>
          </p:cNvPicPr>
          <p:nvPr/>
        </p:nvPicPr>
        <p:blipFill>
          <a:blip r:embed="rId6" cstate="print"/>
          <a:srcRect/>
          <a:stretch>
            <a:fillRect/>
          </a:stretch>
        </p:blipFill>
        <p:spPr bwMode="auto">
          <a:xfrm>
            <a:off x="-214313" y="1285875"/>
            <a:ext cx="9753601" cy="190500"/>
          </a:xfrm>
          <a:prstGeom prst="rect">
            <a:avLst/>
          </a:prstGeom>
          <a:noFill/>
          <a:ln w="9525">
            <a:noFill/>
            <a:miter lim="800000"/>
            <a:headEnd/>
            <a:tailEnd/>
          </a:ln>
        </p:spPr>
      </p:pic>
      <p:sp>
        <p:nvSpPr>
          <p:cNvPr id="15" name="14 - Ορθογώνιο"/>
          <p:cNvSpPr/>
          <p:nvPr/>
        </p:nvSpPr>
        <p:spPr>
          <a:xfrm>
            <a:off x="4214813" y="6286500"/>
            <a:ext cx="2214562" cy="400050"/>
          </a:xfrm>
          <a:prstGeom prst="rect">
            <a:avLst/>
          </a:prstGeom>
        </p:spPr>
        <p:txBody>
          <a:bodyPr>
            <a:spAutoFit/>
          </a:bodyPr>
          <a:lstStyle/>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www.peproe.gr</a:t>
            </a:r>
          </a:p>
          <a:p>
            <a:pPr algn="ctr" fontAlgn="auto">
              <a:spcBef>
                <a:spcPts val="0"/>
              </a:spcBef>
              <a:spcAft>
                <a:spcPts val="0"/>
              </a:spcAft>
              <a:defRPr/>
            </a:pPr>
            <a:r>
              <a:rPr lang="en-US" sz="1000" b="1" dirty="0">
                <a:solidFill>
                  <a:schemeClr val="tx2">
                    <a:lumMod val="40000"/>
                    <a:lumOff val="60000"/>
                  </a:schemeClr>
                </a:solidFill>
                <a:latin typeface="Georgia" pitchFamily="18" charset="0"/>
                <a:cs typeface="Arial" charset="0"/>
              </a:rPr>
              <a:t>ipiros@mou.gr</a:t>
            </a:r>
            <a:endParaRPr lang="el-GR" sz="1000" b="1" dirty="0">
              <a:solidFill>
                <a:schemeClr val="tx2">
                  <a:lumMod val="40000"/>
                  <a:lumOff val="60000"/>
                </a:schemeClr>
              </a:solidFill>
              <a:latin typeface="Georgia" pitchFamily="18" charset="0"/>
              <a:cs typeface="Arial" charset="0"/>
            </a:endParaRPr>
          </a:p>
        </p:txBody>
      </p:sp>
      <p:grpSp>
        <p:nvGrpSpPr>
          <p:cNvPr id="74763" name="Group 88"/>
          <p:cNvGrpSpPr>
            <a:grpSpLocks/>
          </p:cNvGrpSpPr>
          <p:nvPr/>
        </p:nvGrpSpPr>
        <p:grpSpPr bwMode="auto">
          <a:xfrm>
            <a:off x="341313" y="1477963"/>
            <a:ext cx="762000" cy="665162"/>
            <a:chOff x="1110" y="2656"/>
            <a:chExt cx="1549" cy="1351"/>
          </a:xfrm>
          <a:solidFill>
            <a:srgbClr val="FFFF00"/>
          </a:solidFill>
        </p:grpSpPr>
        <p:sp>
          <p:nvSpPr>
            <p:cNvPr id="74795" name="AutoShape 89"/>
            <p:cNvSpPr>
              <a:spLocks noChangeArrowheads="1"/>
            </p:cNvSpPr>
            <p:nvPr/>
          </p:nvSpPr>
          <p:spPr bwMode="gray">
            <a:xfrm>
              <a:off x="1123" y="2679"/>
              <a:ext cx="1536" cy="1328"/>
            </a:xfrm>
            <a:prstGeom prst="hexagon">
              <a:avLst>
                <a:gd name="adj" fmla="val 28916"/>
                <a:gd name="vf" fmla="val 115470"/>
              </a:avLst>
            </a:prstGeom>
            <a:grpFill/>
            <a:ln w="9525">
              <a:noFill/>
              <a:miter lim="800000"/>
              <a:headEnd/>
              <a:tailEnd/>
            </a:ln>
          </p:spPr>
          <p:txBody>
            <a:bodyPr wrap="none" anchor="ctr"/>
            <a:lstStyle/>
            <a:p>
              <a:pPr>
                <a:defRPr/>
              </a:pPr>
              <a:endParaRPr lang="el-GR">
                <a:latin typeface="Calibri" pitchFamily="34" charset="0"/>
              </a:endParaRPr>
            </a:p>
          </p:txBody>
        </p:sp>
        <p:sp>
          <p:nvSpPr>
            <p:cNvPr id="74796" name="AutoShape 90"/>
            <p:cNvSpPr>
              <a:spLocks noChangeArrowheads="1"/>
            </p:cNvSpPr>
            <p:nvPr/>
          </p:nvSpPr>
          <p:spPr bwMode="gray">
            <a:xfrm>
              <a:off x="1110"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pPr>
                <a:defRPr/>
              </a:pPr>
              <a:endParaRPr lang="el-GR">
                <a:latin typeface="Calibri" pitchFamily="34" charset="0"/>
              </a:endParaRPr>
            </a:p>
          </p:txBody>
        </p:sp>
        <p:sp>
          <p:nvSpPr>
            <p:cNvPr id="20" name="AutoShape 91"/>
            <p:cNvSpPr>
              <a:spLocks noChangeArrowheads="1"/>
            </p:cNvSpPr>
            <p:nvPr/>
          </p:nvSpPr>
          <p:spPr bwMode="gray">
            <a:xfrm>
              <a:off x="1200"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grpSp>
        <p:nvGrpSpPr>
          <p:cNvPr id="49164" name="Group 92"/>
          <p:cNvGrpSpPr>
            <a:grpSpLocks/>
          </p:cNvGrpSpPr>
          <p:nvPr/>
        </p:nvGrpSpPr>
        <p:grpSpPr bwMode="auto">
          <a:xfrm>
            <a:off x="341313" y="2392363"/>
            <a:ext cx="762000" cy="665162"/>
            <a:chOff x="3174" y="2656"/>
            <a:chExt cx="1549" cy="1351"/>
          </a:xfrm>
        </p:grpSpPr>
        <p:sp>
          <p:nvSpPr>
            <p:cNvPr id="49176"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l-GR">
                <a:latin typeface="Calibri" pitchFamily="34" charset="0"/>
              </a:endParaRPr>
            </a:p>
          </p:txBody>
        </p:sp>
        <p:sp>
          <p:nvSpPr>
            <p:cNvPr id="49177"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l-GR">
                <a:latin typeface="Calibri" pitchFamily="34" charset="0"/>
              </a:endParaRPr>
            </a:p>
          </p:txBody>
        </p:sp>
        <p:sp>
          <p:nvSpPr>
            <p:cNvPr id="24" name="AutoShape 95"/>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sp>
        <p:nvSpPr>
          <p:cNvPr id="49165" name="Text Box 97"/>
          <p:cNvSpPr txBox="1">
            <a:spLocks noChangeArrowheads="1"/>
          </p:cNvSpPr>
          <p:nvPr/>
        </p:nvSpPr>
        <p:spPr bwMode="auto">
          <a:xfrm>
            <a:off x="1428750" y="1500188"/>
            <a:ext cx="5410200" cy="488950"/>
          </a:xfrm>
          <a:prstGeom prst="rect">
            <a:avLst/>
          </a:prstGeom>
          <a:noFill/>
          <a:ln w="9525" algn="ctr">
            <a:noFill/>
            <a:miter lim="800000"/>
            <a:headEnd/>
            <a:tailEnd/>
          </a:ln>
        </p:spPr>
        <p:txBody>
          <a:bodyPr wrap="none">
            <a:spAutoFit/>
          </a:bodyPr>
          <a:lstStyle/>
          <a:p>
            <a:pPr eaLnBrk="0" hangingPunct="0"/>
            <a:r>
              <a:rPr lang="el-GR" sz="2600" b="1" i="1">
                <a:solidFill>
                  <a:schemeClr val="tx2"/>
                </a:solidFill>
                <a:latin typeface="Times New Roman" pitchFamily="18" charset="0"/>
                <a:cs typeface="Times New Roman" pitchFamily="18" charset="0"/>
              </a:rPr>
              <a:t>Υλοποίησης πιλοτικού προγράμματος</a:t>
            </a:r>
            <a:r>
              <a:rPr lang="el-GR" sz="2600" i="1">
                <a:solidFill>
                  <a:schemeClr val="tx2"/>
                </a:solidFill>
                <a:latin typeface="Times New Roman" pitchFamily="18" charset="0"/>
                <a:cs typeface="Times New Roman" pitchFamily="18" charset="0"/>
              </a:rPr>
              <a:t> </a:t>
            </a:r>
            <a:endParaRPr lang="en-US" sz="2600" i="1">
              <a:solidFill>
                <a:schemeClr val="tx2"/>
              </a:solidFill>
              <a:latin typeface="Times New Roman" pitchFamily="18" charset="0"/>
              <a:cs typeface="Times New Roman" pitchFamily="18" charset="0"/>
            </a:endParaRPr>
          </a:p>
        </p:txBody>
      </p:sp>
      <p:sp>
        <p:nvSpPr>
          <p:cNvPr id="49166" name="Text Box 98"/>
          <p:cNvSpPr txBox="1">
            <a:spLocks noChangeArrowheads="1"/>
          </p:cNvSpPr>
          <p:nvPr/>
        </p:nvSpPr>
        <p:spPr bwMode="gray">
          <a:xfrm>
            <a:off x="538163" y="1576388"/>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1</a:t>
            </a:r>
          </a:p>
        </p:txBody>
      </p:sp>
      <p:sp>
        <p:nvSpPr>
          <p:cNvPr id="49167" name="Text Box 100"/>
          <p:cNvSpPr txBox="1">
            <a:spLocks noChangeArrowheads="1"/>
          </p:cNvSpPr>
          <p:nvPr/>
        </p:nvSpPr>
        <p:spPr bwMode="auto">
          <a:xfrm>
            <a:off x="1428750" y="2414588"/>
            <a:ext cx="5668963" cy="488950"/>
          </a:xfrm>
          <a:prstGeom prst="rect">
            <a:avLst/>
          </a:prstGeom>
          <a:noFill/>
          <a:ln w="9525" algn="ctr">
            <a:noFill/>
            <a:miter lim="800000"/>
            <a:headEnd/>
            <a:tailEnd/>
          </a:ln>
        </p:spPr>
        <p:txBody>
          <a:bodyPr wrap="none">
            <a:spAutoFit/>
          </a:bodyPr>
          <a:lstStyle/>
          <a:p>
            <a:pPr eaLnBrk="0" hangingPunct="0"/>
            <a:r>
              <a:rPr lang="el-GR" sz="2600" b="1" i="1">
                <a:solidFill>
                  <a:schemeClr val="tx2"/>
                </a:solidFill>
                <a:latin typeface="Times New Roman" pitchFamily="18" charset="0"/>
                <a:cs typeface="Times New Roman" pitchFamily="18" charset="0"/>
              </a:rPr>
              <a:t>Προσδιορισμός τομέα ΥΓΕΙΑ-ΕΥΕΞΙΑ </a:t>
            </a:r>
            <a:endParaRPr lang="en-US" sz="2600" b="1" i="1">
              <a:solidFill>
                <a:schemeClr val="tx2"/>
              </a:solidFill>
              <a:latin typeface="Times New Roman" pitchFamily="18" charset="0"/>
              <a:cs typeface="Times New Roman" pitchFamily="18" charset="0"/>
            </a:endParaRPr>
          </a:p>
        </p:txBody>
      </p:sp>
      <p:sp>
        <p:nvSpPr>
          <p:cNvPr id="49168" name="Text Box 101"/>
          <p:cNvSpPr txBox="1">
            <a:spLocks noChangeArrowheads="1"/>
          </p:cNvSpPr>
          <p:nvPr/>
        </p:nvSpPr>
        <p:spPr bwMode="gray">
          <a:xfrm>
            <a:off x="538163" y="2490788"/>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2</a:t>
            </a:r>
          </a:p>
        </p:txBody>
      </p:sp>
      <p:grpSp>
        <p:nvGrpSpPr>
          <p:cNvPr id="74769" name="Group 102"/>
          <p:cNvGrpSpPr>
            <a:grpSpLocks/>
          </p:cNvGrpSpPr>
          <p:nvPr/>
        </p:nvGrpSpPr>
        <p:grpSpPr bwMode="auto">
          <a:xfrm>
            <a:off x="341313" y="3284538"/>
            <a:ext cx="762000" cy="665162"/>
            <a:chOff x="1110" y="2656"/>
            <a:chExt cx="1549" cy="1351"/>
          </a:xfrm>
          <a:solidFill>
            <a:srgbClr val="FFFF00"/>
          </a:solidFill>
        </p:grpSpPr>
        <p:sp>
          <p:nvSpPr>
            <p:cNvPr id="74789" name="AutoShape 103"/>
            <p:cNvSpPr>
              <a:spLocks noChangeArrowheads="1"/>
            </p:cNvSpPr>
            <p:nvPr/>
          </p:nvSpPr>
          <p:spPr bwMode="gray">
            <a:xfrm>
              <a:off x="1123" y="2679"/>
              <a:ext cx="1536" cy="1328"/>
            </a:xfrm>
            <a:prstGeom prst="hexagon">
              <a:avLst>
                <a:gd name="adj" fmla="val 28916"/>
                <a:gd name="vf" fmla="val 115470"/>
              </a:avLst>
            </a:prstGeom>
            <a:grpFill/>
            <a:ln w="9525">
              <a:noFill/>
              <a:miter lim="800000"/>
              <a:headEnd/>
              <a:tailEnd/>
            </a:ln>
          </p:spPr>
          <p:txBody>
            <a:bodyPr wrap="none" anchor="ctr"/>
            <a:lstStyle/>
            <a:p>
              <a:pPr>
                <a:defRPr/>
              </a:pPr>
              <a:endParaRPr lang="el-GR">
                <a:latin typeface="Calibri" pitchFamily="34" charset="0"/>
              </a:endParaRPr>
            </a:p>
          </p:txBody>
        </p:sp>
        <p:sp>
          <p:nvSpPr>
            <p:cNvPr id="74790" name="AutoShape 104"/>
            <p:cNvSpPr>
              <a:spLocks noChangeArrowheads="1"/>
            </p:cNvSpPr>
            <p:nvPr/>
          </p:nvSpPr>
          <p:spPr bwMode="gray">
            <a:xfrm>
              <a:off x="1110"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pPr>
                <a:defRPr/>
              </a:pPr>
              <a:endParaRPr lang="el-GR">
                <a:latin typeface="Calibri" pitchFamily="34" charset="0"/>
              </a:endParaRPr>
            </a:p>
          </p:txBody>
        </p:sp>
        <p:sp>
          <p:nvSpPr>
            <p:cNvPr id="32" name="AutoShape 105"/>
            <p:cNvSpPr>
              <a:spLocks noChangeArrowheads="1"/>
            </p:cNvSpPr>
            <p:nvPr/>
          </p:nvSpPr>
          <p:spPr bwMode="gray">
            <a:xfrm>
              <a:off x="1200"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fontAlgn="auto">
                <a:spcBef>
                  <a:spcPts val="0"/>
                </a:spcBef>
                <a:spcAft>
                  <a:spcPts val="0"/>
                </a:spcAft>
                <a:defRPr/>
              </a:pPr>
              <a:endParaRPr lang="el-GR"/>
            </a:p>
          </p:txBody>
        </p:sp>
      </p:grpSp>
      <p:sp>
        <p:nvSpPr>
          <p:cNvPr id="49170" name="Text Box 111"/>
          <p:cNvSpPr txBox="1">
            <a:spLocks noChangeArrowheads="1"/>
          </p:cNvSpPr>
          <p:nvPr/>
        </p:nvSpPr>
        <p:spPr bwMode="auto">
          <a:xfrm>
            <a:off x="1428750" y="3306763"/>
            <a:ext cx="5875338" cy="488950"/>
          </a:xfrm>
          <a:prstGeom prst="rect">
            <a:avLst/>
          </a:prstGeom>
          <a:noFill/>
          <a:ln w="9525" algn="ctr">
            <a:noFill/>
            <a:miter lim="800000"/>
            <a:headEnd/>
            <a:tailEnd/>
          </a:ln>
        </p:spPr>
        <p:txBody>
          <a:bodyPr wrap="none">
            <a:spAutoFit/>
          </a:bodyPr>
          <a:lstStyle/>
          <a:p>
            <a:pPr eaLnBrk="0" hangingPunct="0"/>
            <a:r>
              <a:rPr lang="el-GR" sz="2600" b="1" i="1">
                <a:solidFill>
                  <a:schemeClr val="tx2"/>
                </a:solidFill>
                <a:latin typeface="Times New Roman" pitchFamily="18" charset="0"/>
                <a:cs typeface="Times New Roman" pitchFamily="18" charset="0"/>
              </a:rPr>
              <a:t>Διαδικασία επιχειρηματικής ανακάλυψης</a:t>
            </a:r>
            <a:endParaRPr lang="en-US" sz="2600" b="1" i="1">
              <a:solidFill>
                <a:schemeClr val="tx2"/>
              </a:solidFill>
              <a:latin typeface="Times New Roman" pitchFamily="18" charset="0"/>
              <a:cs typeface="Times New Roman" pitchFamily="18" charset="0"/>
            </a:endParaRPr>
          </a:p>
        </p:txBody>
      </p:sp>
      <p:sp>
        <p:nvSpPr>
          <p:cNvPr id="49171" name="Text Box 112"/>
          <p:cNvSpPr txBox="1">
            <a:spLocks noChangeArrowheads="1"/>
          </p:cNvSpPr>
          <p:nvPr/>
        </p:nvSpPr>
        <p:spPr bwMode="gray">
          <a:xfrm>
            <a:off x="538163" y="3382963"/>
            <a:ext cx="354012" cy="457200"/>
          </a:xfrm>
          <a:prstGeom prst="rect">
            <a:avLst/>
          </a:prstGeom>
          <a:noFill/>
          <a:ln w="9525" algn="ctr">
            <a:noFill/>
            <a:miter lim="800000"/>
            <a:headEnd/>
            <a:tailEnd/>
          </a:ln>
        </p:spPr>
        <p:txBody>
          <a:bodyPr wrap="none">
            <a:spAutoFit/>
          </a:bodyPr>
          <a:lstStyle/>
          <a:p>
            <a:pPr algn="ctr" eaLnBrk="0" hangingPunct="0"/>
            <a:r>
              <a:rPr lang="en-US" sz="2400" b="1">
                <a:latin typeface="Calibri" pitchFamily="34" charset="0"/>
              </a:rPr>
              <a:t>3</a:t>
            </a:r>
          </a:p>
        </p:txBody>
      </p:sp>
      <p:sp>
        <p:nvSpPr>
          <p:cNvPr id="49172" name="Line 96"/>
          <p:cNvSpPr>
            <a:spLocks noChangeShapeType="1"/>
          </p:cNvSpPr>
          <p:nvPr/>
        </p:nvSpPr>
        <p:spPr bwMode="auto">
          <a:xfrm flipV="1">
            <a:off x="928688" y="2120900"/>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sp>
        <p:nvSpPr>
          <p:cNvPr id="49173" name="Line 96"/>
          <p:cNvSpPr>
            <a:spLocks noChangeShapeType="1"/>
          </p:cNvSpPr>
          <p:nvPr/>
        </p:nvSpPr>
        <p:spPr bwMode="auto">
          <a:xfrm flipV="1">
            <a:off x="928688" y="2978150"/>
            <a:ext cx="7943850" cy="46038"/>
          </a:xfrm>
          <a:prstGeom prst="line">
            <a:avLst/>
          </a:prstGeom>
          <a:noFill/>
          <a:ln w="25400">
            <a:solidFill>
              <a:schemeClr val="tx1"/>
            </a:solidFill>
            <a:prstDash val="sysDot"/>
            <a:round/>
            <a:headEnd/>
            <a:tailEnd type="oval" w="med" len="med"/>
          </a:ln>
        </p:spPr>
        <p:txBody>
          <a:bodyPr wrap="none" anchor="ctr"/>
          <a:lstStyle/>
          <a:p>
            <a:endParaRPr lang="el-GR"/>
          </a:p>
        </p:txBody>
      </p:sp>
      <p:sp>
        <p:nvSpPr>
          <p:cNvPr id="49174" name="Line 96"/>
          <p:cNvSpPr>
            <a:spLocks noChangeShapeType="1"/>
          </p:cNvSpPr>
          <p:nvPr/>
        </p:nvSpPr>
        <p:spPr bwMode="auto">
          <a:xfrm flipV="1">
            <a:off x="928688" y="3906838"/>
            <a:ext cx="7943850" cy="46037"/>
          </a:xfrm>
          <a:prstGeom prst="line">
            <a:avLst/>
          </a:prstGeom>
          <a:noFill/>
          <a:ln w="25400">
            <a:solidFill>
              <a:schemeClr val="tx1"/>
            </a:solidFill>
            <a:prstDash val="sysDot"/>
            <a:round/>
            <a:headEnd/>
            <a:tailEnd type="oval" w="med" len="med"/>
          </a:ln>
        </p:spPr>
        <p:txBody>
          <a:bodyPr wrap="none" anchor="ctr"/>
          <a:lstStyle/>
          <a:p>
            <a:endParaRPr lang="el-GR"/>
          </a:p>
        </p:txBody>
      </p:sp>
      <p:pic>
        <p:nvPicPr>
          <p:cNvPr id="49175" name="Picture 2" descr="Health Benefits Icon Health benefits icon"/>
          <p:cNvPicPr>
            <a:picLocks noChangeAspect="1" noChangeArrowheads="1"/>
          </p:cNvPicPr>
          <p:nvPr/>
        </p:nvPicPr>
        <p:blipFill>
          <a:blip r:embed="rId7" cstate="print"/>
          <a:srcRect/>
          <a:stretch>
            <a:fillRect/>
          </a:stretch>
        </p:blipFill>
        <p:spPr bwMode="auto">
          <a:xfrm>
            <a:off x="1447800" y="357188"/>
            <a:ext cx="838200" cy="785812"/>
          </a:xfrm>
          <a:prstGeom prst="rect">
            <a:avLst/>
          </a:prstGeom>
          <a:noFill/>
          <a:ln w="9525">
            <a:noFill/>
            <a:miter lim="800000"/>
            <a:headEnd/>
            <a:tailEnd/>
          </a:ln>
        </p:spPr>
      </p:pic>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450" y="333375"/>
            <a:ext cx="7499350" cy="5429250"/>
          </a:xfrm>
        </p:spPr>
        <p:txBody>
          <a:bodyPr/>
          <a:lstStyle/>
          <a:p>
            <a:pPr>
              <a:buFont typeface="Arial" charset="0"/>
              <a:buNone/>
              <a:defRPr/>
            </a:pPr>
            <a:r>
              <a:rPr lang="el-GR" dirty="0"/>
              <a:t>	</a:t>
            </a:r>
          </a:p>
          <a:p>
            <a:pPr>
              <a:buFont typeface="Arial" charset="0"/>
              <a:buNone/>
              <a:defRPr/>
            </a:pPr>
            <a:endParaRPr lang="el-GR" sz="4800" i="1" dirty="0"/>
          </a:p>
          <a:p>
            <a:pPr algn="ctr">
              <a:buFont typeface="Wingdings" pitchFamily="2" charset="2"/>
              <a:buNone/>
              <a:defRPr/>
            </a:pPr>
            <a:r>
              <a:rPr lang="en-US" sz="2800" b="1" i="1" dirty="0">
                <a:solidFill>
                  <a:srgbClr val="C00000"/>
                </a:solidFill>
                <a:effectLst>
                  <a:outerShdw blurRad="38100" dist="38100" dir="2700000" algn="tl">
                    <a:srgbClr val="000000">
                      <a:alpha val="43137"/>
                    </a:srgbClr>
                  </a:outerShdw>
                </a:effectLst>
                <a:latin typeface="Arial" charset="0"/>
                <a:cs typeface="Arial" charset="0"/>
              </a:rPr>
              <a:t>“</a:t>
            </a:r>
            <a:r>
              <a:rPr lang="el-GR" sz="2800" b="1" i="1" dirty="0">
                <a:solidFill>
                  <a:srgbClr val="C00000"/>
                </a:solidFill>
                <a:effectLst>
                  <a:outerShdw blurRad="38100" dist="38100" dir="2700000" algn="tl">
                    <a:srgbClr val="000000">
                      <a:alpha val="43137"/>
                    </a:srgbClr>
                  </a:outerShdw>
                </a:effectLst>
                <a:latin typeface="Arial" charset="0"/>
                <a:cs typeface="Arial" charset="0"/>
              </a:rPr>
              <a:t>Ο ρόλος και συμμετοχή των Πανεπιστημίου στα Προγράμματα Έξυπνης Εξειδίκευσης </a:t>
            </a:r>
          </a:p>
          <a:p>
            <a:pPr algn="ctr">
              <a:buFont typeface="Wingdings" pitchFamily="2" charset="2"/>
              <a:buNone/>
              <a:defRPr/>
            </a:pPr>
            <a:endParaRPr lang="en-US" sz="2800" dirty="0">
              <a:solidFill>
                <a:srgbClr val="C00000"/>
              </a:solidFill>
              <a:effectLst>
                <a:outerShdw blurRad="38100" dist="38100" dir="2700000" algn="tl">
                  <a:srgbClr val="000000">
                    <a:alpha val="43137"/>
                  </a:srgbClr>
                </a:outerShdw>
              </a:effectLst>
              <a:latin typeface="Arial" charset="0"/>
              <a:cs typeface="Arial" charset="0"/>
            </a:endParaRPr>
          </a:p>
          <a:p>
            <a:pPr algn="ctr">
              <a:buFont typeface="Wingdings" pitchFamily="2" charset="2"/>
              <a:buNone/>
              <a:defRPr/>
            </a:pPr>
            <a:r>
              <a:rPr lang="el-GR" sz="2800" i="1" dirty="0">
                <a:solidFill>
                  <a:srgbClr val="C00000"/>
                </a:solidFill>
                <a:effectLst>
                  <a:outerShdw blurRad="38100" dist="38100" dir="2700000" algn="tl">
                    <a:srgbClr val="000000">
                      <a:alpha val="43137"/>
                    </a:srgbClr>
                  </a:outerShdw>
                </a:effectLst>
                <a:latin typeface="Arial" charset="0"/>
                <a:cs typeface="Arial" charset="0"/>
              </a:rPr>
              <a:t>«</a:t>
            </a:r>
            <a:r>
              <a:rPr lang="en-US" sz="2800" i="1" dirty="0">
                <a:solidFill>
                  <a:srgbClr val="C00000"/>
                </a:solidFill>
                <a:effectLst>
                  <a:outerShdw blurRad="38100" dist="38100" dir="2700000" algn="tl">
                    <a:srgbClr val="000000">
                      <a:alpha val="43137"/>
                    </a:srgbClr>
                  </a:outerShdw>
                </a:effectLst>
                <a:latin typeface="Arial" charset="0"/>
                <a:cs typeface="Arial" charset="0"/>
              </a:rPr>
              <a:t>The role and participation</a:t>
            </a:r>
          </a:p>
          <a:p>
            <a:pPr algn="ctr">
              <a:buFont typeface="Wingdings" pitchFamily="2" charset="2"/>
              <a:buNone/>
              <a:defRPr/>
            </a:pPr>
            <a:r>
              <a:rPr lang="en-US" sz="2800" i="1" dirty="0">
                <a:solidFill>
                  <a:srgbClr val="C00000"/>
                </a:solidFill>
                <a:effectLst>
                  <a:outerShdw blurRad="38100" dist="38100" dir="2700000" algn="tl">
                    <a:srgbClr val="000000">
                      <a:alpha val="43137"/>
                    </a:srgbClr>
                  </a:outerShdw>
                </a:effectLst>
                <a:latin typeface="Arial" charset="0"/>
                <a:cs typeface="Arial" charset="0"/>
              </a:rPr>
              <a:t> of the Universities in the Smart Specialization Programs”</a:t>
            </a:r>
            <a:r>
              <a:rPr lang="el-GR" sz="2800" i="1" dirty="0">
                <a:solidFill>
                  <a:srgbClr val="C00000"/>
                </a:solidFill>
                <a:effectLst>
                  <a:outerShdw blurRad="38100" dist="38100" dir="2700000" algn="tl">
                    <a:srgbClr val="000000">
                      <a:alpha val="43137"/>
                    </a:srgbClr>
                  </a:outerShdw>
                </a:effectLst>
                <a:latin typeface="Arial" charset="0"/>
                <a:cs typeface="Arial" charset="0"/>
              </a:rPr>
              <a:t>- </a:t>
            </a:r>
            <a:r>
              <a:rPr lang="en-US" sz="2800" i="1" dirty="0">
                <a:solidFill>
                  <a:srgbClr val="C00000"/>
                </a:solidFill>
                <a:effectLst>
                  <a:outerShdw blurRad="38100" dist="38100" dir="2700000" algn="tl">
                    <a:srgbClr val="000000">
                      <a:alpha val="43137"/>
                    </a:srgbClr>
                  </a:outerShdw>
                </a:effectLst>
                <a:latin typeface="Arial" charset="0"/>
                <a:cs typeface="Arial" charset="0"/>
              </a:rPr>
              <a:t>EUSAIR, </a:t>
            </a:r>
            <a:r>
              <a:rPr lang="en-US" sz="2800" i="1" dirty="0" err="1">
                <a:solidFill>
                  <a:srgbClr val="C00000"/>
                </a:solidFill>
                <a:effectLst>
                  <a:outerShdw blurRad="38100" dist="38100" dir="2700000" algn="tl">
                    <a:srgbClr val="000000">
                      <a:alpha val="43137"/>
                    </a:srgbClr>
                  </a:outerShdw>
                </a:effectLst>
                <a:latin typeface="Arial" charset="0"/>
                <a:cs typeface="Arial" charset="0"/>
              </a:rPr>
              <a:t>Budva</a:t>
            </a:r>
            <a:r>
              <a:rPr lang="en-US" sz="2800" i="1" dirty="0">
                <a:solidFill>
                  <a:srgbClr val="C00000"/>
                </a:solidFill>
                <a:effectLst>
                  <a:outerShdw blurRad="38100" dist="38100" dir="2700000" algn="tl">
                    <a:srgbClr val="000000">
                      <a:alpha val="43137"/>
                    </a:srgbClr>
                  </a:outerShdw>
                </a:effectLst>
                <a:latin typeface="Arial" charset="0"/>
                <a:cs typeface="Arial" charset="0"/>
              </a:rPr>
              <a:t> 2018)</a:t>
            </a:r>
          </a:p>
        </p:txBody>
      </p:sp>
      <p:pic>
        <p:nvPicPr>
          <p:cNvPr id="4" name="Picture 6">
            <a:extLst>
              <a:ext uri="{FF2B5EF4-FFF2-40B4-BE49-F238E27FC236}">
                <a16:creationId xmlns:a16="http://schemas.microsoft.com/office/drawing/2014/main" id="{AAA8B0C7-37AE-4E42-A26C-41EEA7AE90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87313"/>
            <a:ext cx="5054600" cy="523875"/>
          </a:xfrm>
        </p:spPr>
        <p:txBody>
          <a:bodyPr>
            <a:normAutofit/>
          </a:bodyPr>
          <a:lstStyle/>
          <a:p>
            <a:r>
              <a:rPr sz="1400">
                <a:effectLst>
                  <a:outerShdw blurRad="38100" dist="38100" dir="2700000" algn="tl">
                    <a:srgbClr val="C0C0C0"/>
                  </a:outerShdw>
                </a:effectLst>
                <a:latin typeface="CF Sans" charset="0"/>
                <a:ea typeface="Champagne &amp; Limousines" charset="0"/>
                <a:cs typeface="Champagne &amp; Limousines" charset="0"/>
              </a:rPr>
              <a:t>Αγρο-διατροφή</a:t>
            </a:r>
            <a:br>
              <a:rPr sz="1400">
                <a:solidFill>
                  <a:srgbClr val="0066CC"/>
                </a:solidFill>
                <a:latin typeface="CF Sans" charset="0"/>
                <a:ea typeface="Champagne &amp; Limousines" charset="0"/>
                <a:cs typeface="Champagne &amp; Limousines" charset="0"/>
              </a:rPr>
            </a:br>
            <a:endParaRPr sz="1400">
              <a:solidFill>
                <a:srgbClr val="0066CC"/>
              </a:solidFill>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395536" y="1412776"/>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6553200" y="6477000"/>
            <a:ext cx="2133600" cy="244475"/>
          </a:xfrm>
        </p:spPr>
        <p:txBody>
          <a:bodyPr/>
          <a:lstStyle/>
          <a:p>
            <a:pPr>
              <a:defRPr/>
            </a:pPr>
            <a:r>
              <a:rPr lang="el-GR" dirty="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DC5654FC-5A94-45C8-A47A-E67B7E0433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7087" y="332656"/>
            <a:ext cx="4949825" cy="594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88" y="0"/>
            <a:ext cx="3313112" cy="777875"/>
          </a:xfrm>
        </p:spPr>
        <p:txBody>
          <a:bodyPr/>
          <a:lstStyle/>
          <a:p>
            <a:r>
              <a:rPr>
                <a:effectLst>
                  <a:outerShdw blurRad="38100" dist="38100" dir="2700000" algn="tl">
                    <a:srgbClr val="C0C0C0"/>
                  </a:outerShdw>
                </a:effectLst>
                <a:latin typeface="CF Sans" charset="0"/>
                <a:ea typeface="Champagne &amp; Limousines" charset="0"/>
                <a:cs typeface="Champagne &amp; Limousines" charset="0"/>
              </a:rPr>
              <a:t>Ενέργεια</a:t>
            </a:r>
          </a:p>
        </p:txBody>
      </p:sp>
      <p:graphicFrame>
        <p:nvGraphicFramePr>
          <p:cNvPr id="5" name="Content Placeholder 4"/>
          <p:cNvGraphicFramePr>
            <a:graphicFrameLocks noGrp="1"/>
          </p:cNvGraphicFramePr>
          <p:nvPr>
            <p:ph idx="1"/>
          </p:nvPr>
        </p:nvGraphicFramePr>
        <p:xfrm>
          <a:off x="745232" y="1124744"/>
          <a:ext cx="8435280" cy="52728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87313"/>
            <a:ext cx="5054600" cy="523875"/>
          </a:xfrm>
        </p:spPr>
        <p:txBody>
          <a:bodyPr>
            <a:normAutofit/>
          </a:bodyPr>
          <a:lstStyle/>
          <a:p>
            <a:r>
              <a:rPr sz="1400">
                <a:effectLst>
                  <a:outerShdw blurRad="38100" dist="38100" dir="2700000" algn="tl">
                    <a:srgbClr val="C0C0C0"/>
                  </a:outerShdw>
                </a:effectLst>
                <a:latin typeface="CF Sans" charset="0"/>
                <a:ea typeface="Champagne &amp; Limousines" charset="0"/>
                <a:cs typeface="Champagne &amp; Limousines" charset="0"/>
              </a:rPr>
              <a:t>Υγεία-Φάρμακα</a:t>
            </a:r>
            <a:br>
              <a:rPr sz="1400">
                <a:latin typeface="CF Sans" charset="0"/>
                <a:ea typeface="Champagne &amp; Limousines" charset="0"/>
                <a:cs typeface="Champagne &amp; Limousines" charset="0"/>
              </a:rPr>
            </a:br>
            <a:endParaRPr sz="1400">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788066" y="1412776"/>
          <a:ext cx="8392446" cy="4730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6553200" y="6477000"/>
            <a:ext cx="2133600" cy="244475"/>
          </a:xfrm>
        </p:spPr>
        <p:txBody>
          <a:bodyPr/>
          <a:lstStyle/>
          <a:p>
            <a:pPr>
              <a:defRPr/>
            </a:pPr>
            <a:r>
              <a:rPr lang="el-GR" dirty="0"/>
              <a:t>                              </a:t>
            </a:r>
            <a:endParaRPr lang="en-US" dirty="0"/>
          </a:p>
        </p:txBody>
      </p:sp>
      <p:pic>
        <p:nvPicPr>
          <p:cNvPr id="83973" name="Picture 10"/>
          <p:cNvPicPr>
            <a:picLocks noChangeAspect="1" noChangeArrowheads="1"/>
          </p:cNvPicPr>
          <p:nvPr/>
        </p:nvPicPr>
        <p:blipFill>
          <a:blip r:embed="rId8" cstate="print"/>
          <a:srcRect/>
          <a:stretch>
            <a:fillRect/>
          </a:stretch>
        </p:blipFill>
        <p:spPr bwMode="auto">
          <a:xfrm>
            <a:off x="0" y="4286250"/>
            <a:ext cx="2500313" cy="142875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913"/>
            <a:ext cx="6696075" cy="522287"/>
          </a:xfrm>
        </p:spPr>
        <p:txBody>
          <a:bodyPr>
            <a:noAutofit/>
          </a:bodyPr>
          <a:lstStyle/>
          <a:p>
            <a:r>
              <a:rPr sz="2400">
                <a:effectLst>
                  <a:outerShdw blurRad="38100" dist="38100" dir="2700000" algn="tl">
                    <a:srgbClr val="C0C0C0"/>
                  </a:outerShdw>
                </a:effectLst>
                <a:latin typeface="CF Sans" charset="0"/>
                <a:ea typeface="Champagne &amp; Limousines" charset="0"/>
                <a:cs typeface="Champagne &amp; Limousines" charset="0"/>
              </a:rPr>
              <a:t>Τεχνολογίες Πληροφορικής και Επικοινωνιών</a:t>
            </a:r>
            <a:br>
              <a:rPr sz="2400">
                <a:solidFill>
                  <a:srgbClr val="000000"/>
                </a:solidFill>
                <a:effectLst>
                  <a:outerShdw blurRad="38100" dist="38100" dir="2700000" algn="tl">
                    <a:srgbClr val="C0C0C0"/>
                  </a:outerShdw>
                </a:effectLst>
                <a:latin typeface="CF Sans" charset="0"/>
                <a:ea typeface="Champagne &amp; Limousines" charset="0"/>
                <a:cs typeface="Champagne &amp; Limousines" charset="0"/>
              </a:rPr>
            </a:br>
            <a:endParaRPr sz="2400">
              <a:effectLst>
                <a:outerShdw blurRad="38100" dist="38100" dir="2700000" algn="tl">
                  <a:srgbClr val="C0C0C0"/>
                </a:outerShdw>
              </a:effectLst>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950912" y="1285860"/>
          <a:ext cx="82296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99350" cy="777875"/>
          </a:xfrm>
        </p:spPr>
        <p:txBody>
          <a:bodyPr>
            <a:normAutofit fontScale="90000"/>
          </a:bodyPr>
          <a:lstStyle/>
          <a:p>
            <a:r>
              <a:rPr sz="1300">
                <a:latin typeface="CF Sans" charset="0"/>
                <a:ea typeface="Champagne &amp; Limousines" charset="0"/>
                <a:cs typeface="Champagne &amp; Limousines" charset="0"/>
              </a:rPr>
              <a:t>           </a:t>
            </a:r>
            <a:br>
              <a:rPr sz="1300">
                <a:latin typeface="CF Sans" charset="0"/>
                <a:ea typeface="Champagne &amp; Limousines" charset="0"/>
                <a:cs typeface="Champagne &amp; Limousines" charset="0"/>
              </a:rPr>
            </a:br>
            <a:r>
              <a:rPr sz="1200">
                <a:effectLst>
                  <a:outerShdw blurRad="38100" dist="38100" dir="2700000" algn="tl">
                    <a:srgbClr val="C0C0C0"/>
                  </a:outerShdw>
                </a:effectLst>
                <a:latin typeface="CF Sans" charset="0"/>
                <a:ea typeface="Champagne &amp; Limousines" charset="0"/>
                <a:cs typeface="Champagne &amp; Limousines" charset="0"/>
              </a:rPr>
              <a:t>Τουρισμός, Πολιτισμός &amp; </a:t>
            </a:r>
            <a:br>
              <a:rPr sz="1200">
                <a:effectLst>
                  <a:outerShdw blurRad="38100" dist="38100" dir="2700000" algn="tl">
                    <a:srgbClr val="C0C0C0"/>
                  </a:outerShdw>
                </a:effectLst>
                <a:latin typeface="CF Sans" charset="0"/>
                <a:ea typeface="Champagne &amp; Limousines" charset="0"/>
                <a:cs typeface="Champagne &amp; Limousines" charset="0"/>
              </a:rPr>
            </a:br>
            <a:r>
              <a:rPr sz="1200">
                <a:effectLst>
                  <a:outerShdw blurRad="38100" dist="38100" dir="2700000" algn="tl">
                    <a:srgbClr val="C0C0C0"/>
                  </a:outerShdw>
                </a:effectLst>
                <a:latin typeface="CF Sans" charset="0"/>
                <a:ea typeface="Champagne &amp; Limousines" charset="0"/>
                <a:cs typeface="Champagne &amp; Limousines" charset="0"/>
              </a:rPr>
              <a:t>Δημιουργικές Βιομηχανίες (ΤΠ &amp; ΔΒ)</a:t>
            </a:r>
            <a:br>
              <a:rPr sz="1200">
                <a:solidFill>
                  <a:srgbClr val="2A62A8"/>
                </a:solidFill>
                <a:effectLst>
                  <a:outerShdw blurRad="38100" dist="38100" dir="2700000" algn="tl">
                    <a:srgbClr val="C0C0C0"/>
                  </a:outerShdw>
                </a:effectLst>
                <a:latin typeface="CF Sans" charset="0"/>
                <a:ea typeface="Champagne &amp; Limousines" charset="0"/>
                <a:cs typeface="Champagne &amp; Limousines" charset="0"/>
              </a:rPr>
            </a:br>
            <a:endParaRPr sz="1200">
              <a:effectLst>
                <a:outerShdw blurRad="38100" dist="38100" dir="2700000" algn="tl">
                  <a:srgbClr val="C0C0C0"/>
                </a:outerShdw>
              </a:effectLst>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950912" y="1285860"/>
          <a:ext cx="82296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6553200" y="6477000"/>
            <a:ext cx="2133600" cy="244475"/>
          </a:xfrm>
        </p:spPr>
        <p:txBody>
          <a:bodyPr/>
          <a:lstStyle/>
          <a:p>
            <a:pPr>
              <a:defRPr/>
            </a:pPr>
            <a:r>
              <a:rPr lang="el-GR" dirty="0"/>
              <a:t>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0"/>
            <a:ext cx="7499350" cy="1143000"/>
          </a:xfrm>
        </p:spPr>
        <p:txBody>
          <a:bodyPr>
            <a:normAutofit fontScale="90000"/>
          </a:bodyPr>
          <a:lstStyle/>
          <a:p>
            <a:r>
              <a:rPr>
                <a:effectLst>
                  <a:outerShdw blurRad="38100" dist="38100" dir="2700000" algn="tl">
                    <a:srgbClr val="C0C0C0"/>
                  </a:outerShdw>
                </a:effectLst>
                <a:latin typeface="CF Sans" charset="0"/>
                <a:ea typeface="Champagne &amp; Limousines" charset="0"/>
                <a:cs typeface="Champagne &amp; Limousines" charset="0"/>
              </a:rPr>
              <a:t>Περιβάλλον και Βιώσιμη Ανάπτυξη</a:t>
            </a:r>
            <a:br>
              <a:rPr>
                <a:solidFill>
                  <a:srgbClr val="2A62A8"/>
                </a:solidFill>
                <a:effectLst>
                  <a:outerShdw blurRad="38100" dist="38100" dir="2700000" algn="tl">
                    <a:srgbClr val="C0C0C0"/>
                  </a:outerShdw>
                </a:effectLst>
                <a:latin typeface="CF Sans" charset="0"/>
                <a:ea typeface="Champagne &amp; Limousines" charset="0"/>
                <a:cs typeface="Champagne &amp; Limousines" charset="0"/>
              </a:rPr>
            </a:br>
            <a:endParaRPr>
              <a:effectLst>
                <a:outerShdw blurRad="38100" dist="38100" dir="2700000" algn="tl">
                  <a:srgbClr val="C0C0C0"/>
                </a:outerShdw>
              </a:effectLst>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950912" y="1285860"/>
          <a:ext cx="82296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87313"/>
            <a:ext cx="5054600" cy="523875"/>
          </a:xfrm>
        </p:spPr>
        <p:txBody>
          <a:bodyPr>
            <a:normAutofit/>
          </a:bodyPr>
          <a:lstStyle/>
          <a:p>
            <a:r>
              <a:rPr sz="1400">
                <a:effectLst>
                  <a:outerShdw blurRad="38100" dist="38100" dir="2700000" algn="tl">
                    <a:srgbClr val="C0C0C0"/>
                  </a:outerShdw>
                </a:effectLst>
                <a:latin typeface="CF Sans" charset="0"/>
                <a:ea typeface="Champagne &amp; Limousines" charset="0"/>
                <a:cs typeface="Champagne &amp; Limousines" charset="0"/>
              </a:rPr>
              <a:t>Υλικά-Κατασκευές</a:t>
            </a:r>
            <a:br>
              <a:rPr sz="1400">
                <a:effectLst>
                  <a:outerShdw blurRad="38100" dist="38100" dir="2700000" algn="tl">
                    <a:srgbClr val="C0C0C0"/>
                  </a:outerShdw>
                </a:effectLst>
                <a:latin typeface="CF Sans" charset="0"/>
                <a:ea typeface="Champagne &amp; Limousines" charset="0"/>
                <a:cs typeface="Champagne &amp; Limousines" charset="0"/>
              </a:rPr>
            </a:br>
            <a:endParaRPr sz="1400">
              <a:effectLst>
                <a:outerShdw blurRad="38100" dist="38100" dir="2700000" algn="tl">
                  <a:srgbClr val="C0C0C0"/>
                </a:outerShdw>
              </a:effectLst>
              <a:latin typeface="CF Sans" charset="0"/>
              <a:ea typeface="Champagne &amp; Limousines" charset="0"/>
              <a:cs typeface="Champagne &amp; Limousines" charset="0"/>
            </a:endParaRPr>
          </a:p>
        </p:txBody>
      </p:sp>
      <p:graphicFrame>
        <p:nvGraphicFramePr>
          <p:cNvPr id="5" name="Content Placeholder 4"/>
          <p:cNvGraphicFramePr>
            <a:graphicFrameLocks noGrp="1"/>
          </p:cNvGraphicFramePr>
          <p:nvPr>
            <p:ph idx="1"/>
          </p:nvPr>
        </p:nvGraphicFramePr>
        <p:xfrm>
          <a:off x="950912" y="1447800"/>
          <a:ext cx="8229600" cy="4949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5ABC7B-7ED9-46FC-A4E2-9507301F57CF}"/>
              </a:ext>
            </a:extLst>
          </p:cNvPr>
          <p:cNvSpPr>
            <a:spLocks noGrp="1"/>
          </p:cNvSpPr>
          <p:nvPr>
            <p:ph idx="1"/>
          </p:nvPr>
        </p:nvSpPr>
        <p:spPr>
          <a:xfrm>
            <a:off x="469029" y="1266031"/>
            <a:ext cx="5176837" cy="3552825"/>
          </a:xfrm>
        </p:spPr>
        <p:txBody>
          <a:bodyPr>
            <a:noAutofit/>
          </a:bodyPr>
          <a:lstStyle/>
          <a:p>
            <a:pPr marL="365760" indent="-256032" eaLnBrk="1" fontAlgn="auto" hangingPunct="1">
              <a:spcBef>
                <a:spcPct val="50000"/>
              </a:spcBef>
              <a:spcAft>
                <a:spcPts val="0"/>
              </a:spcAft>
              <a:buFont typeface="Wingdings 3"/>
              <a:buChar char=""/>
              <a:tabLst>
                <a:tab pos="269875" algn="l"/>
              </a:tabLst>
              <a:defRPr/>
            </a:pPr>
            <a:endParaRPr lang="el-GR" sz="1800" dirty="0">
              <a:latin typeface="CF Sans" charset="0"/>
            </a:endParaRPr>
          </a:p>
          <a:p>
            <a:pPr marL="365760" indent="-256032" eaLnBrk="1" fontAlgn="auto" hangingPunct="1">
              <a:spcAft>
                <a:spcPts val="0"/>
              </a:spcAft>
              <a:buFont typeface="Wingdings 3" pitchFamily="18" charset="2"/>
              <a:buNone/>
              <a:tabLst>
                <a:tab pos="269875" algn="l"/>
              </a:tabLst>
              <a:defRPr/>
            </a:pPr>
            <a:r>
              <a:rPr lang="el-GR" b="1" dirty="0">
                <a:solidFill>
                  <a:srgbClr val="B41C1B"/>
                </a:solidFill>
                <a:effectLst>
                  <a:outerShdw blurRad="31750" dist="25400" dir="5400000" algn="tl" rotWithShape="0">
                    <a:srgbClr val="000000">
                      <a:alpha val="25000"/>
                    </a:srgbClr>
                  </a:outerShdw>
                </a:effectLst>
              </a:rPr>
              <a:t>Πανεπιστήμιο Ιωαννίνων</a:t>
            </a:r>
          </a:p>
          <a:p>
            <a:pPr marL="365760" indent="-256032" eaLnBrk="1" fontAlgn="auto" hangingPunct="1">
              <a:spcAft>
                <a:spcPts val="0"/>
              </a:spcAft>
              <a:buFont typeface="Wingdings 3" pitchFamily="18" charset="2"/>
              <a:buNone/>
              <a:tabLst>
                <a:tab pos="269875" algn="l"/>
              </a:tabLst>
              <a:defRPr/>
            </a:pPr>
            <a:endParaRPr lang="el-GR" sz="2000" b="1" dirty="0">
              <a:solidFill>
                <a:srgbClr val="B41C1B"/>
              </a:solidFill>
              <a:effectLst>
                <a:outerShdw blurRad="31750" dist="25400" dir="5400000" algn="tl" rotWithShape="0">
                  <a:srgbClr val="000000">
                    <a:alpha val="25000"/>
                  </a:srgbClr>
                </a:outerShdw>
              </a:effectLst>
            </a:endParaRPr>
          </a:p>
          <a:p>
            <a:pPr marL="365760" indent="-256032" eaLnBrk="1" fontAlgn="auto" hangingPunct="1">
              <a:spcAft>
                <a:spcPts val="0"/>
              </a:spcAft>
              <a:buFont typeface="Wingdings 3"/>
              <a:buChar char=""/>
              <a:tabLst>
                <a:tab pos="269875" algn="l"/>
              </a:tabLst>
              <a:defRPr/>
            </a:pPr>
            <a:r>
              <a:rPr lang="el-GR" sz="2000" b="1" dirty="0">
                <a:solidFill>
                  <a:srgbClr val="B41C1B"/>
                </a:solidFill>
                <a:effectLst>
                  <a:outerShdw blurRad="31750" dist="25400" dir="5400000" algn="tl" rotWithShape="0">
                    <a:srgbClr val="000000">
                      <a:alpha val="25000"/>
                    </a:srgbClr>
                  </a:outerShdw>
                </a:effectLst>
              </a:rPr>
              <a:t>  11       </a:t>
            </a:r>
            <a:r>
              <a:rPr lang="el-GR" sz="1800" b="1" dirty="0">
                <a:solidFill>
                  <a:srgbClr val="333333"/>
                </a:solidFill>
              </a:rPr>
              <a:t>Σχολές</a:t>
            </a:r>
          </a:p>
          <a:p>
            <a:pPr marL="365760" indent="-256032" eaLnBrk="1" fontAlgn="auto" hangingPunct="1">
              <a:spcAft>
                <a:spcPts val="0"/>
              </a:spcAft>
              <a:buFont typeface="Wingdings 3"/>
              <a:buChar char=""/>
              <a:tabLst>
                <a:tab pos="269875" algn="l"/>
              </a:tabLst>
              <a:defRPr/>
            </a:pPr>
            <a:r>
              <a:rPr lang="el-GR" sz="1800" b="1" dirty="0">
                <a:solidFill>
                  <a:srgbClr val="B41C1B"/>
                </a:solidFill>
              </a:rPr>
              <a:t>  24       </a:t>
            </a:r>
            <a:r>
              <a:rPr lang="el-GR" sz="1800" b="1" dirty="0">
                <a:solidFill>
                  <a:srgbClr val="333333"/>
                </a:solidFill>
              </a:rPr>
              <a:t> Τμήματα</a:t>
            </a:r>
          </a:p>
          <a:p>
            <a:pPr marL="365760" indent="-256032" eaLnBrk="1" fontAlgn="auto" hangingPunct="1">
              <a:spcAft>
                <a:spcPts val="0"/>
              </a:spcAft>
              <a:buFont typeface="Wingdings 3"/>
              <a:buChar char=""/>
              <a:tabLst>
                <a:tab pos="269875" algn="l"/>
              </a:tabLst>
              <a:defRPr/>
            </a:pPr>
            <a:r>
              <a:rPr lang="en-US" sz="1800" b="1" dirty="0">
                <a:solidFill>
                  <a:srgbClr val="B41C1B"/>
                </a:solidFill>
              </a:rPr>
              <a:t>32.035</a:t>
            </a:r>
            <a:r>
              <a:rPr lang="el-GR" sz="1800" b="1" dirty="0"/>
              <a:t>  Φοιτητές</a:t>
            </a:r>
          </a:p>
          <a:p>
            <a:pPr marL="365760" indent="-256032" eaLnBrk="1" fontAlgn="auto" hangingPunct="1">
              <a:spcAft>
                <a:spcPts val="0"/>
              </a:spcAft>
              <a:buFont typeface="Wingdings 3"/>
              <a:buChar char=""/>
              <a:tabLst>
                <a:tab pos="269875" algn="l"/>
              </a:tabLst>
              <a:defRPr/>
            </a:pPr>
            <a:r>
              <a:rPr lang="en-US" sz="1800" b="1" dirty="0">
                <a:solidFill>
                  <a:srgbClr val="B41C1B"/>
                </a:solidFill>
              </a:rPr>
              <a:t>3.500</a:t>
            </a:r>
            <a:r>
              <a:rPr lang="el-GR" sz="1800" b="1" dirty="0">
                <a:solidFill>
                  <a:srgbClr val="B41C1B"/>
                </a:solidFill>
              </a:rPr>
              <a:t>    </a:t>
            </a:r>
            <a:r>
              <a:rPr lang="en-US" sz="1800" b="1" dirty="0"/>
              <a:t> </a:t>
            </a:r>
            <a:r>
              <a:rPr lang="el-GR" sz="1800" b="1" dirty="0"/>
              <a:t>Μεταπτυχιακοί φοιτητές</a:t>
            </a:r>
          </a:p>
          <a:p>
            <a:pPr marL="365760" indent="-256032" eaLnBrk="1" fontAlgn="auto" hangingPunct="1">
              <a:spcAft>
                <a:spcPts val="0"/>
              </a:spcAft>
              <a:buFont typeface="Wingdings 3"/>
              <a:buChar char=""/>
              <a:tabLst>
                <a:tab pos="269875" algn="l"/>
              </a:tabLst>
              <a:defRPr/>
            </a:pPr>
            <a:r>
              <a:rPr lang="el-GR" sz="1800" b="1" dirty="0">
                <a:solidFill>
                  <a:srgbClr val="C00000"/>
                </a:solidFill>
              </a:rPr>
              <a:t>1.200  </a:t>
            </a:r>
            <a:r>
              <a:rPr lang="el-GR" sz="1800" b="1" dirty="0"/>
              <a:t>   Υποψήφιοι διδάκτορες</a:t>
            </a:r>
          </a:p>
          <a:p>
            <a:pPr marL="365760" indent="-256032" eaLnBrk="1" fontAlgn="auto" hangingPunct="1">
              <a:spcAft>
                <a:spcPts val="0"/>
              </a:spcAft>
              <a:buFont typeface="Wingdings 3"/>
              <a:buChar char=""/>
              <a:tabLst>
                <a:tab pos="269875" algn="l"/>
              </a:tabLst>
              <a:defRPr/>
            </a:pPr>
            <a:r>
              <a:rPr lang="el-GR" sz="1800" b="1" dirty="0">
                <a:solidFill>
                  <a:srgbClr val="B41C1B"/>
                </a:solidFill>
              </a:rPr>
              <a:t>   4</a:t>
            </a:r>
            <a:r>
              <a:rPr lang="el-GR" sz="1800" b="1" dirty="0">
                <a:solidFill>
                  <a:srgbClr val="333333"/>
                </a:solidFill>
              </a:rPr>
              <a:t>          Πανεπιστημιουπόλεις</a:t>
            </a:r>
            <a:endParaRPr lang="el-GR" sz="1800" b="1" u="sng" dirty="0"/>
          </a:p>
          <a:p>
            <a:pPr marL="365760" indent="-256032" eaLnBrk="1" fontAlgn="auto" hangingPunct="1">
              <a:spcAft>
                <a:spcPts val="0"/>
              </a:spcAft>
              <a:buFont typeface="Wingdings 3"/>
              <a:buChar char=""/>
              <a:tabLst>
                <a:tab pos="269875" algn="l"/>
              </a:tabLst>
              <a:defRPr/>
            </a:pPr>
            <a:endParaRPr lang="el-GR" sz="1600" u="sng" dirty="0"/>
          </a:p>
          <a:p>
            <a:pPr marL="365760" indent="-256032" eaLnBrk="1" fontAlgn="auto" hangingPunct="1">
              <a:spcAft>
                <a:spcPts val="0"/>
              </a:spcAft>
              <a:buFont typeface="Wingdings 3" pitchFamily="18" charset="2"/>
              <a:buNone/>
              <a:tabLst>
                <a:tab pos="269875" algn="l"/>
              </a:tabLst>
              <a:defRPr/>
            </a:pPr>
            <a:endParaRPr lang="el-GR" sz="2000" b="1" dirty="0">
              <a:solidFill>
                <a:srgbClr val="B41C1B"/>
              </a:solidFill>
              <a:effectLst>
                <a:outerShdw blurRad="31750" dist="25400" dir="5400000" algn="tl" rotWithShape="0">
                  <a:srgbClr val="000000">
                    <a:alpha val="25000"/>
                  </a:srgbClr>
                </a:outerShdw>
              </a:effectLst>
            </a:endParaRPr>
          </a:p>
        </p:txBody>
      </p:sp>
      <p:sp>
        <p:nvSpPr>
          <p:cNvPr id="38915" name="Rectangle 2">
            <a:extLst>
              <a:ext uri="{FF2B5EF4-FFF2-40B4-BE49-F238E27FC236}">
                <a16:creationId xmlns:a16="http://schemas.microsoft.com/office/drawing/2014/main" id="{934CA50E-3D7A-4CA1-B139-5C4B4EF08B6E}"/>
              </a:ext>
            </a:extLst>
          </p:cNvPr>
          <p:cNvSpPr>
            <a:spLocks noChangeArrowheads="1"/>
          </p:cNvSpPr>
          <p:nvPr/>
        </p:nvSpPr>
        <p:spPr bwMode="auto">
          <a:xfrm>
            <a:off x="214313" y="142875"/>
            <a:ext cx="6048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3200">
                <a:solidFill>
                  <a:schemeClr val="bg1"/>
                </a:solidFill>
                <a:latin typeface="Times New Roman" panose="02020603050405020304" pitchFamily="18" charset="0"/>
                <a:cs typeface="Times New Roman" panose="02020603050405020304" pitchFamily="18" charset="0"/>
              </a:rPr>
              <a:t>Facts &amp; Figures</a:t>
            </a:r>
            <a:endParaRPr lang="el-GR" altLang="el-GR" sz="3200">
              <a:solidFill>
                <a:schemeClr val="bg1"/>
              </a:solidFill>
              <a:latin typeface="Times New Roman" panose="02020603050405020304" pitchFamily="18" charset="0"/>
              <a:cs typeface="Times New Roman" panose="02020603050405020304" pitchFamily="18" charset="0"/>
            </a:endParaRPr>
          </a:p>
        </p:txBody>
      </p:sp>
      <p:pic>
        <p:nvPicPr>
          <p:cNvPr id="38916" name="3 - Θέση περιεχομένου" descr="from lib3-smal.jpg">
            <a:extLst>
              <a:ext uri="{FF2B5EF4-FFF2-40B4-BE49-F238E27FC236}">
                <a16:creationId xmlns:a16="http://schemas.microsoft.com/office/drawing/2014/main" id="{593C0D2C-AC74-4A7B-A6BC-4E32050974B1}"/>
              </a:ext>
            </a:extLst>
          </p:cNvPr>
          <p:cNvPicPr>
            <a:picLocks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4911725"/>
            <a:ext cx="914400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AutoShape 8" descr="ÎÏÎ¿ÏÎ­Î»ÎµÏÎ¼Î± ÎµÎ¹ÎºÏÎ½Î±Ï Î³Î¹Î± ÎÏÎ¬Î½Î½Î¹Î½Î±">
            <a:extLst>
              <a:ext uri="{FF2B5EF4-FFF2-40B4-BE49-F238E27FC236}">
                <a16:creationId xmlns:a16="http://schemas.microsoft.com/office/drawing/2014/main" id="{0E756C1E-1235-4F4E-9BF4-B1CC61172B3D}"/>
              </a:ext>
            </a:extLst>
          </p:cNvPr>
          <p:cNvSpPr>
            <a:spLocks noChangeAspect="1" noChangeArrowheads="1"/>
          </p:cNvSpPr>
          <p:nvPr/>
        </p:nvSpPr>
        <p:spPr bwMode="auto">
          <a:xfrm>
            <a:off x="169863" y="-16668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endParaRPr lang="en-GB" altLang="el-GR"/>
          </a:p>
        </p:txBody>
      </p:sp>
      <p:sp>
        <p:nvSpPr>
          <p:cNvPr id="38918" name="AutoShape 10" descr="ÎÏÎ¿ÏÎ­Î»ÎµÏÎ¼Î± ÎµÎ¹ÎºÏÎ½Î±Ï Î³Î¹Î± ÎÏÎ¬Î½Î½Î¹Î½Î±">
            <a:extLst>
              <a:ext uri="{FF2B5EF4-FFF2-40B4-BE49-F238E27FC236}">
                <a16:creationId xmlns:a16="http://schemas.microsoft.com/office/drawing/2014/main" id="{A71A91C8-C0BF-4D3D-8B80-5A362AD88678}"/>
              </a:ext>
            </a:extLst>
          </p:cNvPr>
          <p:cNvSpPr>
            <a:spLocks noChangeAspect="1" noChangeArrowheads="1"/>
          </p:cNvSpPr>
          <p:nvPr/>
        </p:nvSpPr>
        <p:spPr bwMode="auto">
          <a:xfrm>
            <a:off x="169863" y="-16668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endParaRPr lang="en-GB" altLang="el-GR"/>
          </a:p>
        </p:txBody>
      </p:sp>
      <p:pic>
        <p:nvPicPr>
          <p:cNvPr id="38919" name="Picture 10">
            <a:extLst>
              <a:ext uri="{FF2B5EF4-FFF2-40B4-BE49-F238E27FC236}">
                <a16:creationId xmlns:a16="http://schemas.microsoft.com/office/drawing/2014/main" id="{DD85AF60-E179-46F5-9353-B03269EE07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4910" y="1214438"/>
            <a:ext cx="2697939"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11 - TextBox">
            <a:extLst>
              <a:ext uri="{FF2B5EF4-FFF2-40B4-BE49-F238E27FC236}">
                <a16:creationId xmlns:a16="http://schemas.microsoft.com/office/drawing/2014/main" id="{08395384-01A2-4DD7-88DF-51D7E1BA4001}"/>
              </a:ext>
            </a:extLst>
          </p:cNvPr>
          <p:cNvSpPr txBox="1">
            <a:spLocks noChangeArrowheads="1"/>
          </p:cNvSpPr>
          <p:nvPr/>
        </p:nvSpPr>
        <p:spPr bwMode="auto">
          <a:xfrm>
            <a:off x="8000999" y="3173413"/>
            <a:ext cx="7143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l-GR" altLang="el-GR" sz="1600" b="1" dirty="0"/>
              <a:t>Άρτα</a:t>
            </a:r>
            <a:endParaRPr lang="en-GB" altLang="el-GR" b="1" dirty="0"/>
          </a:p>
        </p:txBody>
      </p:sp>
      <p:sp>
        <p:nvSpPr>
          <p:cNvPr id="38921" name="8 - TextBox">
            <a:extLst>
              <a:ext uri="{FF2B5EF4-FFF2-40B4-BE49-F238E27FC236}">
                <a16:creationId xmlns:a16="http://schemas.microsoft.com/office/drawing/2014/main" id="{AF67213A-6ECD-44C3-9A42-277BB2628C29}"/>
              </a:ext>
            </a:extLst>
          </p:cNvPr>
          <p:cNvSpPr txBox="1">
            <a:spLocks noChangeArrowheads="1"/>
          </p:cNvSpPr>
          <p:nvPr/>
        </p:nvSpPr>
        <p:spPr bwMode="auto">
          <a:xfrm>
            <a:off x="7286625" y="2024857"/>
            <a:ext cx="1428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l-GR" altLang="el-GR" sz="1600" b="1" dirty="0"/>
              <a:t>Ιωάννινα</a:t>
            </a:r>
            <a:endParaRPr lang="en-GB" altLang="el-GR" sz="1800" b="1" dirty="0"/>
          </a:p>
        </p:txBody>
      </p:sp>
      <p:sp>
        <p:nvSpPr>
          <p:cNvPr id="38922" name="10 - TextBox">
            <a:extLst>
              <a:ext uri="{FF2B5EF4-FFF2-40B4-BE49-F238E27FC236}">
                <a16:creationId xmlns:a16="http://schemas.microsoft.com/office/drawing/2014/main" id="{7C99D66D-E00E-4515-A5C5-91F5446D6F54}"/>
              </a:ext>
            </a:extLst>
          </p:cNvPr>
          <p:cNvSpPr txBox="1">
            <a:spLocks noChangeArrowheads="1"/>
          </p:cNvSpPr>
          <p:nvPr/>
        </p:nvSpPr>
        <p:spPr bwMode="auto">
          <a:xfrm>
            <a:off x="6610682" y="3585454"/>
            <a:ext cx="1236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l-GR" altLang="el-GR" sz="1800" b="1" dirty="0"/>
              <a:t>Πρέβεζα</a:t>
            </a:r>
            <a:endParaRPr lang="en-GB" altLang="el-GR" b="1" dirty="0"/>
          </a:p>
        </p:txBody>
      </p:sp>
      <p:sp>
        <p:nvSpPr>
          <p:cNvPr id="38923" name="12 - TextBox">
            <a:extLst>
              <a:ext uri="{FF2B5EF4-FFF2-40B4-BE49-F238E27FC236}">
                <a16:creationId xmlns:a16="http://schemas.microsoft.com/office/drawing/2014/main" id="{71E1B88D-773C-489B-B570-C62678DC1D66}"/>
              </a:ext>
            </a:extLst>
          </p:cNvPr>
          <p:cNvSpPr txBox="1">
            <a:spLocks noChangeArrowheads="1"/>
          </p:cNvSpPr>
          <p:nvPr/>
        </p:nvSpPr>
        <p:spPr bwMode="auto">
          <a:xfrm>
            <a:off x="5786438" y="2717715"/>
            <a:ext cx="1857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l-GR" altLang="el-GR" sz="1800" b="1" dirty="0"/>
              <a:t>Ηγουμενίτσα</a:t>
            </a:r>
            <a:endParaRPr lang="en-GB" altLang="el-GR" sz="2000" b="1" dirty="0"/>
          </a:p>
        </p:txBody>
      </p:sp>
      <p:pic>
        <p:nvPicPr>
          <p:cNvPr id="38924" name="Picture 6">
            <a:extLst>
              <a:ext uri="{FF2B5EF4-FFF2-40B4-BE49-F238E27FC236}">
                <a16:creationId xmlns:a16="http://schemas.microsoft.com/office/drawing/2014/main" id="{AD2E423B-2E1A-4D61-8959-72138F5ACD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1613" y="0"/>
            <a:ext cx="25923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C:\Users\user\Desktop\Παρουσίαση Π.Ι\stamp_mikro_tetragwno-min-cropped.jpg">
            <a:extLst>
              <a:ext uri="{FF2B5EF4-FFF2-40B4-BE49-F238E27FC236}">
                <a16:creationId xmlns:a16="http://schemas.microsoft.com/office/drawing/2014/main" id="{24310E98-8937-4D1E-9D77-BBDE1F4A0273}"/>
              </a:ext>
            </a:extLst>
          </p:cNvPr>
          <p:cNvPicPr>
            <a:picLocks noChangeAspect="1" noChangeArrowheads="1"/>
          </p:cNvPicPr>
          <p:nvPr/>
        </p:nvPicPr>
        <p:blipFill>
          <a:blip r:embed="rId5"/>
          <a:srcRect/>
          <a:stretch>
            <a:fillRect/>
          </a:stretch>
        </p:blipFill>
        <p:spPr bwMode="auto">
          <a:xfrm>
            <a:off x="1691680" y="137319"/>
            <a:ext cx="2241550" cy="1376362"/>
          </a:xfrm>
          <a:prstGeom prst="rect">
            <a:avLst/>
          </a:prstGeom>
          <a:ln>
            <a:noFill/>
          </a:ln>
          <a:effectLst>
            <a:outerShdw blurRad="190500" algn="tl" rotWithShape="0">
              <a:srgbClr val="000000">
                <a:alpha val="70000"/>
              </a:srgbClr>
            </a:outerShdw>
          </a:effectLst>
        </p:spPr>
      </p:pic>
    </p:spTree>
  </p:cSld>
  <p:clrMapOvr>
    <a:masterClrMapping/>
  </p:clrMapOvr>
  <p:transition spd="slow"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Διάγραμμα 6">
            <a:extLst>
              <a:ext uri="{FF2B5EF4-FFF2-40B4-BE49-F238E27FC236}">
                <a16:creationId xmlns:a16="http://schemas.microsoft.com/office/drawing/2014/main" id="{567674BB-9A7E-405D-A5B9-A005DC357B8D}"/>
              </a:ext>
            </a:extLst>
          </p:cNvPr>
          <p:cNvGraphicFramePr/>
          <p:nvPr>
            <p:extLst>
              <p:ext uri="{D42A27DB-BD31-4B8C-83A1-F6EECF244321}">
                <p14:modId xmlns:p14="http://schemas.microsoft.com/office/powerpoint/2010/main" val="4213348577"/>
              </p:ext>
            </p:extLst>
          </p:nvPr>
        </p:nvGraphicFramePr>
        <p:xfrm>
          <a:off x="621485" y="1084904"/>
          <a:ext cx="7263127" cy="5000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9" descr="Εικόνα4">
            <a:extLst>
              <a:ext uri="{FF2B5EF4-FFF2-40B4-BE49-F238E27FC236}">
                <a16:creationId xmlns:a16="http://schemas.microsoft.com/office/drawing/2014/main" id="{DB6380E0-50B4-4DD7-B308-D42DE042F361}"/>
              </a:ext>
            </a:extLst>
          </p:cNvPr>
          <p:cNvPicPr>
            <a:picLocks noChangeAspect="1" noChangeArrowheads="1"/>
          </p:cNvPicPr>
          <p:nvPr/>
        </p:nvPicPr>
        <p:blipFill>
          <a:blip r:embed="rId8">
            <a:lum contrast="6000"/>
          </a:blip>
          <a:srcRect/>
          <a:stretch>
            <a:fillRect/>
          </a:stretch>
        </p:blipFill>
        <p:spPr bwMode="auto">
          <a:xfrm>
            <a:off x="6357938" y="1285875"/>
            <a:ext cx="2428875" cy="1376363"/>
          </a:xfrm>
          <a:prstGeom prst="rect">
            <a:avLst/>
          </a:prstGeom>
          <a:ln>
            <a:noFill/>
          </a:ln>
          <a:effectLst>
            <a:outerShdw blurRad="190500" algn="tl" rotWithShape="0">
              <a:srgbClr val="000000">
                <a:alpha val="70000"/>
              </a:srgbClr>
            </a:outerShdw>
          </a:effectLst>
        </p:spPr>
      </p:pic>
      <p:pic>
        <p:nvPicPr>
          <p:cNvPr id="5" name="Picture 11" descr="texnolog0">
            <a:extLst>
              <a:ext uri="{FF2B5EF4-FFF2-40B4-BE49-F238E27FC236}">
                <a16:creationId xmlns:a16="http://schemas.microsoft.com/office/drawing/2014/main" id="{8C16F612-54DE-4CF9-B6D6-317F9168139C}"/>
              </a:ext>
            </a:extLst>
          </p:cNvPr>
          <p:cNvPicPr>
            <a:picLocks noChangeAspect="1" noChangeArrowheads="1"/>
          </p:cNvPicPr>
          <p:nvPr/>
        </p:nvPicPr>
        <p:blipFill>
          <a:blip r:embed="rId9"/>
          <a:srcRect/>
          <a:stretch>
            <a:fillRect/>
          </a:stretch>
        </p:blipFill>
        <p:spPr bwMode="auto">
          <a:xfrm>
            <a:off x="7027959" y="5209584"/>
            <a:ext cx="2147887" cy="1344613"/>
          </a:xfrm>
          <a:prstGeom prst="rect">
            <a:avLst/>
          </a:prstGeom>
          <a:ln>
            <a:noFill/>
          </a:ln>
          <a:effectLst>
            <a:outerShdw blurRad="190500" algn="tl" rotWithShape="0">
              <a:srgbClr val="000000">
                <a:alpha val="70000"/>
              </a:srgbClr>
            </a:outerShdw>
          </a:effectLst>
        </p:spPr>
      </p:pic>
      <p:sp>
        <p:nvSpPr>
          <p:cNvPr id="10" name="2 - Τίτλος">
            <a:extLst>
              <a:ext uri="{FF2B5EF4-FFF2-40B4-BE49-F238E27FC236}">
                <a16:creationId xmlns:a16="http://schemas.microsoft.com/office/drawing/2014/main" id="{459BC90A-09F9-475B-A336-A40CACEE0D4B}"/>
              </a:ext>
            </a:extLst>
          </p:cNvPr>
          <p:cNvSpPr>
            <a:spLocks noGrp="1"/>
          </p:cNvSpPr>
          <p:nvPr>
            <p:ph type="title"/>
          </p:nvPr>
        </p:nvSpPr>
        <p:spPr>
          <a:xfrm>
            <a:off x="172203" y="247641"/>
            <a:ext cx="6370695" cy="620713"/>
          </a:xfrm>
        </p:spPr>
        <p:txBody>
          <a:bodyPr>
            <a:noAutofit/>
          </a:bodyPr>
          <a:lstStyle/>
          <a:p>
            <a:pPr>
              <a:defRPr/>
            </a:pPr>
            <a:br>
              <a:rPr lang="en-US" sz="1800" dirty="0">
                <a:latin typeface="Times New Roman" pitchFamily="18" charset="0"/>
                <a:cs typeface="Times New Roman" pitchFamily="18" charset="0"/>
              </a:rPr>
            </a:br>
            <a:br>
              <a:rPr lang="en-US" sz="1800" dirty="0">
                <a:latin typeface="Times New Roman" pitchFamily="18" charset="0"/>
                <a:cs typeface="Times New Roman" pitchFamily="18" charset="0"/>
              </a:rPr>
            </a:br>
            <a:br>
              <a:rPr lang="el-GR" sz="1800" dirty="0">
                <a:latin typeface="Times New Roman" pitchFamily="18" charset="0"/>
                <a:cs typeface="Times New Roman" pitchFamily="18" charset="0"/>
              </a:rPr>
            </a:br>
            <a:br>
              <a:rPr lang="el-GR" sz="1800" dirty="0">
                <a:latin typeface="Times New Roman" pitchFamily="18" charset="0"/>
                <a:cs typeface="Times New Roman" pitchFamily="18" charset="0"/>
              </a:rPr>
            </a:br>
            <a:br>
              <a:rPr lang="el-GR" sz="1800" dirty="0">
                <a:latin typeface="Times New Roman" pitchFamily="18" charset="0"/>
                <a:cs typeface="Times New Roman" pitchFamily="18" charset="0"/>
              </a:rPr>
            </a:br>
            <a:r>
              <a:rPr lang="el-GR" sz="2800" i="1" dirty="0">
                <a:latin typeface="+mn-lt"/>
                <a:ea typeface="Tahoma" panose="020B0604030504040204" pitchFamily="34" charset="0"/>
                <a:cs typeface="Tahoma" panose="020B0604030504040204" pitchFamily="34" charset="0"/>
              </a:rPr>
              <a:t>Δεσμοί του Πανεπιστημίου με την Τοπική Οικονομία  και Κοινωνία</a:t>
            </a:r>
            <a:br>
              <a:rPr lang="en-GB" sz="1800" dirty="0">
                <a:latin typeface="Times New Roman" pitchFamily="18" charset="0"/>
                <a:cs typeface="Times New Roman" pitchFamily="18" charset="0"/>
              </a:rPr>
            </a:br>
            <a:br>
              <a:rPr lang="en-GB" dirty="0">
                <a:latin typeface="Times New Roman" pitchFamily="18" charset="0"/>
                <a:cs typeface="Times New Roman" pitchFamily="18" charset="0"/>
              </a:rPr>
            </a:br>
            <a:endParaRPr lang="en-GB" dirty="0">
              <a:latin typeface="Times New Roman" pitchFamily="18" charset="0"/>
              <a:cs typeface="Times New Roman" pitchFamily="18" charset="0"/>
            </a:endParaRPr>
          </a:p>
        </p:txBody>
      </p:sp>
      <p:pic>
        <p:nvPicPr>
          <p:cNvPr id="44038" name="Picture 6">
            <a:extLst>
              <a:ext uri="{FF2B5EF4-FFF2-40B4-BE49-F238E27FC236}">
                <a16:creationId xmlns:a16="http://schemas.microsoft.com/office/drawing/2014/main" id="{CFAB706E-9FA3-49B9-A864-CBF462902EF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86563" y="0"/>
            <a:ext cx="235743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hape 10">
            <a:extLst>
              <a:ext uri="{FF2B5EF4-FFF2-40B4-BE49-F238E27FC236}">
                <a16:creationId xmlns:a16="http://schemas.microsoft.com/office/drawing/2014/main" id="{3E33C6F7-2997-4749-BA06-C7C4DAC88385}"/>
              </a:ext>
            </a:extLst>
          </p:cNvPr>
          <p:cNvSpPr/>
          <p:nvPr/>
        </p:nvSpPr>
        <p:spPr>
          <a:xfrm>
            <a:off x="165190" y="3335018"/>
            <a:ext cx="2339586" cy="2120321"/>
          </a:xfrm>
          <a:prstGeom prst="gear6">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 name="Ορθογώνιο 1">
            <a:extLst>
              <a:ext uri="{FF2B5EF4-FFF2-40B4-BE49-F238E27FC236}">
                <a16:creationId xmlns:a16="http://schemas.microsoft.com/office/drawing/2014/main" id="{D5121F11-F68F-4692-BD44-78EAAD948E91}"/>
              </a:ext>
            </a:extLst>
          </p:cNvPr>
          <p:cNvSpPr/>
          <p:nvPr/>
        </p:nvSpPr>
        <p:spPr>
          <a:xfrm>
            <a:off x="497599" y="3973984"/>
            <a:ext cx="2277709" cy="584775"/>
          </a:xfrm>
          <a:prstGeom prst="rect">
            <a:avLst/>
          </a:prstGeom>
        </p:spPr>
        <p:txBody>
          <a:bodyPr wrap="square">
            <a:spAutoFit/>
          </a:bodyPr>
          <a:lstStyle/>
          <a:p>
            <a:pPr lvl="0"/>
            <a:r>
              <a:rPr lang="el-GR" sz="1600" dirty="0">
                <a:solidFill>
                  <a:schemeClr val="bg1">
                    <a:lumMod val="95000"/>
                  </a:schemeClr>
                </a:solidFill>
              </a:rPr>
              <a:t>Πανεπιστημιακό </a:t>
            </a:r>
          </a:p>
          <a:p>
            <a:pPr lvl="0"/>
            <a:r>
              <a:rPr lang="el-GR" sz="1600" dirty="0">
                <a:solidFill>
                  <a:schemeClr val="bg1">
                    <a:lumMod val="95000"/>
                  </a:schemeClr>
                </a:solidFill>
              </a:rPr>
              <a:t>Ερευνητικό Κέντρο</a:t>
            </a:r>
          </a:p>
        </p:txBody>
      </p:sp>
      <p:sp>
        <p:nvSpPr>
          <p:cNvPr id="16" name="Shape 15">
            <a:extLst>
              <a:ext uri="{FF2B5EF4-FFF2-40B4-BE49-F238E27FC236}">
                <a16:creationId xmlns:a16="http://schemas.microsoft.com/office/drawing/2014/main" id="{5A57F867-4CC2-41EE-8017-026BC2EF8981}"/>
              </a:ext>
            </a:extLst>
          </p:cNvPr>
          <p:cNvSpPr/>
          <p:nvPr/>
        </p:nvSpPr>
        <p:spPr>
          <a:xfrm>
            <a:off x="797604" y="5197725"/>
            <a:ext cx="2248236" cy="1952217"/>
          </a:xfrm>
          <a:prstGeom prst="gear6">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8" name="Ορθογώνιο 17">
            <a:extLst>
              <a:ext uri="{FF2B5EF4-FFF2-40B4-BE49-F238E27FC236}">
                <a16:creationId xmlns:a16="http://schemas.microsoft.com/office/drawing/2014/main" id="{04940A31-78AE-417F-8921-B4F145EBA759}"/>
              </a:ext>
            </a:extLst>
          </p:cNvPr>
          <p:cNvSpPr/>
          <p:nvPr/>
        </p:nvSpPr>
        <p:spPr>
          <a:xfrm>
            <a:off x="1314211" y="6036195"/>
            <a:ext cx="2277709" cy="338554"/>
          </a:xfrm>
          <a:prstGeom prst="rect">
            <a:avLst/>
          </a:prstGeom>
        </p:spPr>
        <p:txBody>
          <a:bodyPr wrap="square">
            <a:spAutoFit/>
          </a:bodyPr>
          <a:lstStyle/>
          <a:p>
            <a:pPr lvl="0"/>
            <a:r>
              <a:rPr lang="el-GR" sz="1600" dirty="0">
                <a:solidFill>
                  <a:schemeClr val="bg1">
                    <a:lumMod val="95000"/>
                  </a:schemeClr>
                </a:solidFill>
              </a:rPr>
              <a:t>ΠΑ.ΤΕ.ΠΗ</a:t>
            </a:r>
          </a:p>
        </p:txBody>
      </p:sp>
      <p:sp>
        <p:nvSpPr>
          <p:cNvPr id="19" name="Shape 18">
            <a:extLst>
              <a:ext uri="{FF2B5EF4-FFF2-40B4-BE49-F238E27FC236}">
                <a16:creationId xmlns:a16="http://schemas.microsoft.com/office/drawing/2014/main" id="{D67849A9-22B2-4ADF-8531-53297F1D18A6}"/>
              </a:ext>
            </a:extLst>
          </p:cNvPr>
          <p:cNvSpPr/>
          <p:nvPr/>
        </p:nvSpPr>
        <p:spPr>
          <a:xfrm>
            <a:off x="4717780" y="4195763"/>
            <a:ext cx="2248236" cy="1952217"/>
          </a:xfrm>
          <a:prstGeom prst="gear6">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0" name="Ορθογώνιο 19">
            <a:extLst>
              <a:ext uri="{FF2B5EF4-FFF2-40B4-BE49-F238E27FC236}">
                <a16:creationId xmlns:a16="http://schemas.microsoft.com/office/drawing/2014/main" id="{22D7613F-3888-40CD-B356-79FA22A077A2}"/>
              </a:ext>
            </a:extLst>
          </p:cNvPr>
          <p:cNvSpPr/>
          <p:nvPr/>
        </p:nvSpPr>
        <p:spPr>
          <a:xfrm>
            <a:off x="5265757" y="4593554"/>
            <a:ext cx="1217003" cy="830997"/>
          </a:xfrm>
          <a:prstGeom prst="rect">
            <a:avLst/>
          </a:prstGeom>
        </p:spPr>
        <p:txBody>
          <a:bodyPr wrap="square">
            <a:spAutoFit/>
          </a:bodyPr>
          <a:lstStyle/>
          <a:p>
            <a:pPr lvl="0"/>
            <a:r>
              <a:rPr lang="el-GR" sz="1600" dirty="0">
                <a:solidFill>
                  <a:schemeClr val="bg1">
                    <a:lumMod val="95000"/>
                  </a:schemeClr>
                </a:solidFill>
              </a:rPr>
              <a:t>ΠΣΕΚ- ΠΕΡ. ΗΠΕΙΡΟΥ</a:t>
            </a:r>
          </a:p>
        </p:txBody>
      </p:sp>
    </p:spTree>
  </p:cSld>
  <p:clrMapOvr>
    <a:masterClrMapping/>
  </p:clrMapOvr>
  <p:transition spd="slow"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descr="C:\Users\Νίκος\Documents\Νίκος\Templates\GraphicRiver Moving Lights – PowerPoint Template - sum1_here\03_blue_presentation\backgrounds\blue_lights_static.jpg"/>
          <p:cNvPicPr>
            <a:picLocks noChangeAspect="1" noChangeArrowheads="1"/>
          </p:cNvPicPr>
          <p:nvPr/>
        </p:nvPicPr>
        <p:blipFill>
          <a:blip r:embed="rId3" cstate="print"/>
          <a:srcRect/>
          <a:stretch>
            <a:fillRect/>
          </a:stretch>
        </p:blipFill>
        <p:spPr bwMode="auto">
          <a:xfrm>
            <a:off x="0" y="3106738"/>
            <a:ext cx="9144000" cy="3751262"/>
          </a:xfrm>
          <a:prstGeom prst="rect">
            <a:avLst/>
          </a:prstGeom>
          <a:noFill/>
          <a:ln w="9525">
            <a:noFill/>
            <a:miter lim="800000"/>
            <a:headEnd/>
            <a:tailEnd/>
          </a:ln>
        </p:spPr>
      </p:pic>
      <p:pic>
        <p:nvPicPr>
          <p:cNvPr id="55298" name="Picture 2" descr="C:\Users\Νίκος\Documents\Νίκος\Templates\GraphicRiver Moving Lights – PowerPoint Template - sum1_here\02_accessories\lights_ppt_start.png"/>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5" name="4 - Θέση αριθμού διαφάνειας"/>
          <p:cNvSpPr>
            <a:spLocks noGrp="1"/>
          </p:cNvSpPr>
          <p:nvPr>
            <p:ph type="sldNum" sz="quarter" idx="12"/>
          </p:nvPr>
        </p:nvSpPr>
        <p:spPr>
          <a:xfrm>
            <a:off x="7786688" y="6356350"/>
            <a:ext cx="900112" cy="365125"/>
          </a:xfrm>
        </p:spPr>
        <p:txBody>
          <a:bodyPr wrap="square" numCol="1" anchorCtr="0" compatLnSpc="1">
            <a:prstTxWarp prst="textNoShape">
              <a:avLst/>
            </a:prstTxWarp>
          </a:bodyPr>
          <a:lstStyle/>
          <a:p>
            <a:pPr algn="l" fontAlgn="base">
              <a:spcBef>
                <a:spcPct val="0"/>
              </a:spcBef>
              <a:spcAft>
                <a:spcPct val="0"/>
              </a:spcAft>
              <a:defRPr/>
            </a:pPr>
            <a:r>
              <a:rPr lang="el-GR" dirty="0">
                <a:solidFill>
                  <a:srgbClr val="898989"/>
                </a:solidFill>
              </a:rPr>
              <a:t>21 από 21</a:t>
            </a:r>
          </a:p>
        </p:txBody>
      </p:sp>
      <p:pic>
        <p:nvPicPr>
          <p:cNvPr id="55300" name="Inhaltsplatzhalter 24" descr="cn_logo.png"/>
          <p:cNvPicPr>
            <a:picLocks noChangeAspect="1"/>
          </p:cNvPicPr>
          <p:nvPr/>
        </p:nvPicPr>
        <p:blipFill>
          <a:blip r:embed="rId5" cstate="print"/>
          <a:srcRect/>
          <a:stretch>
            <a:fillRect/>
          </a:stretch>
        </p:blipFill>
        <p:spPr bwMode="auto">
          <a:xfrm>
            <a:off x="4000500" y="642938"/>
            <a:ext cx="1000125" cy="1000125"/>
          </a:xfrm>
          <a:prstGeom prst="rect">
            <a:avLst/>
          </a:prstGeom>
          <a:noFill/>
          <a:ln w="9525">
            <a:noFill/>
            <a:miter lim="800000"/>
            <a:headEnd/>
            <a:tailEnd/>
          </a:ln>
        </p:spPr>
      </p:pic>
      <p:sp>
        <p:nvSpPr>
          <p:cNvPr id="8" name="7 - Ορθογώνιο"/>
          <p:cNvSpPr/>
          <p:nvPr/>
        </p:nvSpPr>
        <p:spPr>
          <a:xfrm>
            <a:off x="2000250" y="1857375"/>
            <a:ext cx="4857750" cy="1108075"/>
          </a:xfrm>
          <a:prstGeom prst="rect">
            <a:avLst/>
          </a:prstGeom>
        </p:spPr>
        <p:txBody>
          <a:bodyPr>
            <a:spAutoFit/>
          </a:bodyPr>
          <a:lstStyle/>
          <a:p>
            <a:pPr algn="ctr" fontAlgn="auto">
              <a:spcBef>
                <a:spcPts val="0"/>
              </a:spcBef>
              <a:spcAft>
                <a:spcPts val="0"/>
              </a:spcAft>
              <a:defRPr/>
            </a:pPr>
            <a:r>
              <a:rPr lang="el-GR" sz="2600" b="1" dirty="0">
                <a:solidFill>
                  <a:schemeClr val="tx1">
                    <a:lumMod val="95000"/>
                    <a:lumOff val="5000"/>
                  </a:schemeClr>
                </a:solidFill>
                <a:latin typeface="Georgia" pitchFamily="18" charset="0"/>
                <a:cs typeface="Arial" charset="0"/>
              </a:rPr>
              <a:t>ΠΕΡΙΦΕΡΕΙΑ ΗΠΕΙΡΟΥ</a:t>
            </a:r>
          </a:p>
          <a:p>
            <a:pPr algn="ctr" fontAlgn="auto">
              <a:spcBef>
                <a:spcPts val="0"/>
              </a:spcBef>
              <a:spcAft>
                <a:spcPts val="0"/>
              </a:spcAft>
              <a:defRPr/>
            </a:pPr>
            <a:r>
              <a:rPr lang="el-GR" sz="2000" b="1" dirty="0">
                <a:solidFill>
                  <a:schemeClr val="tx1">
                    <a:lumMod val="95000"/>
                    <a:lumOff val="5000"/>
                  </a:schemeClr>
                </a:solidFill>
                <a:latin typeface="Georgia" pitchFamily="18" charset="0"/>
                <a:cs typeface="Arial" charset="0"/>
              </a:rPr>
              <a:t>ΕΙΔΙΚΗ ΥΠΗΡΕΣΙΑ ΔΙΑΧΕΙΡΙΣΗΣ</a:t>
            </a:r>
          </a:p>
          <a:p>
            <a:pPr algn="ctr" fontAlgn="auto">
              <a:spcBef>
                <a:spcPts val="0"/>
              </a:spcBef>
              <a:spcAft>
                <a:spcPts val="0"/>
              </a:spcAft>
              <a:defRPr/>
            </a:pPr>
            <a:r>
              <a:rPr lang="el-GR" sz="2000" b="1" dirty="0">
                <a:solidFill>
                  <a:schemeClr val="tx1">
                    <a:lumMod val="95000"/>
                    <a:lumOff val="5000"/>
                  </a:schemeClr>
                </a:solidFill>
                <a:latin typeface="Georgia" pitchFamily="18" charset="0"/>
                <a:cs typeface="Arial" charset="0"/>
              </a:rPr>
              <a:t>Ε.Π. ΠΕΡΙΦΕΡΕΙΑΣ ΗΠΕΙΡΟΥ</a:t>
            </a:r>
          </a:p>
        </p:txBody>
      </p:sp>
      <p:sp>
        <p:nvSpPr>
          <p:cNvPr id="55302" name="Titel 7"/>
          <p:cNvSpPr>
            <a:spLocks noGrp="1"/>
          </p:cNvSpPr>
          <p:nvPr>
            <p:ph type="ctrTitle"/>
          </p:nvPr>
        </p:nvSpPr>
        <p:spPr>
          <a:xfrm>
            <a:off x="0" y="4143375"/>
            <a:ext cx="9144000" cy="822325"/>
          </a:xfrm>
        </p:spPr>
        <p:txBody>
          <a:bodyPr/>
          <a:lstStyle/>
          <a:p>
            <a:pPr eaLnBrk="1" hangingPunct="1"/>
            <a:r>
              <a:rPr lang="el-GR" sz="3800" i="1" dirty="0">
                <a:solidFill>
                  <a:schemeClr val="bg1"/>
                </a:solidFill>
              </a:rPr>
              <a:t>Στρατηγική Έξυπνης Εξειδίκευσης</a:t>
            </a:r>
            <a:br>
              <a:rPr lang="el-GR" sz="3800" i="1" dirty="0">
                <a:solidFill>
                  <a:schemeClr val="bg1"/>
                </a:solidFill>
              </a:rPr>
            </a:br>
            <a:r>
              <a:rPr lang="en-US" sz="3800" i="1" dirty="0">
                <a:solidFill>
                  <a:schemeClr val="bg1"/>
                </a:solidFill>
              </a:rPr>
              <a:t>Regional Innovation Strategy (RIS)</a:t>
            </a:r>
            <a:endParaRPr lang="de-DE" sz="3800" i="1" dirty="0">
              <a:solidFill>
                <a:schemeClr val="bg1"/>
              </a:solidFill>
            </a:endParaRPr>
          </a:p>
        </p:txBody>
      </p:sp>
      <p:sp>
        <p:nvSpPr>
          <p:cNvPr id="55303" name="Untertitel 8"/>
          <p:cNvSpPr>
            <a:spLocks noGrp="1"/>
          </p:cNvSpPr>
          <p:nvPr>
            <p:ph type="subTitle" idx="1"/>
          </p:nvPr>
        </p:nvSpPr>
        <p:spPr>
          <a:xfrm>
            <a:off x="0" y="5734050"/>
            <a:ext cx="9144000" cy="576263"/>
          </a:xfrm>
        </p:spPr>
        <p:txBody>
          <a:bodyPr/>
          <a:lstStyle/>
          <a:p>
            <a:pPr eaLnBrk="1" hangingPunct="1"/>
            <a:r>
              <a:rPr lang="el-GR" sz="1800">
                <a:solidFill>
                  <a:srgbClr val="898989"/>
                </a:solidFill>
              </a:rPr>
              <a:t> </a:t>
            </a:r>
            <a:endParaRPr lang="de-DE" sz="1800">
              <a:solidFill>
                <a:srgbClr val="898989"/>
              </a:solidFill>
            </a:endParaRPr>
          </a:p>
        </p:txBody>
      </p:sp>
      <p:pic>
        <p:nvPicPr>
          <p:cNvPr id="55304" name="Picture 3" descr="C:\Users\Νίκος\Documents\Νίκος\Templates\GraphicRiver Moving Lights – PowerPoint Template - sum1_here\02_accessories\arrow_next.png"/>
          <p:cNvPicPr>
            <a:picLocks noChangeAspect="1" noChangeArrowheads="1"/>
          </p:cNvPicPr>
          <p:nvPr/>
        </p:nvPicPr>
        <p:blipFill>
          <a:blip r:embed="rId6" cstate="print"/>
          <a:srcRect/>
          <a:stretch>
            <a:fillRect/>
          </a:stretch>
        </p:blipFill>
        <p:spPr bwMode="auto">
          <a:xfrm>
            <a:off x="8501063" y="6286500"/>
            <a:ext cx="476250" cy="476250"/>
          </a:xfrm>
          <a:prstGeom prst="rect">
            <a:avLst/>
          </a:prstGeom>
          <a:noFill/>
          <a:ln w="9525">
            <a:noFill/>
            <a:miter lim="800000"/>
            <a:headEnd/>
            <a:tailEnd/>
          </a:ln>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0E4DDBE0-A678-47C1-A926-5E335D6484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875" y="692150"/>
            <a:ext cx="6824663" cy="591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6">
            <a:extLst>
              <a:ext uri="{FF2B5EF4-FFF2-40B4-BE49-F238E27FC236}">
                <a16:creationId xmlns:a16="http://schemas.microsoft.com/office/drawing/2014/main" id="{5E7C192F-6A1D-4C4B-A4A8-E8BB4212D4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4">
            <a:extLst>
              <a:ext uri="{FF2B5EF4-FFF2-40B4-BE49-F238E27FC236}">
                <a16:creationId xmlns:a16="http://schemas.microsoft.com/office/drawing/2014/main" id="{8D7DFA6E-132C-4349-8E70-381E4793D09C}"/>
              </a:ext>
            </a:extLst>
          </p:cNvPr>
          <p:cNvSpPr>
            <a:spLocks noChangeArrowheads="1"/>
          </p:cNvSpPr>
          <p:nvPr/>
        </p:nvSpPr>
        <p:spPr bwMode="auto">
          <a:xfrm>
            <a:off x="0" y="0"/>
            <a:ext cx="6572250" cy="1416050"/>
          </a:xfrm>
          <a:prstGeom prst="rect">
            <a:avLst/>
          </a:prstGeom>
          <a:noFill/>
          <a:ln w="9525">
            <a:noFill/>
            <a:miter lim="800000"/>
            <a:headEnd/>
            <a:tailEnd/>
          </a:ln>
          <a:effectLst/>
        </p:spPr>
        <p:txBody>
          <a:bodyPr lIns="0" tIns="0" rIns="0" bIns="0" anchor="ctr">
            <a:spAutoFit/>
          </a:bodyPr>
          <a:lstStyle/>
          <a:p>
            <a:pPr marL="180975" indent="-180975">
              <a:defRPr/>
            </a:pPr>
            <a:r>
              <a:rPr lang="el-GR" sz="2400" dirty="0">
                <a:solidFill>
                  <a:schemeClr val="bg1"/>
                </a:solidFill>
                <a:latin typeface="Times New Roman" pitchFamily="18" charset="0"/>
                <a:cs typeface="Arial" charset="0"/>
              </a:rPr>
              <a:t>  </a:t>
            </a:r>
            <a:r>
              <a:rPr lang="en-US" sz="2400" dirty="0">
                <a:solidFill>
                  <a:schemeClr val="bg1"/>
                </a:solidFill>
                <a:latin typeface="Times New Roman" pitchFamily="18" charset="0"/>
                <a:cs typeface="Arial" charset="0"/>
              </a:rPr>
              <a:t>The Greek state budget  related to the</a:t>
            </a:r>
            <a:r>
              <a:rPr lang="en-US" sz="1200" dirty="0">
                <a:solidFill>
                  <a:srgbClr val="212121"/>
                </a:solidFill>
                <a:latin typeface="inherit"/>
              </a:rPr>
              <a:t> </a:t>
            </a:r>
            <a:r>
              <a:rPr lang="en-US" sz="2400" dirty="0">
                <a:solidFill>
                  <a:schemeClr val="bg1"/>
                </a:solidFill>
                <a:latin typeface="Times New Roman" pitchFamily="18" charset="0"/>
                <a:cs typeface="Arial" charset="0"/>
              </a:rPr>
              <a:t>university</a:t>
            </a:r>
            <a:r>
              <a:rPr lang="en-US" sz="1200" dirty="0">
                <a:solidFill>
                  <a:srgbClr val="212121"/>
                </a:solidFill>
                <a:latin typeface="inherit"/>
              </a:rPr>
              <a:t>    </a:t>
            </a:r>
            <a:r>
              <a:rPr lang="en-US" sz="2400" dirty="0">
                <a:solidFill>
                  <a:schemeClr val="bg1"/>
                </a:solidFill>
                <a:latin typeface="Times New Roman" pitchFamily="18" charset="0"/>
                <a:cs typeface="Arial" charset="0"/>
              </a:rPr>
              <a:t>sector</a:t>
            </a:r>
            <a:endParaRPr lang="el-GR" sz="2400" dirty="0">
              <a:solidFill>
                <a:schemeClr val="bg1"/>
              </a:solidFill>
              <a:latin typeface="Times New Roman" pitchFamily="18" charset="0"/>
              <a:cs typeface="Arial" charset="0"/>
            </a:endParaRPr>
          </a:p>
          <a:p>
            <a:pPr>
              <a:defRPr/>
            </a:pPr>
            <a:br>
              <a:rPr lang="el-GR" dirty="0"/>
            </a:br>
            <a:endParaRPr lang="el-GR" dirty="0"/>
          </a:p>
        </p:txBody>
      </p:sp>
      <p:pic>
        <p:nvPicPr>
          <p:cNvPr id="7172" name="Picture 5">
            <a:extLst>
              <a:ext uri="{FF2B5EF4-FFF2-40B4-BE49-F238E27FC236}">
                <a16:creationId xmlns:a16="http://schemas.microsoft.com/office/drawing/2014/main" id="{B17C8ED8-24A1-4984-877E-900EFAE1DA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075" y="1357313"/>
            <a:ext cx="89249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6 - Τίτλος">
            <a:extLst>
              <a:ext uri="{FF2B5EF4-FFF2-40B4-BE49-F238E27FC236}">
                <a16:creationId xmlns:a16="http://schemas.microsoft.com/office/drawing/2014/main" id="{A6988814-2247-4D93-B714-B084EC920E76}"/>
              </a:ext>
            </a:extLst>
          </p:cNvPr>
          <p:cNvSpPr>
            <a:spLocks noGrp="1"/>
          </p:cNvSpPr>
          <p:nvPr>
            <p:ph type="title"/>
          </p:nvPr>
        </p:nvSpPr>
        <p:spPr>
          <a:xfrm>
            <a:off x="142875" y="-285750"/>
            <a:ext cx="4951413" cy="923925"/>
          </a:xfrm>
        </p:spPr>
        <p:txBody>
          <a:bodyPr/>
          <a:lstStyle/>
          <a:p>
            <a:pPr eaLnBrk="1" hangingPunct="1"/>
            <a:br>
              <a:rPr lang="en-US" altLang="el-GR" sz="1800" b="0">
                <a:solidFill>
                  <a:srgbClr val="000000"/>
                </a:solidFill>
                <a:latin typeface="Times New Roman" panose="02020603050405020304" pitchFamily="18" charset="0"/>
                <a:cs typeface="Champagne &amp; Limousines" charset="0"/>
              </a:rPr>
            </a:br>
            <a:r>
              <a:rPr lang="en-US" altLang="el-GR" sz="1800" b="0">
                <a:latin typeface="Times New Roman" panose="02020603050405020304" pitchFamily="18" charset="0"/>
                <a:cs typeface="Champagne &amp; Limousines" charset="0"/>
              </a:rPr>
              <a:t>U- MULTIRANK 2014 RANKING:</a:t>
            </a:r>
            <a:br>
              <a:rPr lang="en-US" altLang="el-GR" sz="1800" b="0">
                <a:latin typeface="Times New Roman" panose="02020603050405020304" pitchFamily="18" charset="0"/>
                <a:cs typeface="Champagne &amp; Limousines" charset="0"/>
              </a:rPr>
            </a:br>
            <a:r>
              <a:rPr lang="en-US" altLang="el-GR" sz="1800" b="0">
                <a:latin typeface="Times New Roman" panose="02020603050405020304" pitchFamily="18" charset="0"/>
                <a:cs typeface="Champagne &amp; Limousines" charset="0"/>
              </a:rPr>
              <a:t> Greek Universities’ achievements on research field</a:t>
            </a:r>
            <a:endParaRPr altLang="el-GR" sz="3200" b="0">
              <a:latin typeface="Times New Roman" panose="02020603050405020304" pitchFamily="18" charset="0"/>
              <a:ea typeface="Wingdings" panose="05000000000000000000" pitchFamily="2" charset="2"/>
              <a:cs typeface="Wingdings" panose="05000000000000000000" pitchFamily="2" charset="2"/>
            </a:endParaRPr>
          </a:p>
        </p:txBody>
      </p:sp>
      <p:graphicFrame>
        <p:nvGraphicFramePr>
          <p:cNvPr id="7" name="6 - Θέση περιεχομένου">
            <a:extLst>
              <a:ext uri="{FF2B5EF4-FFF2-40B4-BE49-F238E27FC236}">
                <a16:creationId xmlns:a16="http://schemas.microsoft.com/office/drawing/2014/main" id="{A9B92E2B-5341-435E-88C6-02E96A84B2FF}"/>
              </a:ext>
            </a:extLst>
          </p:cNvPr>
          <p:cNvGraphicFramePr>
            <a:graphicFrameLocks noGrp="1"/>
          </p:cNvGraphicFramePr>
          <p:nvPr>
            <p:ph idx="1"/>
          </p:nvPr>
        </p:nvGraphicFramePr>
        <p:xfrm>
          <a:off x="214313" y="857250"/>
          <a:ext cx="8643937" cy="5429249"/>
        </p:xfrm>
        <a:graphic>
          <a:graphicData uri="http://schemas.openxmlformats.org/drawingml/2006/table">
            <a:tbl>
              <a:tblPr/>
              <a:tblGrid>
                <a:gridCol w="298067">
                  <a:extLst>
                    <a:ext uri="{9D8B030D-6E8A-4147-A177-3AD203B41FA5}">
                      <a16:colId xmlns:a16="http://schemas.microsoft.com/office/drawing/2014/main" val="20000"/>
                    </a:ext>
                  </a:extLst>
                </a:gridCol>
                <a:gridCol w="2757118">
                  <a:extLst>
                    <a:ext uri="{9D8B030D-6E8A-4147-A177-3AD203B41FA5}">
                      <a16:colId xmlns:a16="http://schemas.microsoft.com/office/drawing/2014/main" val="20001"/>
                    </a:ext>
                  </a:extLst>
                </a:gridCol>
                <a:gridCol w="968717">
                  <a:extLst>
                    <a:ext uri="{9D8B030D-6E8A-4147-A177-3AD203B41FA5}">
                      <a16:colId xmlns:a16="http://schemas.microsoft.com/office/drawing/2014/main" val="20002"/>
                    </a:ext>
                  </a:extLst>
                </a:gridCol>
                <a:gridCol w="806454">
                  <a:extLst>
                    <a:ext uri="{9D8B030D-6E8A-4147-A177-3AD203B41FA5}">
                      <a16:colId xmlns:a16="http://schemas.microsoft.com/office/drawing/2014/main" val="20003"/>
                    </a:ext>
                  </a:extLst>
                </a:gridCol>
                <a:gridCol w="1003736">
                  <a:extLst>
                    <a:ext uri="{9D8B030D-6E8A-4147-A177-3AD203B41FA5}">
                      <a16:colId xmlns:a16="http://schemas.microsoft.com/office/drawing/2014/main" val="20004"/>
                    </a:ext>
                  </a:extLst>
                </a:gridCol>
                <a:gridCol w="823769">
                  <a:extLst>
                    <a:ext uri="{9D8B030D-6E8A-4147-A177-3AD203B41FA5}">
                      <a16:colId xmlns:a16="http://schemas.microsoft.com/office/drawing/2014/main" val="20005"/>
                    </a:ext>
                  </a:extLst>
                </a:gridCol>
                <a:gridCol w="993038">
                  <a:extLst>
                    <a:ext uri="{9D8B030D-6E8A-4147-A177-3AD203B41FA5}">
                      <a16:colId xmlns:a16="http://schemas.microsoft.com/office/drawing/2014/main" val="20006"/>
                    </a:ext>
                  </a:extLst>
                </a:gridCol>
                <a:gridCol w="993038">
                  <a:extLst>
                    <a:ext uri="{9D8B030D-6E8A-4147-A177-3AD203B41FA5}">
                      <a16:colId xmlns:a16="http://schemas.microsoft.com/office/drawing/2014/main" val="20007"/>
                    </a:ext>
                  </a:extLst>
                </a:gridCol>
              </a:tblGrid>
              <a:tr h="310164">
                <a:tc gridSpan="8">
                  <a:txBody>
                    <a:bodyPr/>
                    <a:lstStyle/>
                    <a:p>
                      <a:pPr algn="ctr" fontAlgn="b"/>
                      <a:r>
                        <a:rPr lang="el-GR" sz="1400" b="1" i="0" u="none" strike="noStrike" dirty="0">
                          <a:solidFill>
                            <a:srgbClr val="000000"/>
                          </a:solidFill>
                          <a:latin typeface="Calibri"/>
                        </a:rPr>
                        <a:t>U- MULTIRANK 2014</a:t>
                      </a:r>
                      <a:r>
                        <a:rPr lang="en-US" sz="1400" b="1" i="0" u="none" strike="noStrike" dirty="0">
                          <a:solidFill>
                            <a:srgbClr val="000000"/>
                          </a:solidFill>
                          <a:latin typeface="Calibri"/>
                        </a:rPr>
                        <a:t> Ranking</a:t>
                      </a:r>
                      <a:r>
                        <a:rPr lang="el-GR" sz="1400" b="1" i="0" u="none" strike="noStrike" dirty="0">
                          <a:solidFill>
                            <a:srgbClr val="000000"/>
                          </a:solidFill>
                          <a:latin typeface="Calibri"/>
                        </a:rPr>
                        <a:t>: </a:t>
                      </a:r>
                      <a:r>
                        <a:rPr lang="en-US" sz="1400" b="1" dirty="0">
                          <a:solidFill>
                            <a:srgbClr val="000000"/>
                          </a:solidFill>
                        </a:rPr>
                        <a:t>Greek Universities’  achievements </a:t>
                      </a:r>
                      <a:r>
                        <a:rPr lang="en-US" sz="1400" b="1" i="0" u="none" strike="noStrike" dirty="0">
                          <a:solidFill>
                            <a:srgbClr val="000000"/>
                          </a:solidFill>
                          <a:latin typeface="Calibri"/>
                        </a:rPr>
                        <a:t>on research field</a:t>
                      </a:r>
                      <a:endParaRPr lang="el-GR" sz="14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0000"/>
                  </a:ext>
                </a:extLst>
              </a:tr>
              <a:tr h="719843">
                <a:tc rowSpan="2">
                  <a:txBody>
                    <a:bodyPr/>
                    <a:lstStyle/>
                    <a:p>
                      <a:pPr algn="ctr" fontAlgn="b"/>
                      <a:r>
                        <a:rPr lang="el-GR" sz="800" b="0" i="0" u="none" strike="noStrike" dirty="0">
                          <a:solidFill>
                            <a:srgbClr val="000000"/>
                          </a:solidFill>
                          <a:latin typeface="Calibri"/>
                        </a:rPr>
                        <a:t> </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1" i="0" u="none" strike="noStrike" dirty="0">
                          <a:solidFill>
                            <a:srgbClr val="000000"/>
                          </a:solidFill>
                          <a:latin typeface="Calibri"/>
                        </a:rPr>
                        <a:t>Higher Education</a:t>
                      </a:r>
                      <a:r>
                        <a:rPr lang="en-US" sz="1000" b="1" i="0" u="none" strike="noStrike" baseline="0" dirty="0">
                          <a:solidFill>
                            <a:srgbClr val="000000"/>
                          </a:solidFill>
                          <a:latin typeface="Calibri"/>
                        </a:rPr>
                        <a:t> </a:t>
                      </a:r>
                      <a:r>
                        <a:rPr lang="en-US" sz="1000" b="1" i="0" u="none" strike="noStrike" dirty="0">
                          <a:solidFill>
                            <a:srgbClr val="000000"/>
                          </a:solidFill>
                          <a:latin typeface="Calibri"/>
                        </a:rPr>
                        <a:t>Institution</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000" b="1" i="0" u="none" strike="noStrike" dirty="0">
                          <a:solidFill>
                            <a:srgbClr val="000000"/>
                          </a:solidFill>
                          <a:latin typeface="Calibri"/>
                        </a:rPr>
                        <a:t>Research</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ctr" fontAlgn="ctr"/>
                      <a:r>
                        <a:rPr lang="en-US" sz="1000" b="1" i="0" u="none" strike="noStrike" dirty="0">
                          <a:solidFill>
                            <a:srgbClr val="000000"/>
                          </a:solidFill>
                          <a:latin typeface="Calibri"/>
                        </a:rPr>
                        <a:t>Knowledge</a:t>
                      </a:r>
                      <a:r>
                        <a:rPr lang="en-US" sz="1000" b="1" i="0" u="none" strike="noStrike" baseline="0" dirty="0">
                          <a:solidFill>
                            <a:srgbClr val="000000"/>
                          </a:solidFill>
                          <a:latin typeface="Calibri"/>
                        </a:rPr>
                        <a:t> Transfer</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International</a:t>
                      </a:r>
                      <a:r>
                        <a:rPr lang="en-US" sz="1000" b="1" i="0" u="none" strike="noStrike" baseline="0" dirty="0">
                          <a:solidFill>
                            <a:srgbClr val="000000"/>
                          </a:solidFill>
                          <a:latin typeface="Calibri"/>
                        </a:rPr>
                        <a:t>  Orientation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401695">
                <a:tc vMerge="1">
                  <a:txBody>
                    <a:bodyPr/>
                    <a:lstStyle/>
                    <a:p>
                      <a:endParaRPr lang="el-GR"/>
                    </a:p>
                  </a:txBody>
                  <a:tcPr/>
                </a:tc>
                <a:tc vMerge="1">
                  <a:txBody>
                    <a:bodyPr/>
                    <a:lstStyle/>
                    <a:p>
                      <a:endParaRPr lang="el-GR"/>
                    </a:p>
                  </a:txBody>
                  <a:tcPr/>
                </a:tc>
                <a:tc>
                  <a:txBody>
                    <a:bodyPr/>
                    <a:lstStyle/>
                    <a:p>
                      <a:pPr algn="ctr" fontAlgn="ctr"/>
                      <a:r>
                        <a:rPr lang="en-US" sz="1000" b="1" i="0" u="none" strike="noStrike" dirty="0">
                          <a:solidFill>
                            <a:srgbClr val="000000"/>
                          </a:solidFill>
                          <a:latin typeface="Calibri"/>
                        </a:rPr>
                        <a:t>Citation</a:t>
                      </a:r>
                    </a:p>
                    <a:p>
                      <a:pPr algn="ctr" fontAlgn="ctr"/>
                      <a:r>
                        <a:rPr lang="en-US" sz="1000" b="1" i="0" u="none" strike="noStrike" dirty="0">
                          <a:solidFill>
                            <a:srgbClr val="000000"/>
                          </a:solidFill>
                          <a:latin typeface="Calibri"/>
                        </a:rPr>
                        <a:t>Rate</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Publication</a:t>
                      </a:r>
                      <a:r>
                        <a:rPr lang="en-US" sz="1000" b="1" i="0" u="none" strike="noStrike" baseline="0" dirty="0">
                          <a:solidFill>
                            <a:srgbClr val="000000"/>
                          </a:solidFill>
                          <a:latin typeface="Calibri"/>
                        </a:rPr>
                        <a:t> output</a:t>
                      </a:r>
                    </a:p>
                    <a:p>
                      <a:pPr algn="ctr" fontAlgn="ctr"/>
                      <a:r>
                        <a:rPr lang="el-GR" sz="1000" b="1" i="0" u="none" strike="noStrike" dirty="0">
                          <a:solidFill>
                            <a:srgbClr val="000000"/>
                          </a:solidFill>
                          <a:latin typeface="Calibri"/>
                        </a:rPr>
                        <a:t>(</a:t>
                      </a:r>
                      <a:r>
                        <a:rPr lang="en-US" sz="1000" b="1" i="0" u="none" strike="noStrike" dirty="0">
                          <a:solidFill>
                            <a:srgbClr val="000000"/>
                          </a:solidFill>
                          <a:latin typeface="Calibri"/>
                        </a:rPr>
                        <a:t>absolute numbers</a:t>
                      </a:r>
                      <a:r>
                        <a:rPr lang="el-GR" sz="1000" b="1" i="0" u="none" strike="noStrike" dirty="0">
                          <a:solidFill>
                            <a:srgbClr val="000000"/>
                          </a:solidFill>
                          <a:latin typeface="Calibri"/>
                        </a:rPr>
                        <a:t>)</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Publication output</a:t>
                      </a:r>
                      <a:r>
                        <a:rPr lang="en-US" sz="1000" b="1" i="0" u="none" strike="noStrike" baseline="0" dirty="0">
                          <a:solidFill>
                            <a:srgbClr val="000000"/>
                          </a:solidFill>
                          <a:latin typeface="Calibri"/>
                        </a:rPr>
                        <a:t> </a:t>
                      </a:r>
                    </a:p>
                    <a:p>
                      <a:pPr algn="ctr" fontAlgn="ctr"/>
                      <a:r>
                        <a:rPr lang="en-US" sz="1000" b="1" i="0" u="none" strike="noStrike" baseline="0" dirty="0">
                          <a:solidFill>
                            <a:srgbClr val="000000"/>
                          </a:solidFill>
                          <a:latin typeface="Calibri"/>
                        </a:rPr>
                        <a:t>(size normalized)</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Frequently cited publications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Co-publications with </a:t>
                      </a:r>
                    </a:p>
                    <a:p>
                      <a:pPr algn="ctr" fontAlgn="ctr"/>
                      <a:r>
                        <a:rPr lang="en-US" sz="1000" b="1" i="0" u="none" strike="noStrike" dirty="0">
                          <a:solidFill>
                            <a:srgbClr val="000000"/>
                          </a:solidFill>
                          <a:latin typeface="Calibri"/>
                        </a:rPr>
                        <a:t>private-</a:t>
                      </a:r>
                      <a:r>
                        <a:rPr lang="en-US" sz="1000" b="1" i="0" u="none" strike="noStrike" baseline="0" dirty="0">
                          <a:solidFill>
                            <a:srgbClr val="000000"/>
                          </a:solidFill>
                          <a:latin typeface="Calibri"/>
                        </a:rPr>
                        <a:t> sector institutions </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Calibri"/>
                        </a:rPr>
                        <a:t>Co-publications with</a:t>
                      </a:r>
                      <a:r>
                        <a:rPr lang="en-US" sz="1000" b="1" i="0" u="none" strike="noStrike" baseline="0" dirty="0">
                          <a:solidFill>
                            <a:srgbClr val="000000"/>
                          </a:solidFill>
                          <a:latin typeface="Calibri"/>
                        </a:rPr>
                        <a:t> Institutions abroad</a:t>
                      </a:r>
                      <a:endParaRPr lang="el-GR" sz="1000" b="1" i="0" u="none" strike="noStrike" dirty="0">
                        <a:solidFill>
                          <a:srgbClr val="000000"/>
                        </a:solidFill>
                        <a:latin typeface="Calibri"/>
                      </a:endParaRP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1947">
                <a:tc>
                  <a:txBody>
                    <a:bodyPr/>
                    <a:lstStyle/>
                    <a:p>
                      <a:pPr algn="ctr" fontAlgn="b"/>
                      <a:r>
                        <a:rPr lang="el-GR" sz="1000" b="1" i="0" u="none" strike="noStrike" dirty="0">
                          <a:solidFill>
                            <a:srgbClr val="000000"/>
                          </a:solidFill>
                          <a:latin typeface="Calibri"/>
                        </a:rPr>
                        <a:t>1</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 of Crete</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A</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extLst>
                  <a:ext uri="{0D108BD9-81ED-4DB2-BD59-A6C34878D82A}">
                    <a16:rowId xmlns:a16="http://schemas.microsoft.com/office/drawing/2014/main" val="10003"/>
                  </a:ext>
                </a:extLst>
              </a:tr>
              <a:tr h="241947">
                <a:tc>
                  <a:txBody>
                    <a:bodyPr/>
                    <a:lstStyle/>
                    <a:p>
                      <a:pPr algn="ctr" fontAlgn="b"/>
                      <a:r>
                        <a:rPr lang="el-GR" sz="1000" b="1" i="0" u="none" strike="noStrike" dirty="0">
                          <a:solidFill>
                            <a:srgbClr val="000000"/>
                          </a:solidFill>
                          <a:latin typeface="Calibri"/>
                        </a:rPr>
                        <a:t>2</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National Technological University of Athens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A</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241947">
                <a:tc>
                  <a:txBody>
                    <a:bodyPr/>
                    <a:lstStyle/>
                    <a:p>
                      <a:pPr algn="ctr" fontAlgn="b"/>
                      <a:r>
                        <a:rPr lang="el-GR" sz="1000" b="1" i="0" u="none" strike="noStrike" dirty="0">
                          <a:solidFill>
                            <a:srgbClr val="000000"/>
                          </a:solidFill>
                          <a:latin typeface="Calibri"/>
                        </a:rPr>
                        <a:t>3</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Aristotle University</a:t>
                      </a:r>
                      <a:r>
                        <a:rPr lang="en-US" sz="1000" b="1" i="0" u="none" strike="noStrike" baseline="0" dirty="0">
                          <a:solidFill>
                            <a:srgbClr val="000000"/>
                          </a:solidFill>
                          <a:latin typeface="Calibri"/>
                        </a:rPr>
                        <a:t> of Thessaloniki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A</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15996">
                <a:tc>
                  <a:txBody>
                    <a:bodyPr/>
                    <a:lstStyle/>
                    <a:p>
                      <a:pPr algn="ctr" fontAlgn="b"/>
                      <a:r>
                        <a:rPr lang="el-GR" sz="1000" b="1" i="0" u="none" strike="noStrike" dirty="0">
                          <a:solidFill>
                            <a:srgbClr val="000000"/>
                          </a:solidFill>
                          <a:latin typeface="Calibri"/>
                        </a:rPr>
                        <a:t>4</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National and </a:t>
                      </a:r>
                      <a:r>
                        <a:rPr lang="en-US" sz="1000" b="1" i="0" u="none" strike="noStrike" dirty="0" err="1">
                          <a:solidFill>
                            <a:srgbClr val="000000"/>
                          </a:solidFill>
                          <a:latin typeface="Calibri"/>
                        </a:rPr>
                        <a:t>Kapodistrian</a:t>
                      </a:r>
                      <a:r>
                        <a:rPr lang="en-US" sz="1000" b="1" i="0" u="none" strike="noStrike" dirty="0">
                          <a:solidFill>
                            <a:srgbClr val="000000"/>
                          </a:solidFill>
                          <a:latin typeface="Calibri"/>
                        </a:rPr>
                        <a:t> University of Athens</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A</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241947">
                <a:tc>
                  <a:txBody>
                    <a:bodyPr/>
                    <a:lstStyle/>
                    <a:p>
                      <a:pPr algn="ctr" fontAlgn="b"/>
                      <a:r>
                        <a:rPr lang="el-GR" sz="1000" b="1" i="0" u="none" strike="noStrike" dirty="0">
                          <a:solidFill>
                            <a:srgbClr val="000000"/>
                          </a:solidFill>
                          <a:latin typeface="Calibri"/>
                        </a:rPr>
                        <a:t>5</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 of </a:t>
                      </a:r>
                      <a:r>
                        <a:rPr lang="en-US" sz="1000" b="1" i="0" u="none" strike="noStrike" dirty="0" err="1">
                          <a:solidFill>
                            <a:srgbClr val="000000"/>
                          </a:solidFill>
                          <a:latin typeface="Calibri"/>
                        </a:rPr>
                        <a:t>Ioannina</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n-US" sz="1000" b="1" i="0" u="none" strike="noStrike">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1"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1"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1"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1"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1" i="0" u="none" strike="noStrike" dirty="0">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extLst>
                  <a:ext uri="{0D108BD9-81ED-4DB2-BD59-A6C34878D82A}">
                    <a16:rowId xmlns:a16="http://schemas.microsoft.com/office/drawing/2014/main" val="10007"/>
                  </a:ext>
                </a:extLst>
              </a:tr>
              <a:tr h="262081">
                <a:tc>
                  <a:txBody>
                    <a:bodyPr/>
                    <a:lstStyle/>
                    <a:p>
                      <a:pPr algn="ctr" fontAlgn="b"/>
                      <a:r>
                        <a:rPr lang="el-GR" sz="1000" b="1" i="0" u="none" strike="noStrike" dirty="0">
                          <a:solidFill>
                            <a:srgbClr val="000000"/>
                          </a:solidFill>
                          <a:latin typeface="Calibri"/>
                        </a:rPr>
                        <a:t>6</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a:t>
                      </a:r>
                      <a:r>
                        <a:rPr lang="en-US" sz="1000" b="1" i="0" u="none" strike="noStrike" baseline="0" dirty="0">
                          <a:solidFill>
                            <a:srgbClr val="000000"/>
                          </a:solidFill>
                          <a:latin typeface="Calibri"/>
                        </a:rPr>
                        <a:t> Of Thessaly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A</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r h="241947">
                <a:tc>
                  <a:txBody>
                    <a:bodyPr/>
                    <a:lstStyle/>
                    <a:p>
                      <a:pPr algn="ctr" fontAlgn="b"/>
                      <a:r>
                        <a:rPr lang="el-GR" sz="1000" b="1" i="0" u="none" strike="noStrike" dirty="0">
                          <a:solidFill>
                            <a:srgbClr val="000000"/>
                          </a:solidFill>
                          <a:latin typeface="Calibri"/>
                        </a:rPr>
                        <a:t>7</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Technical University of Crete</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9"/>
                  </a:ext>
                </a:extLst>
              </a:tr>
              <a:tr h="241947">
                <a:tc>
                  <a:txBody>
                    <a:bodyPr/>
                    <a:lstStyle/>
                    <a:p>
                      <a:pPr algn="ctr" fontAlgn="b"/>
                      <a:r>
                        <a:rPr lang="el-GR" sz="1000" b="1" i="0" u="none" strike="noStrike" dirty="0">
                          <a:solidFill>
                            <a:srgbClr val="000000"/>
                          </a:solidFill>
                          <a:latin typeface="Calibri"/>
                        </a:rPr>
                        <a:t>8</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 of the Aegean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B</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extLst>
                  <a:ext uri="{0D108BD9-81ED-4DB2-BD59-A6C34878D82A}">
                    <a16:rowId xmlns:a16="http://schemas.microsoft.com/office/drawing/2014/main" val="10010"/>
                  </a:ext>
                </a:extLst>
              </a:tr>
              <a:tr h="241947">
                <a:tc>
                  <a:txBody>
                    <a:bodyPr/>
                    <a:lstStyle/>
                    <a:p>
                      <a:pPr algn="ctr" fontAlgn="b"/>
                      <a:r>
                        <a:rPr lang="el-GR" sz="1000" b="1" i="0" u="none" strike="noStrike" dirty="0">
                          <a:solidFill>
                            <a:srgbClr val="000000"/>
                          </a:solidFill>
                          <a:latin typeface="Calibri"/>
                        </a:rPr>
                        <a:t>9</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 of Piraeus</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11"/>
                  </a:ext>
                </a:extLst>
              </a:tr>
              <a:tr h="241947">
                <a:tc>
                  <a:txBody>
                    <a:bodyPr/>
                    <a:lstStyle/>
                    <a:p>
                      <a:pPr algn="ctr" fontAlgn="b"/>
                      <a:r>
                        <a:rPr lang="el-GR" sz="1000" b="1" i="0" u="none" strike="noStrike" dirty="0">
                          <a:solidFill>
                            <a:srgbClr val="000000"/>
                          </a:solidFill>
                          <a:latin typeface="Calibri"/>
                        </a:rPr>
                        <a:t>10</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University of </a:t>
                      </a:r>
                      <a:r>
                        <a:rPr lang="en-US" sz="1000" b="1" i="0" u="none" strike="noStrike" dirty="0" err="1">
                          <a:solidFill>
                            <a:srgbClr val="000000"/>
                          </a:solidFill>
                          <a:latin typeface="Calibri"/>
                        </a:rPr>
                        <a:t>Patras</a:t>
                      </a:r>
                      <a:r>
                        <a:rPr lang="en-US" sz="1000" b="1" i="0" u="none" strike="noStrike" baseline="0" dirty="0">
                          <a:solidFill>
                            <a:srgbClr val="000000"/>
                          </a:solidFill>
                          <a:latin typeface="Calibri"/>
                        </a:rPr>
                        <a:t>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12"/>
                  </a:ext>
                </a:extLst>
              </a:tr>
              <a:tr h="241947">
                <a:tc>
                  <a:txBody>
                    <a:bodyPr/>
                    <a:lstStyle/>
                    <a:p>
                      <a:pPr algn="ctr" fontAlgn="b"/>
                      <a:r>
                        <a:rPr lang="el-GR" sz="1000" b="1" i="0" u="none" strike="noStrike" dirty="0">
                          <a:solidFill>
                            <a:srgbClr val="000000"/>
                          </a:solidFill>
                          <a:latin typeface="Calibri"/>
                        </a:rPr>
                        <a:t>11</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Athens</a:t>
                      </a:r>
                      <a:r>
                        <a:rPr lang="en-US" sz="1000" b="1" i="0" u="none" strike="noStrike" baseline="0" dirty="0">
                          <a:solidFill>
                            <a:srgbClr val="000000"/>
                          </a:solidFill>
                          <a:latin typeface="Calibri"/>
                        </a:rPr>
                        <a:t> University of Economics and Business</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C</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13"/>
                  </a:ext>
                </a:extLst>
              </a:tr>
              <a:tr h="241947">
                <a:tc>
                  <a:txBody>
                    <a:bodyPr/>
                    <a:lstStyle/>
                    <a:p>
                      <a:pPr algn="ctr" fontAlgn="b"/>
                      <a:r>
                        <a:rPr lang="el-GR" sz="1000" b="1" i="0" u="none" strike="noStrike" dirty="0">
                          <a:solidFill>
                            <a:srgbClr val="000000"/>
                          </a:solidFill>
                          <a:latin typeface="Calibri"/>
                        </a:rPr>
                        <a:t>12</a:t>
                      </a: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000000"/>
                          </a:solidFill>
                          <a:latin typeface="Calibri"/>
                        </a:rPr>
                        <a:t>Hellenic</a:t>
                      </a:r>
                      <a:r>
                        <a:rPr lang="en-US" sz="1000" b="1" i="0" u="none" strike="noStrike" baseline="0" dirty="0">
                          <a:solidFill>
                            <a:srgbClr val="000000"/>
                          </a:solidFill>
                          <a:latin typeface="Calibri"/>
                        </a:rPr>
                        <a:t> Open University </a:t>
                      </a:r>
                      <a:endParaRPr lang="el-GR" sz="1000" b="1" i="0" u="none" strike="noStrike" dirty="0">
                        <a:solidFill>
                          <a:srgbClr val="000000"/>
                        </a:solidFill>
                        <a:latin typeface="Calibri"/>
                      </a:endParaRPr>
                    </a:p>
                  </a:txBody>
                  <a:tcPr marL="5255" marR="5255" marT="5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Calibri"/>
                        </a:rPr>
                        <a:t>D</a:t>
                      </a:r>
                    </a:p>
                  </a:txBody>
                  <a:tcPr marL="5255" marR="5255" marT="5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pic>
        <p:nvPicPr>
          <p:cNvPr id="7305" name="Picture 6">
            <a:extLst>
              <a:ext uri="{FF2B5EF4-FFF2-40B4-BE49-F238E27FC236}">
                <a16:creationId xmlns:a16="http://schemas.microsoft.com/office/drawing/2014/main" id="{BC95F07B-130F-402F-8276-4FD24F1881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6">
            <a:extLst>
              <a:ext uri="{FF2B5EF4-FFF2-40B4-BE49-F238E27FC236}">
                <a16:creationId xmlns:a16="http://schemas.microsoft.com/office/drawing/2014/main" id="{C72E56C2-B098-4BC2-B740-90EE0E9214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0"/>
            <a:ext cx="25923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4">
            <a:extLst>
              <a:ext uri="{FF2B5EF4-FFF2-40B4-BE49-F238E27FC236}">
                <a16:creationId xmlns:a16="http://schemas.microsoft.com/office/drawing/2014/main" id="{97BB77F0-FC78-457D-AF3B-F2B26199557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14313" y="1214438"/>
            <a:ext cx="8443912" cy="5295900"/>
          </a:xfrm>
          <a:noFill/>
        </p:spPr>
      </p:pic>
      <p:sp>
        <p:nvSpPr>
          <p:cNvPr id="8196" name="3 - TextBox">
            <a:extLst>
              <a:ext uri="{FF2B5EF4-FFF2-40B4-BE49-F238E27FC236}">
                <a16:creationId xmlns:a16="http://schemas.microsoft.com/office/drawing/2014/main" id="{7F2B2788-2DB2-4C3D-955F-764C9600A7BB}"/>
              </a:ext>
            </a:extLst>
          </p:cNvPr>
          <p:cNvSpPr txBox="1">
            <a:spLocks noChangeArrowheads="1"/>
          </p:cNvSpPr>
          <p:nvPr/>
        </p:nvSpPr>
        <p:spPr bwMode="auto">
          <a:xfrm rot="-4024980">
            <a:off x="1024731" y="4352132"/>
            <a:ext cx="7794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100" b="1">
                <a:solidFill>
                  <a:srgbClr val="00B0F0"/>
                </a:solidFill>
              </a:rPr>
              <a:t>Romania</a:t>
            </a:r>
            <a:endParaRPr lang="en-GB" altLang="el-GR" sz="1100" b="1">
              <a:solidFill>
                <a:srgbClr val="00B0F0"/>
              </a:solidFill>
            </a:endParaRPr>
          </a:p>
        </p:txBody>
      </p:sp>
      <p:sp>
        <p:nvSpPr>
          <p:cNvPr id="8197" name="4 - TextBox">
            <a:extLst>
              <a:ext uri="{FF2B5EF4-FFF2-40B4-BE49-F238E27FC236}">
                <a16:creationId xmlns:a16="http://schemas.microsoft.com/office/drawing/2014/main" id="{9BF6A2DE-176B-442D-B9BF-DECA8AE6F59D}"/>
              </a:ext>
            </a:extLst>
          </p:cNvPr>
          <p:cNvSpPr txBox="1">
            <a:spLocks noChangeArrowheads="1"/>
          </p:cNvSpPr>
          <p:nvPr/>
        </p:nvSpPr>
        <p:spPr bwMode="auto">
          <a:xfrm rot="-4073969">
            <a:off x="1430338" y="4243387"/>
            <a:ext cx="8651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200" b="1">
                <a:solidFill>
                  <a:srgbClr val="00B050"/>
                </a:solidFill>
              </a:rPr>
              <a:t>Bulgaria</a:t>
            </a:r>
            <a:endParaRPr lang="en-GB" altLang="el-GR" sz="1200" b="1">
              <a:solidFill>
                <a:srgbClr val="00B050"/>
              </a:solidFill>
            </a:endParaRPr>
          </a:p>
        </p:txBody>
      </p:sp>
      <p:sp>
        <p:nvSpPr>
          <p:cNvPr id="8198" name="5 - TextBox">
            <a:extLst>
              <a:ext uri="{FF2B5EF4-FFF2-40B4-BE49-F238E27FC236}">
                <a16:creationId xmlns:a16="http://schemas.microsoft.com/office/drawing/2014/main" id="{152CAC3A-2194-4C26-A51E-F12972D6FF47}"/>
              </a:ext>
            </a:extLst>
          </p:cNvPr>
          <p:cNvSpPr txBox="1">
            <a:spLocks noChangeArrowheads="1"/>
          </p:cNvSpPr>
          <p:nvPr/>
        </p:nvSpPr>
        <p:spPr bwMode="auto">
          <a:xfrm rot="-3946950">
            <a:off x="1774032" y="4242593"/>
            <a:ext cx="7112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200" b="1">
                <a:solidFill>
                  <a:srgbClr val="FF0000"/>
                </a:solidFill>
              </a:rPr>
              <a:t>Greece</a:t>
            </a:r>
            <a:endParaRPr lang="en-GB" altLang="el-GR" sz="1200" b="1">
              <a:solidFill>
                <a:srgbClr val="FF0000"/>
              </a:solidFill>
            </a:endParaRPr>
          </a:p>
        </p:txBody>
      </p:sp>
      <p:sp>
        <p:nvSpPr>
          <p:cNvPr id="8199" name="6 - TextBox">
            <a:extLst>
              <a:ext uri="{FF2B5EF4-FFF2-40B4-BE49-F238E27FC236}">
                <a16:creationId xmlns:a16="http://schemas.microsoft.com/office/drawing/2014/main" id="{99E8B72F-5DC2-468B-91E4-36FB6C2C8723}"/>
              </a:ext>
            </a:extLst>
          </p:cNvPr>
          <p:cNvSpPr txBox="1">
            <a:spLocks noChangeArrowheads="1"/>
          </p:cNvSpPr>
          <p:nvPr/>
        </p:nvSpPr>
        <p:spPr bwMode="auto">
          <a:xfrm rot="-4244064">
            <a:off x="2384425" y="4386263"/>
            <a:ext cx="739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200" b="1">
                <a:solidFill>
                  <a:srgbClr val="7030A0"/>
                </a:solidFill>
              </a:rPr>
              <a:t>Cyprus</a:t>
            </a:r>
            <a:endParaRPr lang="en-GB" altLang="el-GR" sz="1200" b="1">
              <a:solidFill>
                <a:srgbClr val="7030A0"/>
              </a:solidFill>
            </a:endParaRPr>
          </a:p>
        </p:txBody>
      </p:sp>
      <p:sp>
        <p:nvSpPr>
          <p:cNvPr id="8200" name="7 - TextBox">
            <a:extLst>
              <a:ext uri="{FF2B5EF4-FFF2-40B4-BE49-F238E27FC236}">
                <a16:creationId xmlns:a16="http://schemas.microsoft.com/office/drawing/2014/main" id="{87DCEAD1-C2DD-410D-95C6-43688DCACAE7}"/>
              </a:ext>
            </a:extLst>
          </p:cNvPr>
          <p:cNvSpPr txBox="1">
            <a:spLocks noChangeArrowheads="1"/>
          </p:cNvSpPr>
          <p:nvPr/>
        </p:nvSpPr>
        <p:spPr bwMode="auto">
          <a:xfrm rot="-3778239">
            <a:off x="4056856" y="4466432"/>
            <a:ext cx="15255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100" b="1">
                <a:solidFill>
                  <a:srgbClr val="FF0000"/>
                </a:solidFill>
              </a:rPr>
              <a:t>EU (28 countries)</a:t>
            </a:r>
            <a:endParaRPr lang="en-GB" altLang="el-GR" sz="1100" b="1">
              <a:solidFill>
                <a:srgbClr val="FF0000"/>
              </a:solidFill>
            </a:endParaRPr>
          </a:p>
        </p:txBody>
      </p:sp>
      <p:sp>
        <p:nvSpPr>
          <p:cNvPr id="8201" name="8 - TextBox">
            <a:extLst>
              <a:ext uri="{FF2B5EF4-FFF2-40B4-BE49-F238E27FC236}">
                <a16:creationId xmlns:a16="http://schemas.microsoft.com/office/drawing/2014/main" id="{18D4F003-2F5C-4301-84AB-C4AA6A7D1740}"/>
              </a:ext>
            </a:extLst>
          </p:cNvPr>
          <p:cNvSpPr txBox="1">
            <a:spLocks noChangeArrowheads="1"/>
          </p:cNvSpPr>
          <p:nvPr/>
        </p:nvSpPr>
        <p:spPr bwMode="auto">
          <a:xfrm rot="-3873718">
            <a:off x="4579938" y="4552950"/>
            <a:ext cx="13890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100" b="1">
                <a:solidFill>
                  <a:srgbClr val="FF0000"/>
                </a:solidFill>
              </a:rPr>
              <a:t>EU (17 countries)</a:t>
            </a:r>
            <a:endParaRPr lang="en-GB" altLang="el-GR" sz="1100" b="1">
              <a:solidFill>
                <a:srgbClr val="FF0000"/>
              </a:solidFill>
            </a:endParaRPr>
          </a:p>
        </p:txBody>
      </p:sp>
      <p:sp>
        <p:nvSpPr>
          <p:cNvPr id="8202" name="9 - Ορθογώνιο">
            <a:extLst>
              <a:ext uri="{FF2B5EF4-FFF2-40B4-BE49-F238E27FC236}">
                <a16:creationId xmlns:a16="http://schemas.microsoft.com/office/drawing/2014/main" id="{6862B775-D829-4997-B9EE-BE41152544CA}"/>
              </a:ext>
            </a:extLst>
          </p:cNvPr>
          <p:cNvSpPr>
            <a:spLocks noChangeArrowheads="1"/>
          </p:cNvSpPr>
          <p:nvPr/>
        </p:nvSpPr>
        <p:spPr bwMode="auto">
          <a:xfrm>
            <a:off x="142875" y="142875"/>
            <a:ext cx="55721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GB" altLang="el-GR" sz="2400">
                <a:solidFill>
                  <a:schemeClr val="bg1"/>
                </a:solidFill>
                <a:latin typeface="Times New Roman" panose="02020603050405020304" pitchFamily="18" charset="0"/>
              </a:rPr>
              <a:t>National</a:t>
            </a:r>
            <a:r>
              <a:rPr lang="en-GB" altLang="el-GR" sz="2400">
                <a:solidFill>
                  <a:srgbClr val="000000"/>
                </a:solidFill>
                <a:latin typeface="Times New Roman" panose="02020603050405020304" pitchFamily="18" charset="0"/>
              </a:rPr>
              <a:t> </a:t>
            </a:r>
            <a:r>
              <a:rPr lang="en-GB" altLang="el-GR" sz="2400">
                <a:solidFill>
                  <a:schemeClr val="bg1"/>
                </a:solidFill>
                <a:latin typeface="Times New Roman" panose="02020603050405020304" pitchFamily="18" charset="0"/>
              </a:rPr>
              <a:t>Expenditure</a:t>
            </a:r>
            <a:r>
              <a:rPr lang="en-GB" altLang="el-GR" sz="2400">
                <a:solidFill>
                  <a:srgbClr val="000000"/>
                </a:solidFill>
                <a:latin typeface="Times New Roman" panose="02020603050405020304" pitchFamily="18" charset="0"/>
              </a:rPr>
              <a:t> </a:t>
            </a:r>
            <a:r>
              <a:rPr lang="en-GB" altLang="el-GR" sz="2400">
                <a:solidFill>
                  <a:schemeClr val="bg1"/>
                </a:solidFill>
                <a:latin typeface="Times New Roman" panose="02020603050405020304" pitchFamily="18" charset="0"/>
              </a:rPr>
              <a:t>on</a:t>
            </a:r>
            <a:r>
              <a:rPr lang="en-GB" altLang="el-GR" sz="2400">
                <a:solidFill>
                  <a:srgbClr val="000000"/>
                </a:solidFill>
                <a:latin typeface="Times New Roman" panose="02020603050405020304" pitchFamily="18" charset="0"/>
              </a:rPr>
              <a:t> </a:t>
            </a:r>
            <a:r>
              <a:rPr lang="en-GB" altLang="el-GR" sz="2400">
                <a:solidFill>
                  <a:schemeClr val="bg1"/>
                </a:solidFill>
                <a:latin typeface="Times New Roman" panose="02020603050405020304" pitchFamily="18" charset="0"/>
              </a:rPr>
              <a:t>Research</a:t>
            </a:r>
            <a:br>
              <a:rPr lang="en-GB" altLang="el-GR" sz="2400">
                <a:solidFill>
                  <a:srgbClr val="000000"/>
                </a:solidFill>
                <a:latin typeface="Times New Roman" panose="02020603050405020304" pitchFamily="18" charset="0"/>
              </a:rPr>
            </a:br>
            <a:endParaRPr lang="en-GB" altLang="el-GR" sz="2400">
              <a:latin typeface="Times New Roman" panose="02020603050405020304" pitchFamily="18" charset="0"/>
              <a:cs typeface="Times New Roman" panose="02020603050405020304" pitchFamily="18" charset="0"/>
            </a:endParaRPr>
          </a:p>
        </p:txBody>
      </p:sp>
    </p:spTree>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6 - Τίτλος">
            <a:extLst>
              <a:ext uri="{FF2B5EF4-FFF2-40B4-BE49-F238E27FC236}">
                <a16:creationId xmlns:a16="http://schemas.microsoft.com/office/drawing/2014/main" id="{3C4836FF-76BD-4690-A205-C39304F43EE4}"/>
              </a:ext>
            </a:extLst>
          </p:cNvPr>
          <p:cNvSpPr>
            <a:spLocks noGrp="1"/>
          </p:cNvSpPr>
          <p:nvPr>
            <p:ph type="title"/>
          </p:nvPr>
        </p:nvSpPr>
        <p:spPr>
          <a:xfrm>
            <a:off x="142875" y="-214313"/>
            <a:ext cx="5729288" cy="1200151"/>
          </a:xfrm>
        </p:spPr>
        <p:txBody>
          <a:bodyPr/>
          <a:lstStyle/>
          <a:p>
            <a:pPr eaLnBrk="1" hangingPunct="1"/>
            <a:br>
              <a:rPr altLang="el-GR" sz="2400">
                <a:solidFill>
                  <a:srgbClr val="000000"/>
                </a:solidFill>
                <a:latin typeface="Times New Roman" panose="02020603050405020304" pitchFamily="18" charset="0"/>
                <a:ea typeface="Wingdings" panose="05000000000000000000" pitchFamily="2" charset="2"/>
                <a:cs typeface="Wingdings" panose="05000000000000000000" pitchFamily="2" charset="2"/>
              </a:rPr>
            </a:br>
            <a:r>
              <a:rPr lang="en-GB" altLang="el-GR" sz="2400">
                <a:latin typeface="Times New Roman" panose="02020603050405020304" pitchFamily="18" charset="0"/>
                <a:cs typeface="Champagne &amp; Limousines" charset="0"/>
              </a:rPr>
              <a:t> </a:t>
            </a:r>
            <a:r>
              <a:rPr lang="en-GB" altLang="el-GR" sz="2400" b="0">
                <a:latin typeface="Times New Roman" panose="02020603050405020304" pitchFamily="18" charset="0"/>
                <a:cs typeface="Champagne &amp; Limousines" charset="0"/>
              </a:rPr>
              <a:t>Funding of research programmes by School </a:t>
            </a:r>
            <a:br>
              <a:rPr altLang="el-GR" sz="2400">
                <a:solidFill>
                  <a:srgbClr val="000000"/>
                </a:solidFill>
                <a:latin typeface="Times New Roman" panose="02020603050405020304" pitchFamily="18" charset="0"/>
                <a:ea typeface="Wingdings" panose="05000000000000000000" pitchFamily="2" charset="2"/>
                <a:cs typeface="Wingdings" panose="05000000000000000000" pitchFamily="2" charset="2"/>
              </a:rPr>
            </a:br>
            <a:endParaRPr altLang="el-GR" sz="2400">
              <a:latin typeface="Times New Roman" panose="02020603050405020304" pitchFamily="18" charset="0"/>
              <a:ea typeface="Wingdings" panose="05000000000000000000" pitchFamily="2" charset="2"/>
              <a:cs typeface="Wingdings" panose="05000000000000000000" pitchFamily="2" charset="2"/>
            </a:endParaRPr>
          </a:p>
        </p:txBody>
      </p:sp>
      <p:pic>
        <p:nvPicPr>
          <p:cNvPr id="9220" name="Picture 1">
            <a:extLst>
              <a:ext uri="{FF2B5EF4-FFF2-40B4-BE49-F238E27FC236}">
                <a16:creationId xmlns:a16="http://schemas.microsoft.com/office/drawing/2014/main" id="{A9B19FBC-7B26-4584-8617-77939410F49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7188" y="785813"/>
            <a:ext cx="8131175" cy="5740400"/>
          </a:xfrm>
          <a:noFill/>
        </p:spPr>
      </p:pic>
      <p:sp>
        <p:nvSpPr>
          <p:cNvPr id="9221" name="8 - Ορθογώνιο">
            <a:extLst>
              <a:ext uri="{FF2B5EF4-FFF2-40B4-BE49-F238E27FC236}">
                <a16:creationId xmlns:a16="http://schemas.microsoft.com/office/drawing/2014/main" id="{44952E10-E1EE-4DDD-A31F-A900A445B234}"/>
              </a:ext>
            </a:extLst>
          </p:cNvPr>
          <p:cNvSpPr>
            <a:spLocks noChangeArrowheads="1"/>
          </p:cNvSpPr>
          <p:nvPr/>
        </p:nvSpPr>
        <p:spPr bwMode="auto">
          <a:xfrm>
            <a:off x="-214313" y="1357313"/>
            <a:ext cx="2786063"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pPr algn="r"/>
            <a:br>
              <a:rPr lang="en-GB" altLang="el-GR" sz="1600"/>
            </a:br>
            <a:r>
              <a:rPr lang="en-US" altLang="el-GR" sz="1200" b="1"/>
              <a:t>Engineering</a:t>
            </a:r>
          </a:p>
          <a:p>
            <a:pPr algn="r"/>
            <a:endParaRPr lang="en-US" altLang="el-GR" sz="1200" b="1"/>
          </a:p>
          <a:p>
            <a:pPr algn="r"/>
            <a:r>
              <a:rPr lang="en-US" altLang="el-GR" sz="1200" b="1"/>
              <a:t>H</a:t>
            </a:r>
            <a:r>
              <a:rPr lang="en-GB" altLang="el-GR" sz="1200" b="1"/>
              <a:t>ealth Sciences</a:t>
            </a:r>
          </a:p>
          <a:p>
            <a:pPr algn="r"/>
            <a:endParaRPr lang="en-GB" altLang="el-GR" sz="1200" b="1"/>
          </a:p>
          <a:p>
            <a:pPr algn="r"/>
            <a:r>
              <a:rPr lang="en-GB" altLang="el-GR" sz="1200" b="1"/>
              <a:t>Natural Sciences </a:t>
            </a:r>
          </a:p>
          <a:p>
            <a:pPr algn="r"/>
            <a:endParaRPr lang="en-GB" altLang="el-GR" sz="1200" b="1"/>
          </a:p>
          <a:p>
            <a:pPr algn="r"/>
            <a:r>
              <a:rPr lang="en-GB" altLang="el-GR" sz="1200" b="1"/>
              <a:t>Agriculture, Forestry</a:t>
            </a:r>
          </a:p>
          <a:p>
            <a:pPr algn="r"/>
            <a:r>
              <a:rPr lang="en-GB" altLang="el-GR" sz="1200" b="1"/>
              <a:t> </a:t>
            </a:r>
          </a:p>
          <a:p>
            <a:pPr algn="r"/>
            <a:r>
              <a:rPr lang="en-GB" altLang="el-GR" sz="1200" b="1"/>
              <a:t>Philosophy</a:t>
            </a:r>
          </a:p>
          <a:p>
            <a:pPr algn="r"/>
            <a:endParaRPr lang="en-GB" altLang="el-GR" sz="1200" b="1"/>
          </a:p>
          <a:p>
            <a:pPr algn="r"/>
            <a:r>
              <a:rPr lang="en-GB" altLang="el-GR" sz="1200" b="1"/>
              <a:t>Education Sciences</a:t>
            </a:r>
          </a:p>
          <a:p>
            <a:pPr algn="r"/>
            <a:r>
              <a:rPr lang="en-GB" altLang="el-GR" sz="1200" b="1"/>
              <a:t> </a:t>
            </a:r>
          </a:p>
          <a:p>
            <a:pPr algn="r"/>
            <a:r>
              <a:rPr lang="en-US" altLang="el-GR" sz="1200" b="1"/>
              <a:t>Physical Education</a:t>
            </a:r>
          </a:p>
          <a:p>
            <a:pPr algn="r"/>
            <a:endParaRPr lang="en-US" altLang="el-GR" sz="1200" b="1"/>
          </a:p>
          <a:p>
            <a:pPr algn="r"/>
            <a:r>
              <a:rPr lang="en-GB" altLang="el-GR" sz="1200" b="1"/>
              <a:t>Economic &amp; Political Sciences</a:t>
            </a:r>
          </a:p>
          <a:p>
            <a:pPr algn="r"/>
            <a:endParaRPr lang="en-GB" altLang="el-GR" sz="1200" b="1"/>
          </a:p>
          <a:p>
            <a:pPr algn="r"/>
            <a:r>
              <a:rPr lang="en-GB" altLang="el-GR" sz="1200" b="1"/>
              <a:t>Law</a:t>
            </a:r>
          </a:p>
          <a:p>
            <a:pPr algn="r"/>
            <a:endParaRPr lang="en-GB" altLang="el-GR" sz="1200" b="1"/>
          </a:p>
          <a:p>
            <a:pPr algn="r"/>
            <a:r>
              <a:rPr lang="en-GB" altLang="el-GR" sz="1200" b="1"/>
              <a:t>Fine Arts</a:t>
            </a:r>
          </a:p>
          <a:p>
            <a:pPr algn="r"/>
            <a:endParaRPr lang="en-GB" altLang="el-GR" sz="1200" b="1"/>
          </a:p>
          <a:p>
            <a:pPr algn="r"/>
            <a:r>
              <a:rPr lang="en-GB" altLang="el-GR" sz="1200" b="1"/>
              <a:t>Theology</a:t>
            </a:r>
            <a:endParaRPr lang="en-GB" altLang="el-GR" sz="1600" b="1"/>
          </a:p>
        </p:txBody>
      </p:sp>
      <p:sp>
        <p:nvSpPr>
          <p:cNvPr id="9222" name="9 - Ορθογώνιο">
            <a:extLst>
              <a:ext uri="{FF2B5EF4-FFF2-40B4-BE49-F238E27FC236}">
                <a16:creationId xmlns:a16="http://schemas.microsoft.com/office/drawing/2014/main" id="{D00916B6-4B5C-4099-8769-1F829B2567C7}"/>
              </a:ext>
            </a:extLst>
          </p:cNvPr>
          <p:cNvSpPr>
            <a:spLocks noChangeArrowheads="1"/>
          </p:cNvSpPr>
          <p:nvPr/>
        </p:nvSpPr>
        <p:spPr bwMode="auto">
          <a:xfrm>
            <a:off x="4786313" y="6072188"/>
            <a:ext cx="1200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200">
                <a:solidFill>
                  <a:schemeClr val="tx1"/>
                </a:solidFill>
                <a:latin typeface="Arial" panose="020B0604020202020204" pitchFamily="34" charset="0"/>
                <a:cs typeface="Arial" panose="020B0604020202020204" pitchFamily="34" charset="0"/>
              </a:defRPr>
            </a:lvl1pPr>
            <a:lvl2pPr marL="742950" indent="-285750">
              <a:defRPr sz="2200">
                <a:solidFill>
                  <a:schemeClr val="tx1"/>
                </a:solidFill>
                <a:latin typeface="Arial" panose="020B0604020202020204" pitchFamily="34" charset="0"/>
                <a:cs typeface="Arial" panose="020B0604020202020204" pitchFamily="34" charset="0"/>
              </a:defRPr>
            </a:lvl2pPr>
            <a:lvl3pPr marL="1143000" indent="-228600">
              <a:defRPr sz="2200">
                <a:solidFill>
                  <a:schemeClr val="tx1"/>
                </a:solidFill>
                <a:latin typeface="Arial" panose="020B0604020202020204" pitchFamily="34" charset="0"/>
                <a:cs typeface="Arial" panose="020B0604020202020204" pitchFamily="34" charset="0"/>
              </a:defRPr>
            </a:lvl3pPr>
            <a:lvl4pPr marL="1600200" indent="-228600">
              <a:defRPr sz="2200">
                <a:solidFill>
                  <a:schemeClr val="tx1"/>
                </a:solidFill>
                <a:latin typeface="Arial" panose="020B0604020202020204" pitchFamily="34" charset="0"/>
                <a:cs typeface="Arial" panose="020B0604020202020204" pitchFamily="34" charset="0"/>
              </a:defRPr>
            </a:lvl4pPr>
            <a:lvl5pPr marL="2057400" indent="-228600">
              <a:defRPr sz="2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chemeClr val="tx1"/>
                </a:solidFill>
                <a:latin typeface="Arial" panose="020B0604020202020204" pitchFamily="34" charset="0"/>
                <a:cs typeface="Arial" panose="020B0604020202020204" pitchFamily="34" charset="0"/>
              </a:defRPr>
            </a:lvl9pPr>
          </a:lstStyle>
          <a:p>
            <a:r>
              <a:rPr lang="en-US" altLang="el-GR" sz="1800" b="1">
                <a:solidFill>
                  <a:srgbClr val="212121"/>
                </a:solidFill>
                <a:latin typeface="inherit"/>
              </a:rPr>
              <a:t>million</a:t>
            </a:r>
            <a:r>
              <a:rPr lang="el-GR" altLang="el-GR" sz="1800" b="1">
                <a:solidFill>
                  <a:srgbClr val="212121"/>
                </a:solidFill>
                <a:latin typeface="inherit"/>
              </a:rPr>
              <a:t>  €</a:t>
            </a:r>
            <a:r>
              <a:rPr lang="el-GR" altLang="el-GR" sz="400" b="1">
                <a:solidFill>
                  <a:srgbClr val="000000"/>
                </a:solidFill>
              </a:rPr>
              <a:t> </a:t>
            </a:r>
            <a:endParaRPr lang="en-GB" altLang="el-GR" sz="1800" b="1"/>
          </a:p>
        </p:txBody>
      </p:sp>
    </p:spTree>
  </p:cSld>
  <p:clrMapOvr>
    <a:masterClrMapping/>
  </p:clrMapOvr>
  <p:transition spd="slow" advClick="0"/>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1058</TotalTime>
  <Words>5175</Words>
  <Application>Microsoft Office PowerPoint</Application>
  <PresentationFormat>Προβολή στην οθόνη (4:3)</PresentationFormat>
  <Paragraphs>683</Paragraphs>
  <Slides>48</Slides>
  <Notes>31</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48</vt:i4>
      </vt:variant>
    </vt:vector>
  </HeadingPairs>
  <TitlesOfParts>
    <vt:vector size="57" baseType="lpstr">
      <vt:lpstr>Arial</vt:lpstr>
      <vt:lpstr>Calibri</vt:lpstr>
      <vt:lpstr>CF Sans</vt:lpstr>
      <vt:lpstr>Georgia</vt:lpstr>
      <vt:lpstr>inherit</vt:lpstr>
      <vt:lpstr>Times New Roman</vt:lpstr>
      <vt:lpstr>Wingdings</vt:lpstr>
      <vt:lpstr>Wingdings 3</vt:lpstr>
      <vt:lpstr>Θέμα του Office</vt:lpstr>
      <vt:lpstr> Σχέδιο Δράσης Εξειδίκευσης- RIS3 ( Action Plan) στην Ήπειρο Regional Innovation Strategy (RIS)</vt:lpstr>
      <vt:lpstr>1- ΟΙΚΟΝΟΜΙΑ –  ΕΡΕΥΝΑ, ΚΑΙΝΟΤΟΜΙΑ ΚΑΙ ΤΕΧΝΟΛΟΓΙΚΗ ΑΝΑΠΤΥΞΗ </vt:lpstr>
      <vt:lpstr>2- ΟΙΚΟΝΟΜΙΑ –  ΕΡΕΥΝΑ, ΚΑΙΝΟΤΟΜΙΑ ΚΑΙ ΤΕΧΝΟΛΟΓΙΚΗ ΑΝΑΠΤΥΞΗ</vt:lpstr>
      <vt:lpstr>Παρουσίαση του PowerPoint</vt:lpstr>
      <vt:lpstr>Παρουσίαση του PowerPoint</vt:lpstr>
      <vt:lpstr>Παρουσίαση του PowerPoint</vt:lpstr>
      <vt:lpstr> U- MULTIRANK 2014 RANKING:  Greek Universities’ achievements on research field</vt:lpstr>
      <vt:lpstr>Παρουσίαση του PowerPoint</vt:lpstr>
      <vt:lpstr>  Funding of research programmes by School  </vt:lpstr>
      <vt:lpstr>Innovative enterprises (%) in EU  (2010-2012)</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Innovative enterprises (%) in EU  (2010-2012)</vt:lpstr>
      <vt:lpstr>Παρουσίαση του PowerPoint</vt:lpstr>
      <vt:lpstr>Παρουσίαση του PowerPoint</vt:lpstr>
      <vt:lpstr>Παρουσίαση του PowerPoint</vt:lpstr>
      <vt:lpstr>Πλατφόρμες Καινοτομίας</vt:lpstr>
      <vt:lpstr>Ήπειρος- Έξυπνη Εξειδίκευση</vt:lpstr>
      <vt:lpstr>Σχεδιασμός Στρατηγικής</vt:lpstr>
      <vt:lpstr>Έξυπνη Εξειδίκευση</vt:lpstr>
      <vt:lpstr>Εξειδίκευση RIS</vt:lpstr>
      <vt:lpstr>Εξειδίκευση RIS</vt:lpstr>
      <vt:lpstr>Σύστημα Διακυβέρνησης</vt:lpstr>
      <vt:lpstr>Λειτουργία Διακυβέρνησης</vt:lpstr>
      <vt:lpstr>Λειτουργία Διακυβέρνησης</vt:lpstr>
      <vt:lpstr>Λειτουργία Διακυβέρνησης</vt:lpstr>
      <vt:lpstr>Σύστημα Διακυβέρνησης</vt:lpstr>
      <vt:lpstr>Πρωτογενής τομέας &amp; μεταποίηση</vt:lpstr>
      <vt:lpstr>Βιομηχανία της εμπειρίας</vt:lpstr>
      <vt:lpstr>ΤΠΕ και νεανική επιχειρηματικότητα</vt:lpstr>
      <vt:lpstr>Υγεία &amp; ευεξία</vt:lpstr>
      <vt:lpstr>Υγεία &amp; ευεξία</vt:lpstr>
      <vt:lpstr>Παρουσίαση του PowerPoint</vt:lpstr>
      <vt:lpstr>Αγρο-διατροφή </vt:lpstr>
      <vt:lpstr>Ενέργεια</vt:lpstr>
      <vt:lpstr>Υγεία-Φάρμακα </vt:lpstr>
      <vt:lpstr>Τεχνολογίες Πληροφορικής και Επικοινωνιών </vt:lpstr>
      <vt:lpstr>            Τουρισμός, Πολιτισμός &amp;  Δημιουργικές Βιομηχανίες (ΤΠ &amp; ΔΒ) </vt:lpstr>
      <vt:lpstr>Περιβάλλον και Βιώσιμη Ανάπτυξη </vt:lpstr>
      <vt:lpstr>Υλικά-Κατασκευές </vt:lpstr>
      <vt:lpstr>Παρουσίαση του PowerPoint</vt:lpstr>
      <vt:lpstr>     Δεσμοί του Πανεπιστημίου με την Τοπική Οικονομία  και Κοινωνία  </vt:lpstr>
      <vt:lpstr>Στρατηγική Έξυπνης Εξειδίκευσης Regional Innovation Strategy (RIS)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Αιρεσιμότητες  / προϋποθέσεις  για την ενεργοποίηση  δράσεων ΕΚΤ</dc:title>
  <dc:creator>Νίκος</dc:creator>
  <cp:lastModifiedBy>ΤΡΙΑΝΤΑΦΥΛΛΟΣ ΑΛΜΠΑΝΗΣ</cp:lastModifiedBy>
  <cp:revision>248</cp:revision>
  <dcterms:created xsi:type="dcterms:W3CDTF">2015-03-18T10:42:34Z</dcterms:created>
  <dcterms:modified xsi:type="dcterms:W3CDTF">2021-01-30T07:32:39Z</dcterms:modified>
</cp:coreProperties>
</file>